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422" r:id="rId4"/>
    <p:sldId id="423" r:id="rId5"/>
    <p:sldId id="453" r:id="rId6"/>
    <p:sldId id="417" r:id="rId7"/>
    <p:sldId id="454" r:id="rId8"/>
    <p:sldId id="458" r:id="rId9"/>
    <p:sldId id="300" r:id="rId10"/>
    <p:sldId id="460" r:id="rId11"/>
    <p:sldId id="461" r:id="rId12"/>
    <p:sldId id="464" r:id="rId13"/>
    <p:sldId id="465" r:id="rId14"/>
    <p:sldId id="441" r:id="rId15"/>
    <p:sldId id="462" r:id="rId16"/>
    <p:sldId id="442" r:id="rId17"/>
    <p:sldId id="455" r:id="rId18"/>
    <p:sldId id="443" r:id="rId19"/>
    <p:sldId id="445" r:id="rId20"/>
    <p:sldId id="446" r:id="rId21"/>
    <p:sldId id="447" r:id="rId22"/>
    <p:sldId id="451" r:id="rId23"/>
    <p:sldId id="426" r:id="rId24"/>
    <p:sldId id="459" r:id="rId25"/>
    <p:sldId id="42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glia Sandra" initials="PS" lastIdx="0" clrIdx="0">
    <p:extLst>
      <p:ext uri="{19B8F6BF-5375-455C-9EA6-DF929625EA0E}">
        <p15:presenceInfo xmlns:p15="http://schemas.microsoft.com/office/powerpoint/2012/main" userId="S-1-5-21-1374163607-268895631-3394430147-1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99"/>
    <a:srgbClr val="007635"/>
    <a:srgbClr val="FFFFCC"/>
    <a:srgbClr val="F2ACEA"/>
    <a:srgbClr val="5F6AD3"/>
    <a:srgbClr val="CD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5394" autoAdjust="0"/>
  </p:normalViewPr>
  <p:slideViewPr>
    <p:cSldViewPr snapToGrid="0">
      <p:cViewPr varScale="1">
        <p:scale>
          <a:sx n="78" d="100"/>
          <a:sy n="78" d="100"/>
        </p:scale>
        <p:origin x="160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5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40"/>
      <c:rAngAx val="0"/>
      <c:perspective val="50"/>
    </c:view3D>
    <c:floor>
      <c:thickness val="0"/>
      <c:spPr>
        <a:gradFill>
          <a:gsLst>
            <a:gs pos="0">
              <a:srgbClr val="FFFFFF"/>
            </a:gs>
            <a:gs pos="100000">
              <a:srgbClr val="FFFFFF">
                <a:gamma/>
                <a:shade val="85882"/>
                <a:invGamma/>
              </a:srgbClr>
            </a:gs>
          </a:gsLst>
          <a:lin ang="0" scaled="1"/>
        </a:gradFill>
        <a:ln>
          <a:noFill/>
        </a:ln>
      </c:spPr>
    </c:floor>
    <c:sideWall>
      <c:thickness val="0"/>
      <c:spPr>
        <a:gradFill rotWithShape="0">
          <a:gsLst>
            <a:gs pos="0">
              <a:srgbClr val="FFFFFF"/>
            </a:gs>
            <a:gs pos="100000">
              <a:srgbClr val="FFFFFF">
                <a:gamma/>
                <a:shade val="85882"/>
                <a:invGamma/>
              </a:srgbClr>
            </a:gs>
          </a:gsLst>
          <a:lin ang="0" scaled="1"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FFFFFF"/>
            </a:gs>
            <a:gs pos="100000">
              <a:srgbClr val="FFFFFF">
                <a:gamma/>
                <a:shade val="85882"/>
                <a:invGamma/>
              </a:srgbClr>
            </a:gs>
          </a:gsLst>
          <a:lin ang="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440301600163295"/>
          <c:y val="1.9930969344679503E-2"/>
          <c:w val="0.84346376832980752"/>
          <c:h val="0.8676491355725976"/>
        </c:manualLayout>
      </c:layout>
      <c:line3DChart>
        <c:grouping val="standard"/>
        <c:varyColors val="0"/>
        <c:ser>
          <c:idx val="0"/>
          <c:order val="0"/>
          <c:tx>
            <c:strRef>
              <c:f>'17 P-NP Fig. G'!$D$5:$E$5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1.101945498268064E-2"/>
                  <c:y val="3.3418055301226879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6</a:t>
                    </a:r>
                    <a:r>
                      <a:rPr lang="en-US"/>
                      <a:t>5,2%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130950003906889E-3"/>
                  <c:y val="4.2490142220594496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6</a:t>
                    </a:r>
                    <a:r>
                      <a:rPr lang="en-US"/>
                      <a:t>7,7%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183767547248427E-3"/>
                  <c:y val="5.1792467801990198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7</a:t>
                    </a:r>
                    <a:r>
                      <a:rPr lang="en-US"/>
                      <a:t>6,2%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02240665341315E-2"/>
                  <c:y val="3.5571018738936699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7</a:t>
                    </a:r>
                    <a:r>
                      <a:rPr lang="en-US"/>
                      <a:t>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457908307216896E-2"/>
                  <c:y val="5.489299884026181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7</a:t>
                    </a:r>
                    <a:r>
                      <a:rPr lang="en-US"/>
                      <a:t>5,6%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i="1">
                    <a:latin typeface="+mn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'17 P-NP Fig. G'!$C$7:$C$11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'17 P-NP Fig. G'!$E$7:$E$11</c:f>
              <c:numCache>
                <c:formatCode>0.0</c:formatCode>
                <c:ptCount val="5"/>
                <c:pt idx="0">
                  <c:v>65.2</c:v>
                </c:pt>
                <c:pt idx="1">
                  <c:v>67.7</c:v>
                </c:pt>
                <c:pt idx="2">
                  <c:v>76.2</c:v>
                </c:pt>
                <c:pt idx="3">
                  <c:v>71.621621621621628</c:v>
                </c:pt>
                <c:pt idx="4">
                  <c:v>75.595238095238102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'17 P-NP Fig. G'!$F$5:$G$5</c:f>
              <c:strCache>
                <c:ptCount val="1"/>
                <c:pt idx="0">
                  <c:v>No profit</c:v>
                </c:pt>
              </c:strCache>
            </c:strRef>
          </c:tx>
          <c:spPr>
            <a:ln w="12700">
              <a:solidFill>
                <a:srgbClr val="C0504D">
                  <a:lumMod val="75000"/>
                </a:srgbClr>
              </a:solidFill>
            </a:ln>
          </c:spPr>
          <c:dLbls>
            <c:dLbl>
              <c:idx val="0"/>
              <c:layout>
                <c:manualLayout>
                  <c:x val="-5.9530371513614823E-2"/>
                  <c:y val="-3.0547424274859472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3</a:t>
                    </a:r>
                    <a:r>
                      <a:rPr lang="en-US"/>
                      <a:t>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024142872891616E-2"/>
                  <c:y val="-3.8184280343574344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3</a:t>
                    </a:r>
                    <a:r>
                      <a:rPr lang="en-US"/>
                      <a:t>2,3%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228693712073202E-2"/>
                  <c:y val="-3.9389367026796157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2</a:t>
                    </a:r>
                    <a:r>
                      <a:rPr lang="en-US"/>
                      <a:t>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843457171204937E-2"/>
                  <c:y val="-5.7276420515361512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2</a:t>
                    </a:r>
                    <a:r>
                      <a:rPr lang="en-US"/>
                      <a:t>8,4%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048285860629208E-2"/>
                  <c:y val="-4.4155771226271193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2</a:t>
                    </a:r>
                    <a:r>
                      <a:rPr lang="en-US"/>
                      <a:t>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i="1">
                    <a:latin typeface="+mn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'17 P-NP Fig. G'!$C$7:$C$11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'17 P-NP Fig. G'!$G$7:$G$11</c:f>
              <c:numCache>
                <c:formatCode>0.0</c:formatCode>
                <c:ptCount val="5"/>
                <c:pt idx="0">
                  <c:v>34.763313609467453</c:v>
                </c:pt>
                <c:pt idx="1">
                  <c:v>32.281205164992826</c:v>
                </c:pt>
                <c:pt idx="2">
                  <c:v>23.842195540308726</c:v>
                </c:pt>
                <c:pt idx="3">
                  <c:v>28.378378378378379</c:v>
                </c:pt>
                <c:pt idx="4">
                  <c:v>24.404761904761799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22295288"/>
        <c:axId val="622298032"/>
        <c:axId val="595089992"/>
      </c:line3DChart>
      <c:catAx>
        <c:axId val="622295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622298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2298032"/>
        <c:scaling>
          <c:orientation val="minMax"/>
          <c:max val="80"/>
          <c:min val="2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000" baseline="0"/>
                  <a:t>%</a:t>
                </a:r>
              </a:p>
            </c:rich>
          </c:tx>
          <c:layout>
            <c:manualLayout>
              <c:xMode val="edge"/>
              <c:yMode val="edge"/>
              <c:x val="2.1337613336493796E-2"/>
              <c:y val="0.4390643816581758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0" i="1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622295288"/>
        <c:crosses val="autoZero"/>
        <c:crossBetween val="between"/>
        <c:majorUnit val="10"/>
      </c:valAx>
      <c:serAx>
        <c:axId val="595089992"/>
        <c:scaling>
          <c:orientation val="minMax"/>
        </c:scaling>
        <c:delete val="1"/>
        <c:axPos val="b"/>
        <c:majorTickMark val="out"/>
        <c:minorTickMark val="none"/>
        <c:tickLblPos val="none"/>
        <c:crossAx val="622298032"/>
        <c:crosses val="autoZero"/>
      </c:serAx>
    </c:plotArea>
    <c:legend>
      <c:legendPos val="r"/>
      <c:layout>
        <c:manualLayout>
          <c:xMode val="edge"/>
          <c:yMode val="edge"/>
          <c:x val="0.71769637451444346"/>
          <c:y val="0.40768076784519647"/>
          <c:w val="0.18226746624863124"/>
          <c:h val="0.12806847692851037"/>
        </c:manualLayout>
      </c:layout>
      <c:overlay val="0"/>
      <c:spPr>
        <a:gradFill>
          <a:gsLst>
            <a:gs pos="0">
              <a:schemeClr val="bg1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8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75" b="0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image" Target="../media/image3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428E4-A2F5-4264-89E1-2352608551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0852D0D5-F757-48F1-BE98-B34558358C7C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Fase I: sicurezza, dosaggio (efficacia)</a:t>
          </a:r>
          <a:endParaRPr lang="it-IT" sz="24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871C0B-CCC8-4DB0-877A-D0DBAF3F76A1}" type="parTrans" cxnId="{07354923-2CC3-4386-AD3B-37C343B5DF4C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096A08-C1A7-4EE5-8F09-383800BFD96E}" type="sibTrans" cxnId="{07354923-2CC3-4386-AD3B-37C343B5DF4C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C6A557-388D-47AD-AB10-E4B62783C7DC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Fase II: sicurezza, efficacia</a:t>
          </a:r>
          <a:endParaRPr lang="it-IT" sz="24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5D748E-7F8E-47B4-A86B-5F1BD6422C1D}" type="parTrans" cxnId="{98463F95-6A5B-401E-AA87-78DEFB7BCD29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F3F808-8DBA-4AA4-B0F5-BF8B14035E88}" type="sibTrans" cxnId="{98463F95-6A5B-401E-AA87-78DEFB7BCD29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69A8B7-67C9-4A83-A9CD-01DDD4A85ECC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Fase III: efficacia e sicurezza</a:t>
          </a:r>
          <a:endParaRPr lang="it-IT" sz="24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D189C0-EB5D-49C2-985C-08DF9CDE4EC5}" type="parTrans" cxnId="{54FCEE69-4D52-454D-9E2C-3A6ED6DCFE2F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CFBF3D-CB28-4955-9A55-FEE3EAF75E4B}" type="sibTrans" cxnId="{54FCEE69-4D52-454D-9E2C-3A6ED6DCFE2F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B93198-A1FB-4DA6-8D2B-82A1A60757D9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Autorizzazione</a:t>
          </a:r>
          <a:endParaRPr lang="it-IT" sz="24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C1C942-BE88-47CC-B7D0-3B0B76AB3D5E}" type="parTrans" cxnId="{11CA83FB-5151-48C2-8570-DB685F8DB177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12EF1B-5A9A-40D6-A761-7A947C40F398}" type="sibTrans" cxnId="{11CA83FB-5151-48C2-8570-DB685F8DB177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D5D2F8-7F3A-40EE-9FE8-D81CBEA54F33}" type="pres">
      <dgm:prSet presAssocID="{D07428E4-A2F5-4264-89E1-2352608551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3676973-DD89-4A07-BE23-397B0F1D9D9B}" type="pres">
      <dgm:prSet presAssocID="{0852D0D5-F757-48F1-BE98-B34558358C7C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11398F49-B889-4289-9976-5C0B668D79C2}" type="pres">
      <dgm:prSet presAssocID="{0852D0D5-F757-48F1-BE98-B34558358C7C}" presName="bentUpArrow1" presStyleLbl="alignImgPlace1" presStyleIdx="0" presStyleCnt="3" custLinFactNeighborX="-26379" custLinFactNeighborY="-34052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DC37E1A9-2ADF-4971-9C0A-5B1EB1EC79E2}" type="pres">
      <dgm:prSet presAssocID="{0852D0D5-F757-48F1-BE98-B34558358C7C}" presName="ParentText" presStyleLbl="node1" presStyleIdx="0" presStyleCnt="4" custScaleX="415322" custScaleY="124927" custLinFactNeighborX="20744" custLinFactNeighborY="-602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B72F56-2AF8-41E6-A7C3-A2556064205A}" type="pres">
      <dgm:prSet presAssocID="{0852D0D5-F757-48F1-BE98-B34558358C7C}" presName="ChildText" presStyleLbl="revTx" presStyleIdx="0" presStyleCnt="3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9AB75A9F-DAF5-4525-BD12-238186CAC39A}" type="pres">
      <dgm:prSet presAssocID="{54096A08-C1A7-4EE5-8F09-383800BFD96E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1A445B24-C16D-4B32-AA55-3E0681C34B05}" type="pres">
      <dgm:prSet presAssocID="{E6C6A557-388D-47AD-AB10-E4B62783C7DC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81860976-F422-4911-A640-8FA7E304A0F8}" type="pres">
      <dgm:prSet presAssocID="{E6C6A557-388D-47AD-AB10-E4B62783C7DC}" presName="bentUpArrow1" presStyleLbl="alignImgPlace1" presStyleIdx="1" presStyleCnt="3" custLinFactX="-44655" custLinFactNeighborX="-100000" custLinFactNeighborY="36756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CF956028-4E16-4371-B8AC-B644CCE25562}" type="pres">
      <dgm:prSet presAssocID="{E6C6A557-388D-47AD-AB10-E4B62783C7DC}" presName="ParentText" presStyleLbl="node1" presStyleIdx="1" presStyleCnt="4" custScaleX="425093" custLinFactNeighborX="22072" custLinFactNeighborY="-203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2E107B-825A-4B93-94D1-82B1FCAC4F86}" type="pres">
      <dgm:prSet presAssocID="{E6C6A557-388D-47AD-AB10-E4B62783C7DC}" presName="ChildText" presStyleLbl="revTx" presStyleIdx="1" presStyleCnt="3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21D8C27B-F89C-4688-B6F6-45E1DD17C724}" type="pres">
      <dgm:prSet presAssocID="{A8F3F808-8DBA-4AA4-B0F5-BF8B14035E88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C7B67777-8697-4644-8AC5-416992290386}" type="pres">
      <dgm:prSet presAssocID="{B469A8B7-67C9-4A83-A9CD-01DDD4A85ECC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04901E58-DF6E-42B9-B9CB-E87294D5F480}" type="pres">
      <dgm:prSet presAssocID="{B469A8B7-67C9-4A83-A9CD-01DDD4A85ECC}" presName="bentUpArrow1" presStyleLbl="alignImgPlace1" presStyleIdx="2" presStyleCnt="3" custLinFactX="-46374" custLinFactNeighborX="-100000" custLinFactNeighborY="4215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9EBC07EA-E0F3-4A4F-B391-85DB8EDEAB50}" type="pres">
      <dgm:prSet presAssocID="{B469A8B7-67C9-4A83-A9CD-01DDD4A85ECC}" presName="ParentText" presStyleLbl="node1" presStyleIdx="2" presStyleCnt="4" custScaleX="379541" custScaleY="95238" custLinFactNeighborX="-37332" custLinFactNeighborY="286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F39EC0-3B5F-4EB8-B969-6F738C27140F}" type="pres">
      <dgm:prSet presAssocID="{B469A8B7-67C9-4A83-A9CD-01DDD4A85ECC}" presName="ChildText" presStyleLbl="revTx" presStyleIdx="2" presStyleCnt="3" custScaleX="302564" custLinFactX="26644" custLinFactY="-56624" custLinFactNeighborX="100000" custLinFactNeighborY="-100000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AB11EA9A-12DF-4B12-9E1A-589DAE7B0606}" type="pres">
      <dgm:prSet presAssocID="{93CFBF3D-CB28-4955-9A55-FEE3EAF75E4B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FDDF9F84-AFC4-4AAE-AA8E-109E10F6C9BF}" type="pres">
      <dgm:prSet presAssocID="{4FB93198-A1FB-4DA6-8D2B-82A1A60757D9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B0E16119-CAA9-40EC-BDC2-B94F2BE377BD}" type="pres">
      <dgm:prSet presAssocID="{4FB93198-A1FB-4DA6-8D2B-82A1A60757D9}" presName="ParentText" presStyleLbl="node1" presStyleIdx="3" presStyleCnt="4" custScaleX="277339" custScaleY="102855" custLinFactNeighborX="-54215" custLinFactNeighborY="382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354923-2CC3-4386-AD3B-37C343B5DF4C}" srcId="{D07428E4-A2F5-4264-89E1-235260855113}" destId="{0852D0D5-F757-48F1-BE98-B34558358C7C}" srcOrd="0" destOrd="0" parTransId="{3F871C0B-CCC8-4DB0-877A-D0DBAF3F76A1}" sibTransId="{54096A08-C1A7-4EE5-8F09-383800BFD96E}"/>
    <dgm:cxn modelId="{54FCEE69-4D52-454D-9E2C-3A6ED6DCFE2F}" srcId="{D07428E4-A2F5-4264-89E1-235260855113}" destId="{B469A8B7-67C9-4A83-A9CD-01DDD4A85ECC}" srcOrd="2" destOrd="0" parTransId="{13D189C0-EB5D-49C2-985C-08DF9CDE4EC5}" sibTransId="{93CFBF3D-CB28-4955-9A55-FEE3EAF75E4B}"/>
    <dgm:cxn modelId="{11CA83FB-5151-48C2-8570-DB685F8DB177}" srcId="{D07428E4-A2F5-4264-89E1-235260855113}" destId="{4FB93198-A1FB-4DA6-8D2B-82A1A60757D9}" srcOrd="3" destOrd="0" parTransId="{49C1C942-BE88-47CC-B7D0-3B0B76AB3D5E}" sibTransId="{6E12EF1B-5A9A-40D6-A761-7A947C40F398}"/>
    <dgm:cxn modelId="{E395370E-7E1A-46D4-9E56-25B55A40956A}" type="presOf" srcId="{0852D0D5-F757-48F1-BE98-B34558358C7C}" destId="{DC37E1A9-2ADF-4971-9C0A-5B1EB1EC79E2}" srcOrd="0" destOrd="0" presId="urn:microsoft.com/office/officeart/2005/8/layout/StepDownProcess"/>
    <dgm:cxn modelId="{224927A1-D369-4AB6-98C2-B48A8793DEC2}" type="presOf" srcId="{D07428E4-A2F5-4264-89E1-235260855113}" destId="{10D5D2F8-7F3A-40EE-9FE8-D81CBEA54F33}" srcOrd="0" destOrd="0" presId="urn:microsoft.com/office/officeart/2005/8/layout/StepDownProcess"/>
    <dgm:cxn modelId="{8AAF71DC-4D05-4BF9-92A1-7DAC8969F31D}" type="presOf" srcId="{E6C6A557-388D-47AD-AB10-E4B62783C7DC}" destId="{CF956028-4E16-4371-B8AC-B644CCE25562}" srcOrd="0" destOrd="0" presId="urn:microsoft.com/office/officeart/2005/8/layout/StepDownProcess"/>
    <dgm:cxn modelId="{3A20C00A-1124-4D1C-94AF-E1650268442C}" type="presOf" srcId="{B469A8B7-67C9-4A83-A9CD-01DDD4A85ECC}" destId="{9EBC07EA-E0F3-4A4F-B391-85DB8EDEAB50}" srcOrd="0" destOrd="0" presId="urn:microsoft.com/office/officeart/2005/8/layout/StepDownProcess"/>
    <dgm:cxn modelId="{FF2AE800-5944-4FE7-9D49-AA16CEEA95C5}" type="presOf" srcId="{4FB93198-A1FB-4DA6-8D2B-82A1A60757D9}" destId="{B0E16119-CAA9-40EC-BDC2-B94F2BE377BD}" srcOrd="0" destOrd="0" presId="urn:microsoft.com/office/officeart/2005/8/layout/StepDownProcess"/>
    <dgm:cxn modelId="{98463F95-6A5B-401E-AA87-78DEFB7BCD29}" srcId="{D07428E4-A2F5-4264-89E1-235260855113}" destId="{E6C6A557-388D-47AD-AB10-E4B62783C7DC}" srcOrd="1" destOrd="0" parTransId="{3D5D748E-7F8E-47B4-A86B-5F1BD6422C1D}" sibTransId="{A8F3F808-8DBA-4AA4-B0F5-BF8B14035E88}"/>
    <dgm:cxn modelId="{C331B22F-8FC6-4853-AC9F-5C45B80DFFAE}" type="presParOf" srcId="{10D5D2F8-7F3A-40EE-9FE8-D81CBEA54F33}" destId="{F3676973-DD89-4A07-BE23-397B0F1D9D9B}" srcOrd="0" destOrd="0" presId="urn:microsoft.com/office/officeart/2005/8/layout/StepDownProcess"/>
    <dgm:cxn modelId="{91DF4587-3343-40A8-A3A2-4631450339EC}" type="presParOf" srcId="{F3676973-DD89-4A07-BE23-397B0F1D9D9B}" destId="{11398F49-B889-4289-9976-5C0B668D79C2}" srcOrd="0" destOrd="0" presId="urn:microsoft.com/office/officeart/2005/8/layout/StepDownProcess"/>
    <dgm:cxn modelId="{DF5A382E-FD84-4041-9E9E-D5C15DAEA384}" type="presParOf" srcId="{F3676973-DD89-4A07-BE23-397B0F1D9D9B}" destId="{DC37E1A9-2ADF-4971-9C0A-5B1EB1EC79E2}" srcOrd="1" destOrd="0" presId="urn:microsoft.com/office/officeart/2005/8/layout/StepDownProcess"/>
    <dgm:cxn modelId="{00299EB3-E212-46BE-96F3-5CE68438F74B}" type="presParOf" srcId="{F3676973-DD89-4A07-BE23-397B0F1D9D9B}" destId="{83B72F56-2AF8-41E6-A7C3-A2556064205A}" srcOrd="2" destOrd="0" presId="urn:microsoft.com/office/officeart/2005/8/layout/StepDownProcess"/>
    <dgm:cxn modelId="{6412952B-D156-434D-B6E2-7CFE9C57EE10}" type="presParOf" srcId="{10D5D2F8-7F3A-40EE-9FE8-D81CBEA54F33}" destId="{9AB75A9F-DAF5-4525-BD12-238186CAC39A}" srcOrd="1" destOrd="0" presId="urn:microsoft.com/office/officeart/2005/8/layout/StepDownProcess"/>
    <dgm:cxn modelId="{81E6AF8E-1E31-47FC-A4C5-D44B736072AD}" type="presParOf" srcId="{10D5D2F8-7F3A-40EE-9FE8-D81CBEA54F33}" destId="{1A445B24-C16D-4B32-AA55-3E0681C34B05}" srcOrd="2" destOrd="0" presId="urn:microsoft.com/office/officeart/2005/8/layout/StepDownProcess"/>
    <dgm:cxn modelId="{8181F638-9A7F-4D2D-AC0C-1887B601D014}" type="presParOf" srcId="{1A445B24-C16D-4B32-AA55-3E0681C34B05}" destId="{81860976-F422-4911-A640-8FA7E304A0F8}" srcOrd="0" destOrd="0" presId="urn:microsoft.com/office/officeart/2005/8/layout/StepDownProcess"/>
    <dgm:cxn modelId="{E008045E-C7D0-4AFA-B279-FA1D95E1618B}" type="presParOf" srcId="{1A445B24-C16D-4B32-AA55-3E0681C34B05}" destId="{CF956028-4E16-4371-B8AC-B644CCE25562}" srcOrd="1" destOrd="0" presId="urn:microsoft.com/office/officeart/2005/8/layout/StepDownProcess"/>
    <dgm:cxn modelId="{2574337E-FAEF-4E13-8267-08EB28A7139A}" type="presParOf" srcId="{1A445B24-C16D-4B32-AA55-3E0681C34B05}" destId="{5C2E107B-825A-4B93-94D1-82B1FCAC4F86}" srcOrd="2" destOrd="0" presId="urn:microsoft.com/office/officeart/2005/8/layout/StepDownProcess"/>
    <dgm:cxn modelId="{5871F7BF-D102-4A68-912F-D297EBC314EF}" type="presParOf" srcId="{10D5D2F8-7F3A-40EE-9FE8-D81CBEA54F33}" destId="{21D8C27B-F89C-4688-B6F6-45E1DD17C724}" srcOrd="3" destOrd="0" presId="urn:microsoft.com/office/officeart/2005/8/layout/StepDownProcess"/>
    <dgm:cxn modelId="{78DACD25-2CEA-44EB-879A-30FC9428415E}" type="presParOf" srcId="{10D5D2F8-7F3A-40EE-9FE8-D81CBEA54F33}" destId="{C7B67777-8697-4644-8AC5-416992290386}" srcOrd="4" destOrd="0" presId="urn:microsoft.com/office/officeart/2005/8/layout/StepDownProcess"/>
    <dgm:cxn modelId="{F77BAA24-B15C-4C09-8714-F65775525FF8}" type="presParOf" srcId="{C7B67777-8697-4644-8AC5-416992290386}" destId="{04901E58-DF6E-42B9-B9CB-E87294D5F480}" srcOrd="0" destOrd="0" presId="urn:microsoft.com/office/officeart/2005/8/layout/StepDownProcess"/>
    <dgm:cxn modelId="{511EB75E-1254-4DD3-9269-6E2041A7D29F}" type="presParOf" srcId="{C7B67777-8697-4644-8AC5-416992290386}" destId="{9EBC07EA-E0F3-4A4F-B391-85DB8EDEAB50}" srcOrd="1" destOrd="0" presId="urn:microsoft.com/office/officeart/2005/8/layout/StepDownProcess"/>
    <dgm:cxn modelId="{D336B8B6-EF0E-4DD6-9A29-0DCE63E75753}" type="presParOf" srcId="{C7B67777-8697-4644-8AC5-416992290386}" destId="{D7F39EC0-3B5F-4EB8-B969-6F738C27140F}" srcOrd="2" destOrd="0" presId="urn:microsoft.com/office/officeart/2005/8/layout/StepDownProcess"/>
    <dgm:cxn modelId="{A78EB126-A959-4142-8F90-C54D794A38F5}" type="presParOf" srcId="{10D5D2F8-7F3A-40EE-9FE8-D81CBEA54F33}" destId="{AB11EA9A-12DF-4B12-9E1A-589DAE7B0606}" srcOrd="5" destOrd="0" presId="urn:microsoft.com/office/officeart/2005/8/layout/StepDownProcess"/>
    <dgm:cxn modelId="{41B882CA-7E05-4329-934C-9DC9DE6561CC}" type="presParOf" srcId="{10D5D2F8-7F3A-40EE-9FE8-D81CBEA54F33}" destId="{FDDF9F84-AFC4-4AAE-AA8E-109E10F6C9BF}" srcOrd="6" destOrd="0" presId="urn:microsoft.com/office/officeart/2005/8/layout/StepDownProcess"/>
    <dgm:cxn modelId="{2DE9812F-1CBA-4961-814C-977992417D1D}" type="presParOf" srcId="{FDDF9F84-AFC4-4AAE-AA8E-109E10F6C9BF}" destId="{B0E16119-CAA9-40EC-BDC2-B94F2BE377B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428E4-A2F5-4264-89E1-2352608551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0852D0D5-F757-48F1-BE98-B34558358C7C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Network multinazionali</a:t>
          </a:r>
          <a:endParaRPr lang="it-IT" sz="24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871C0B-CCC8-4DB0-877A-D0DBAF3F76A1}" type="parTrans" cxnId="{07354923-2CC3-4386-AD3B-37C343B5DF4C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096A08-C1A7-4EE5-8F09-383800BFD96E}" type="sibTrans" cxnId="{07354923-2CC3-4386-AD3B-37C343B5DF4C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C6A557-388D-47AD-AB10-E4B62783C7DC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Modelli alternativi: validazione metodologica!</a:t>
          </a:r>
          <a:endParaRPr lang="it-IT" sz="24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5D748E-7F8E-47B4-A86B-5F1BD6422C1D}" type="parTrans" cxnId="{98463F95-6A5B-401E-AA87-78DEFB7BCD29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F3F808-8DBA-4AA4-B0F5-BF8B14035E88}" type="sibTrans" cxnId="{98463F95-6A5B-401E-AA87-78DEFB7BCD29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69A8B7-67C9-4A83-A9CD-01DDD4A85ECC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Approvazione accelerata</a:t>
          </a:r>
          <a:endParaRPr lang="it-IT" sz="24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D189C0-EB5D-49C2-985C-08DF9CDE4EC5}" type="parTrans" cxnId="{54FCEE69-4D52-454D-9E2C-3A6ED6DCFE2F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CFBF3D-CB28-4955-9A55-FEE3EAF75E4B}" type="sibTrans" cxnId="{54FCEE69-4D52-454D-9E2C-3A6ED6DCFE2F}">
      <dgm:prSet/>
      <dgm:spPr/>
      <dgm:t>
        <a:bodyPr/>
        <a:lstStyle/>
        <a:p>
          <a:endParaRPr lang="it-IT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D5D2F8-7F3A-40EE-9FE8-D81CBEA54F33}" type="pres">
      <dgm:prSet presAssocID="{D07428E4-A2F5-4264-89E1-2352608551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3676973-DD89-4A07-BE23-397B0F1D9D9B}" type="pres">
      <dgm:prSet presAssocID="{0852D0D5-F757-48F1-BE98-B34558358C7C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11398F49-B889-4289-9976-5C0B668D79C2}" type="pres">
      <dgm:prSet presAssocID="{0852D0D5-F757-48F1-BE98-B34558358C7C}" presName="bentUpArrow1" presStyleLbl="alignImgPlace1" presStyleIdx="0" presStyleCnt="2" custLinFactNeighborX="-26379" custLinFactNeighborY="-34052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DC37E1A9-2ADF-4971-9C0A-5B1EB1EC79E2}" type="pres">
      <dgm:prSet presAssocID="{0852D0D5-F757-48F1-BE98-B34558358C7C}" presName="ParentText" presStyleLbl="node1" presStyleIdx="0" presStyleCnt="3" custScaleX="415322" custScaleY="124927" custLinFactNeighborX="20744" custLinFactNeighborY="-602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B72F56-2AF8-41E6-A7C3-A2556064205A}" type="pres">
      <dgm:prSet presAssocID="{0852D0D5-F757-48F1-BE98-B34558358C7C}" presName="ChildText" presStyleLbl="revTx" presStyleIdx="0" presStyleCnt="2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9AB75A9F-DAF5-4525-BD12-238186CAC39A}" type="pres">
      <dgm:prSet presAssocID="{54096A08-C1A7-4EE5-8F09-383800BFD96E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1A445B24-C16D-4B32-AA55-3E0681C34B05}" type="pres">
      <dgm:prSet presAssocID="{E6C6A557-388D-47AD-AB10-E4B62783C7DC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81860976-F422-4911-A640-8FA7E304A0F8}" type="pres">
      <dgm:prSet presAssocID="{E6C6A557-388D-47AD-AB10-E4B62783C7DC}" presName="bentUpArrow1" presStyleLbl="alignImgPlace1" presStyleIdx="1" presStyleCnt="2" custLinFactX="-44655" custLinFactNeighborX="-100000" custLinFactNeighborY="36756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CF956028-4E16-4371-B8AC-B644CCE25562}" type="pres">
      <dgm:prSet presAssocID="{E6C6A557-388D-47AD-AB10-E4B62783C7DC}" presName="ParentText" presStyleLbl="node1" presStyleIdx="1" presStyleCnt="3" custScaleX="441245" custScaleY="119674" custLinFactNeighborX="22072" custLinFactNeighborY="-203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2E107B-825A-4B93-94D1-82B1FCAC4F86}" type="pres">
      <dgm:prSet presAssocID="{E6C6A557-388D-47AD-AB10-E4B62783C7DC}" presName="ChildText" presStyleLbl="revTx" presStyleIdx="1" presStyleCnt="2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21D8C27B-F89C-4688-B6F6-45E1DD17C724}" type="pres">
      <dgm:prSet presAssocID="{A8F3F808-8DBA-4AA4-B0F5-BF8B14035E88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C7B67777-8697-4644-8AC5-416992290386}" type="pres">
      <dgm:prSet presAssocID="{B469A8B7-67C9-4A83-A9CD-01DDD4A85ECC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9EBC07EA-E0F3-4A4F-B391-85DB8EDEAB50}" type="pres">
      <dgm:prSet presAssocID="{B469A8B7-67C9-4A83-A9CD-01DDD4A85ECC}" presName="ParentText" presStyleLbl="node1" presStyleIdx="2" presStyleCnt="3" custScaleX="379541" custScaleY="95238" custLinFactNeighborX="-37332" custLinFactNeighborY="286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354923-2CC3-4386-AD3B-37C343B5DF4C}" srcId="{D07428E4-A2F5-4264-89E1-235260855113}" destId="{0852D0D5-F757-48F1-BE98-B34558358C7C}" srcOrd="0" destOrd="0" parTransId="{3F871C0B-CCC8-4DB0-877A-D0DBAF3F76A1}" sibTransId="{54096A08-C1A7-4EE5-8F09-383800BFD96E}"/>
    <dgm:cxn modelId="{C7F532E6-F2E7-4568-AFC7-F50DC450CC47}" type="presOf" srcId="{0852D0D5-F757-48F1-BE98-B34558358C7C}" destId="{DC37E1A9-2ADF-4971-9C0A-5B1EB1EC79E2}" srcOrd="0" destOrd="0" presId="urn:microsoft.com/office/officeart/2005/8/layout/StepDownProcess"/>
    <dgm:cxn modelId="{F3014C82-3C52-4678-BA17-470FDFB57373}" type="presOf" srcId="{E6C6A557-388D-47AD-AB10-E4B62783C7DC}" destId="{CF956028-4E16-4371-B8AC-B644CCE25562}" srcOrd="0" destOrd="0" presId="urn:microsoft.com/office/officeart/2005/8/layout/StepDownProcess"/>
    <dgm:cxn modelId="{98463F95-6A5B-401E-AA87-78DEFB7BCD29}" srcId="{D07428E4-A2F5-4264-89E1-235260855113}" destId="{E6C6A557-388D-47AD-AB10-E4B62783C7DC}" srcOrd="1" destOrd="0" parTransId="{3D5D748E-7F8E-47B4-A86B-5F1BD6422C1D}" sibTransId="{A8F3F808-8DBA-4AA4-B0F5-BF8B14035E88}"/>
    <dgm:cxn modelId="{136CEADB-DA5A-4774-86EF-D8B73A3C198D}" type="presOf" srcId="{B469A8B7-67C9-4A83-A9CD-01DDD4A85ECC}" destId="{9EBC07EA-E0F3-4A4F-B391-85DB8EDEAB50}" srcOrd="0" destOrd="0" presId="urn:microsoft.com/office/officeart/2005/8/layout/StepDownProcess"/>
    <dgm:cxn modelId="{54FCEE69-4D52-454D-9E2C-3A6ED6DCFE2F}" srcId="{D07428E4-A2F5-4264-89E1-235260855113}" destId="{B469A8B7-67C9-4A83-A9CD-01DDD4A85ECC}" srcOrd="2" destOrd="0" parTransId="{13D189C0-EB5D-49C2-985C-08DF9CDE4EC5}" sibTransId="{93CFBF3D-CB28-4955-9A55-FEE3EAF75E4B}"/>
    <dgm:cxn modelId="{48720E72-50B6-4BBD-9D29-6058F2700CC6}" type="presOf" srcId="{D07428E4-A2F5-4264-89E1-235260855113}" destId="{10D5D2F8-7F3A-40EE-9FE8-D81CBEA54F33}" srcOrd="0" destOrd="0" presId="urn:microsoft.com/office/officeart/2005/8/layout/StepDownProcess"/>
    <dgm:cxn modelId="{22A2334A-71EC-46A8-BBDD-A25C4BFAF0D2}" type="presParOf" srcId="{10D5D2F8-7F3A-40EE-9FE8-D81CBEA54F33}" destId="{F3676973-DD89-4A07-BE23-397B0F1D9D9B}" srcOrd="0" destOrd="0" presId="urn:microsoft.com/office/officeart/2005/8/layout/StepDownProcess"/>
    <dgm:cxn modelId="{77BB49C6-ADE3-43B1-A8FA-BE5746DF1F10}" type="presParOf" srcId="{F3676973-DD89-4A07-BE23-397B0F1D9D9B}" destId="{11398F49-B889-4289-9976-5C0B668D79C2}" srcOrd="0" destOrd="0" presId="urn:microsoft.com/office/officeart/2005/8/layout/StepDownProcess"/>
    <dgm:cxn modelId="{8E7BAC4B-5002-4A94-ABEE-987A14A00A96}" type="presParOf" srcId="{F3676973-DD89-4A07-BE23-397B0F1D9D9B}" destId="{DC37E1A9-2ADF-4971-9C0A-5B1EB1EC79E2}" srcOrd="1" destOrd="0" presId="urn:microsoft.com/office/officeart/2005/8/layout/StepDownProcess"/>
    <dgm:cxn modelId="{90CEE01C-1009-4382-8B56-C80D2DCBA6F0}" type="presParOf" srcId="{F3676973-DD89-4A07-BE23-397B0F1D9D9B}" destId="{83B72F56-2AF8-41E6-A7C3-A2556064205A}" srcOrd="2" destOrd="0" presId="urn:microsoft.com/office/officeart/2005/8/layout/StepDownProcess"/>
    <dgm:cxn modelId="{DE205377-3A79-4130-9F0E-D6AA7AD24007}" type="presParOf" srcId="{10D5D2F8-7F3A-40EE-9FE8-D81CBEA54F33}" destId="{9AB75A9F-DAF5-4525-BD12-238186CAC39A}" srcOrd="1" destOrd="0" presId="urn:microsoft.com/office/officeart/2005/8/layout/StepDownProcess"/>
    <dgm:cxn modelId="{FFB09A40-6224-49AD-BEA4-B66D57456D22}" type="presParOf" srcId="{10D5D2F8-7F3A-40EE-9FE8-D81CBEA54F33}" destId="{1A445B24-C16D-4B32-AA55-3E0681C34B05}" srcOrd="2" destOrd="0" presId="urn:microsoft.com/office/officeart/2005/8/layout/StepDownProcess"/>
    <dgm:cxn modelId="{990965D2-370A-4FE8-BAD1-5C2406BE9680}" type="presParOf" srcId="{1A445B24-C16D-4B32-AA55-3E0681C34B05}" destId="{81860976-F422-4911-A640-8FA7E304A0F8}" srcOrd="0" destOrd="0" presId="urn:microsoft.com/office/officeart/2005/8/layout/StepDownProcess"/>
    <dgm:cxn modelId="{D63ED33E-CA83-4C55-8838-75D401E7C9CE}" type="presParOf" srcId="{1A445B24-C16D-4B32-AA55-3E0681C34B05}" destId="{CF956028-4E16-4371-B8AC-B644CCE25562}" srcOrd="1" destOrd="0" presId="urn:microsoft.com/office/officeart/2005/8/layout/StepDownProcess"/>
    <dgm:cxn modelId="{DE026602-9BE0-4AF0-8505-8848023B92ED}" type="presParOf" srcId="{1A445B24-C16D-4B32-AA55-3E0681C34B05}" destId="{5C2E107B-825A-4B93-94D1-82B1FCAC4F86}" srcOrd="2" destOrd="0" presId="urn:microsoft.com/office/officeart/2005/8/layout/StepDownProcess"/>
    <dgm:cxn modelId="{2C82F255-62CF-4236-A53F-501374433C40}" type="presParOf" srcId="{10D5D2F8-7F3A-40EE-9FE8-D81CBEA54F33}" destId="{21D8C27B-F89C-4688-B6F6-45E1DD17C724}" srcOrd="3" destOrd="0" presId="urn:microsoft.com/office/officeart/2005/8/layout/StepDownProcess"/>
    <dgm:cxn modelId="{3E349231-C952-48EE-A26D-4497D7560ED2}" type="presParOf" srcId="{10D5D2F8-7F3A-40EE-9FE8-D81CBEA54F33}" destId="{C7B67777-8697-4644-8AC5-416992290386}" srcOrd="4" destOrd="0" presId="urn:microsoft.com/office/officeart/2005/8/layout/StepDownProcess"/>
    <dgm:cxn modelId="{6CE9F975-D257-4939-88A5-3CAA46580C5C}" type="presParOf" srcId="{C7B67777-8697-4644-8AC5-416992290386}" destId="{9EBC07EA-E0F3-4A4F-B391-85DB8EDEAB5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89EC5-0AE5-4521-A5D8-8EFE8FD520C3}" type="doc">
      <dgm:prSet loTypeId="urn:microsoft.com/office/officeart/2005/8/layout/vList2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9E524BE6-CBA1-4E04-B3A8-DC524DE0C2D1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</dgm:spPr>
      <dgm:t>
        <a:bodyPr/>
        <a:lstStyle/>
        <a:p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studiare popolazioni e strategie terapeutiche trascurate dalla ricerca profit</a:t>
          </a:r>
          <a:endParaRPr lang="it-IT" sz="2400" kern="1200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ACCAC8-B421-426A-8C3C-C521BBD5654E}" type="parTrans" cxnId="{B046B3FF-BB12-408A-91ED-A504FFE62E05}">
      <dgm:prSet/>
      <dgm:spPr/>
      <dgm:t>
        <a:bodyPr/>
        <a:lstStyle/>
        <a:p>
          <a:endParaRPr lang="it-IT"/>
        </a:p>
      </dgm:t>
    </dgm:pt>
    <dgm:pt modelId="{E658763D-9CE5-40F9-82B7-DC63DA2674E2}" type="sibTrans" cxnId="{B046B3FF-BB12-408A-91ED-A504FFE62E05}">
      <dgm:prSet/>
      <dgm:spPr/>
      <dgm:t>
        <a:bodyPr/>
        <a:lstStyle/>
        <a:p>
          <a:endParaRPr lang="it-IT"/>
        </a:p>
      </dgm:t>
    </dgm:pt>
    <dgm:pt modelId="{7A8AB020-7F8C-4F1A-A03A-EB58B11AC1FC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</dgm:spPr>
      <dgm:t>
        <a:bodyPr/>
        <a:lstStyle/>
        <a:p>
          <a:r>
            <a:rPr lang="it-IT" sz="2400" kern="120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migliorare appropriatezza prescrittiva e aderenza alla terapia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75D414-A8FF-49F0-88B2-37F4283A0F69}" type="parTrans" cxnId="{9224B48D-00FB-4AD7-A1A8-EC9CD4873F3B}">
      <dgm:prSet/>
      <dgm:spPr/>
      <dgm:t>
        <a:bodyPr/>
        <a:lstStyle/>
        <a:p>
          <a:endParaRPr lang="it-IT"/>
        </a:p>
      </dgm:t>
    </dgm:pt>
    <dgm:pt modelId="{FE3AAF75-E3A1-4ECB-9F75-37A03A227786}" type="sibTrans" cxnId="{9224B48D-00FB-4AD7-A1A8-EC9CD4873F3B}">
      <dgm:prSet/>
      <dgm:spPr/>
      <dgm:t>
        <a:bodyPr/>
        <a:lstStyle/>
        <a:p>
          <a:endParaRPr lang="it-IT"/>
        </a:p>
      </dgm:t>
    </dgm:pt>
    <dgm:pt modelId="{304AE9BD-63E0-45D9-84A2-8300E78092B1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</dgm:spPr>
      <dgm:t>
        <a:bodyPr/>
        <a:lstStyle/>
        <a:p>
          <a:r>
            <a:rPr lang="it-IT" sz="2400" kern="120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dirimere incertezze su farmaci già presenti sul mercato</a:t>
          </a:r>
          <a:endParaRPr lang="it-IT" sz="2400" kern="1200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95E764-D6C6-4E69-837E-47DA95A27FD0}" type="parTrans" cxnId="{9479629E-0DE2-4501-8A00-57A1E15CF4A1}">
      <dgm:prSet/>
      <dgm:spPr/>
      <dgm:t>
        <a:bodyPr/>
        <a:lstStyle/>
        <a:p>
          <a:endParaRPr lang="it-IT"/>
        </a:p>
      </dgm:t>
    </dgm:pt>
    <dgm:pt modelId="{91BDAE2A-4ABD-4C55-8466-CFC0864C4B93}" type="sibTrans" cxnId="{9479629E-0DE2-4501-8A00-57A1E15CF4A1}">
      <dgm:prSet/>
      <dgm:spPr/>
      <dgm:t>
        <a:bodyPr/>
        <a:lstStyle/>
        <a:p>
          <a:endParaRPr lang="it-IT"/>
        </a:p>
      </dgm:t>
    </dgm:pt>
    <dgm:pt modelId="{FBC5FE35-8690-4D5E-8973-9B7E402C3987}">
      <dgm:prSet phldrT="[Tes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</dgm:spPr>
      <dgm:t>
        <a:bodyPr/>
        <a:lstStyle/>
        <a:p>
          <a:r>
            <a:rPr lang="it-IT" sz="2400" kern="120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studiare l’incidenza di eventi avversi su ampie popolazioni</a:t>
          </a:r>
          <a:endParaRPr lang="it-IT" sz="2400" kern="1200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D300F0-38D8-49B0-91DB-5B894AC3F070}" type="parTrans" cxnId="{7CAA2FF8-3C64-4388-8F6B-AF9DF3990613}">
      <dgm:prSet/>
      <dgm:spPr/>
      <dgm:t>
        <a:bodyPr/>
        <a:lstStyle/>
        <a:p>
          <a:endParaRPr lang="it-IT"/>
        </a:p>
      </dgm:t>
    </dgm:pt>
    <dgm:pt modelId="{A74893FA-EE54-44B0-9CC4-2850C95CF700}" type="sibTrans" cxnId="{7CAA2FF8-3C64-4388-8F6B-AF9DF3990613}">
      <dgm:prSet/>
      <dgm:spPr/>
      <dgm:t>
        <a:bodyPr/>
        <a:lstStyle/>
        <a:p>
          <a:endParaRPr lang="it-IT"/>
        </a:p>
      </dgm:t>
    </dgm:pt>
    <dgm:pt modelId="{AF77261B-8565-48F5-AA19-EA16F5730E35}" type="pres">
      <dgm:prSet presAssocID="{98F89EC5-0AE5-4521-A5D8-8EFE8FD52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F35AFE6-0410-4CEB-B003-E613385DBE5D}" type="pres">
      <dgm:prSet presAssocID="{9E524BE6-CBA1-4E04-B3A8-DC524DE0C2D1}" presName="parentText" presStyleLbl="node1" presStyleIdx="0" presStyleCnt="4" custLinFactNeighborX="724" custLinFactNeighborY="696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BC515D-4F49-4EC4-821C-A7C4A7E35B97}" type="pres">
      <dgm:prSet presAssocID="{E658763D-9CE5-40F9-82B7-DC63DA2674E2}" presName="spacer" presStyleCnt="0"/>
      <dgm:spPr/>
      <dgm:t>
        <a:bodyPr/>
        <a:lstStyle/>
        <a:p>
          <a:endParaRPr lang="it-IT"/>
        </a:p>
      </dgm:t>
    </dgm:pt>
    <dgm:pt modelId="{87C89889-29F3-4A87-A8D4-B85123A7F53C}" type="pres">
      <dgm:prSet presAssocID="{304AE9BD-63E0-45D9-84A2-8300E78092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637AFD-A03A-46BD-BB9E-D927231E62A8}" type="pres">
      <dgm:prSet presAssocID="{91BDAE2A-4ABD-4C55-8466-CFC0864C4B93}" presName="spacer" presStyleCnt="0"/>
      <dgm:spPr/>
      <dgm:t>
        <a:bodyPr/>
        <a:lstStyle/>
        <a:p>
          <a:endParaRPr lang="it-IT"/>
        </a:p>
      </dgm:t>
    </dgm:pt>
    <dgm:pt modelId="{E2A1577D-8295-4DF6-93B2-308AB71E8001}" type="pres">
      <dgm:prSet presAssocID="{FBC5FE35-8690-4D5E-8973-9B7E402C398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5E0A1-0DDE-4AAA-8A45-15625DBD3114}" type="pres">
      <dgm:prSet presAssocID="{A74893FA-EE54-44B0-9CC4-2850C95CF700}" presName="spacer" presStyleCnt="0"/>
      <dgm:spPr/>
      <dgm:t>
        <a:bodyPr/>
        <a:lstStyle/>
        <a:p>
          <a:endParaRPr lang="it-IT"/>
        </a:p>
      </dgm:t>
    </dgm:pt>
    <dgm:pt modelId="{4938DD9F-92D3-47DB-9738-361CED598BFB}" type="pres">
      <dgm:prSet presAssocID="{7A8AB020-7F8C-4F1A-A03A-EB58B11AC1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2D8067F-E90F-4ABA-9296-26689495228E}" type="presOf" srcId="{FBC5FE35-8690-4D5E-8973-9B7E402C3987}" destId="{E2A1577D-8295-4DF6-93B2-308AB71E8001}" srcOrd="0" destOrd="0" presId="urn:microsoft.com/office/officeart/2005/8/layout/vList2"/>
    <dgm:cxn modelId="{BA0D8B8F-6722-4EE7-AB3B-B82FF676069C}" type="presOf" srcId="{98F89EC5-0AE5-4521-A5D8-8EFE8FD520C3}" destId="{AF77261B-8565-48F5-AA19-EA16F5730E35}" srcOrd="0" destOrd="0" presId="urn:microsoft.com/office/officeart/2005/8/layout/vList2"/>
    <dgm:cxn modelId="{088C83C7-F3FF-4244-9AF3-86B4F3B7B783}" type="presOf" srcId="{304AE9BD-63E0-45D9-84A2-8300E78092B1}" destId="{87C89889-29F3-4A87-A8D4-B85123A7F53C}" srcOrd="0" destOrd="0" presId="urn:microsoft.com/office/officeart/2005/8/layout/vList2"/>
    <dgm:cxn modelId="{7CAA2FF8-3C64-4388-8F6B-AF9DF3990613}" srcId="{98F89EC5-0AE5-4521-A5D8-8EFE8FD520C3}" destId="{FBC5FE35-8690-4D5E-8973-9B7E402C3987}" srcOrd="2" destOrd="0" parTransId="{E7D300F0-38D8-49B0-91DB-5B894AC3F070}" sibTransId="{A74893FA-EE54-44B0-9CC4-2850C95CF700}"/>
    <dgm:cxn modelId="{9224B48D-00FB-4AD7-A1A8-EC9CD4873F3B}" srcId="{98F89EC5-0AE5-4521-A5D8-8EFE8FD520C3}" destId="{7A8AB020-7F8C-4F1A-A03A-EB58B11AC1FC}" srcOrd="3" destOrd="0" parTransId="{CF75D414-A8FF-49F0-88B2-37F4283A0F69}" sibTransId="{FE3AAF75-E3A1-4ECB-9F75-37A03A227786}"/>
    <dgm:cxn modelId="{2B311B44-6C25-4640-B265-F6C7666455DE}" type="presOf" srcId="{7A8AB020-7F8C-4F1A-A03A-EB58B11AC1FC}" destId="{4938DD9F-92D3-47DB-9738-361CED598BFB}" srcOrd="0" destOrd="0" presId="urn:microsoft.com/office/officeart/2005/8/layout/vList2"/>
    <dgm:cxn modelId="{B046B3FF-BB12-408A-91ED-A504FFE62E05}" srcId="{98F89EC5-0AE5-4521-A5D8-8EFE8FD520C3}" destId="{9E524BE6-CBA1-4E04-B3A8-DC524DE0C2D1}" srcOrd="0" destOrd="0" parTransId="{75ACCAC8-B421-426A-8C3C-C521BBD5654E}" sibTransId="{E658763D-9CE5-40F9-82B7-DC63DA2674E2}"/>
    <dgm:cxn modelId="{A50F2119-EDFF-41F1-ACE5-271796DFD081}" type="presOf" srcId="{9E524BE6-CBA1-4E04-B3A8-DC524DE0C2D1}" destId="{CF35AFE6-0410-4CEB-B003-E613385DBE5D}" srcOrd="0" destOrd="0" presId="urn:microsoft.com/office/officeart/2005/8/layout/vList2"/>
    <dgm:cxn modelId="{9479629E-0DE2-4501-8A00-57A1E15CF4A1}" srcId="{98F89EC5-0AE5-4521-A5D8-8EFE8FD520C3}" destId="{304AE9BD-63E0-45D9-84A2-8300E78092B1}" srcOrd="1" destOrd="0" parTransId="{0595E764-D6C6-4E69-837E-47DA95A27FD0}" sibTransId="{91BDAE2A-4ABD-4C55-8466-CFC0864C4B93}"/>
    <dgm:cxn modelId="{56A40A1F-06FC-4062-B3D6-43F4C5BD725A}" type="presParOf" srcId="{AF77261B-8565-48F5-AA19-EA16F5730E35}" destId="{CF35AFE6-0410-4CEB-B003-E613385DBE5D}" srcOrd="0" destOrd="0" presId="urn:microsoft.com/office/officeart/2005/8/layout/vList2"/>
    <dgm:cxn modelId="{6A17A650-6A2A-49D7-BCCA-5075C50CC294}" type="presParOf" srcId="{AF77261B-8565-48F5-AA19-EA16F5730E35}" destId="{C8BC515D-4F49-4EC4-821C-A7C4A7E35B97}" srcOrd="1" destOrd="0" presId="urn:microsoft.com/office/officeart/2005/8/layout/vList2"/>
    <dgm:cxn modelId="{EA7167A0-41DE-4E9A-ADF7-9EA7F9D20E35}" type="presParOf" srcId="{AF77261B-8565-48F5-AA19-EA16F5730E35}" destId="{87C89889-29F3-4A87-A8D4-B85123A7F53C}" srcOrd="2" destOrd="0" presId="urn:microsoft.com/office/officeart/2005/8/layout/vList2"/>
    <dgm:cxn modelId="{0EF20447-9659-43EE-8EBB-8A6E7DCB0EC8}" type="presParOf" srcId="{AF77261B-8565-48F5-AA19-EA16F5730E35}" destId="{77637AFD-A03A-46BD-BB9E-D927231E62A8}" srcOrd="3" destOrd="0" presId="urn:microsoft.com/office/officeart/2005/8/layout/vList2"/>
    <dgm:cxn modelId="{AA0227DF-6C1A-4B13-882F-DD26C1740E4F}" type="presParOf" srcId="{AF77261B-8565-48F5-AA19-EA16F5730E35}" destId="{E2A1577D-8295-4DF6-93B2-308AB71E8001}" srcOrd="4" destOrd="0" presId="urn:microsoft.com/office/officeart/2005/8/layout/vList2"/>
    <dgm:cxn modelId="{358BA903-9E81-4A54-B2AF-BF38EC62FDD9}" type="presParOf" srcId="{AF77261B-8565-48F5-AA19-EA16F5730E35}" destId="{FD25E0A1-0DDE-4AAA-8A45-15625DBD3114}" srcOrd="5" destOrd="0" presId="urn:microsoft.com/office/officeart/2005/8/layout/vList2"/>
    <dgm:cxn modelId="{A2004BE9-18B8-4F75-86DF-17806CC31FF8}" type="presParOf" srcId="{AF77261B-8565-48F5-AA19-EA16F5730E35}" destId="{4938DD9F-92D3-47DB-9738-361CED598B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D5122A-6BBD-4FEF-B638-A7EFF99923DA}" type="doc">
      <dgm:prSet loTypeId="urn:microsoft.com/office/officeart/2005/8/layout/pList2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5DF90B85-8B42-4EAC-8B14-3CAC737F450A}">
      <dgm:prSet phldrT="[Testo]" custT="1"/>
      <dgm:spPr>
        <a:gradFill rotWithShape="0">
          <a:gsLst>
            <a:gs pos="38000">
              <a:srgbClr val="97E0F9"/>
            </a:gs>
            <a:gs pos="0">
              <a:srgbClr val="00B0F0">
                <a:alpha val="2000"/>
                <a:lumMod val="66000"/>
                <a:lumOff val="34000"/>
              </a:srgbClr>
            </a:gs>
            <a:gs pos="99625">
              <a:srgbClr val="EBF6F7"/>
            </a:gs>
            <a:gs pos="99250">
              <a:srgbClr val="EBF6F7"/>
            </a:gs>
            <a:gs pos="98500">
              <a:srgbClr val="EBF6F7"/>
            </a:gs>
            <a:gs pos="97000">
              <a:srgbClr val="EAF6F7"/>
            </a:gs>
            <a:gs pos="94000">
              <a:srgbClr val="E9F5F6"/>
            </a:gs>
            <a:gs pos="88000">
              <a:srgbClr val="E6F4F5"/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Medicina di genere</a:t>
          </a:r>
          <a:endParaRPr lang="it-IT" sz="24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586C8D-5F94-4315-896F-BD92C9E68D19}" type="parTrans" cxnId="{14CA9ABB-8192-46AB-B5C2-15F9DD6BF827}">
      <dgm:prSet/>
      <dgm:spPr/>
      <dgm:t>
        <a:bodyPr/>
        <a:lstStyle/>
        <a:p>
          <a:endParaRPr lang="it-IT"/>
        </a:p>
      </dgm:t>
    </dgm:pt>
    <dgm:pt modelId="{CD8299A3-56B0-4C96-A7ED-8FC0AC2AAD8B}" type="sibTrans" cxnId="{14CA9ABB-8192-46AB-B5C2-15F9DD6BF82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DF075750-FE08-4915-AF62-54ED9C79F247}">
      <dgm:prSet custT="1"/>
      <dgm:spPr>
        <a:gradFill flip="none" rotWithShape="1">
          <a:gsLst>
            <a:gs pos="38000">
              <a:srgbClr val="97E0F9"/>
            </a:gs>
            <a:gs pos="0">
              <a:srgbClr val="00B0F0">
                <a:alpha val="2000"/>
                <a:lumMod val="66000"/>
                <a:lumOff val="34000"/>
              </a:srgbClr>
            </a:gs>
            <a:gs pos="99625">
              <a:srgbClr val="EBF6F7"/>
            </a:gs>
            <a:gs pos="99250">
              <a:srgbClr val="EBF6F7"/>
            </a:gs>
            <a:gs pos="98500">
              <a:srgbClr val="EBF6F7"/>
            </a:gs>
            <a:gs pos="97000">
              <a:srgbClr val="EAF6F7"/>
            </a:gs>
            <a:gs pos="94000">
              <a:srgbClr val="E9F5F6"/>
            </a:gs>
            <a:gs pos="88000">
              <a:srgbClr val="E6F4F5"/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Popolazioni fragili</a:t>
          </a:r>
          <a:endParaRPr lang="it-IT" sz="24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6F0A97-B6A8-46AB-8C5A-D2D6945B2F1C}" type="parTrans" cxnId="{BE94575A-0A37-4D36-82A2-2C0A9F6C6682}">
      <dgm:prSet/>
      <dgm:spPr/>
      <dgm:t>
        <a:bodyPr/>
        <a:lstStyle/>
        <a:p>
          <a:endParaRPr lang="it-IT"/>
        </a:p>
      </dgm:t>
    </dgm:pt>
    <dgm:pt modelId="{7A96DE55-5AF8-4EBF-A892-D88BFB7FCA9B}" type="sibTrans" cxnId="{BE94575A-0A37-4D36-82A2-2C0A9F6C6682}">
      <dgm:prSet/>
      <dgm:spPr/>
      <dgm:t>
        <a:bodyPr/>
        <a:lstStyle/>
        <a:p>
          <a:endParaRPr lang="it-IT"/>
        </a:p>
      </dgm:t>
    </dgm:pt>
    <dgm:pt modelId="{F780DAB9-640E-4D9E-B8A5-DB258B7C36E7}">
      <dgm:prSet phldrT="[Tes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gradFill flip="none" rotWithShape="1">
          <a:gsLst>
            <a:gs pos="63488">
              <a:srgbClr val="C0E8F2"/>
            </a:gs>
            <a:gs pos="1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sz="2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Malattie rare</a:t>
          </a:r>
          <a:endParaRPr lang="it-IT" sz="2800" dirty="0">
            <a:solidFill>
              <a:srgbClr val="002060"/>
            </a:solidFill>
          </a:endParaRPr>
        </a:p>
      </dgm:t>
    </dgm:pt>
    <dgm:pt modelId="{63F15E87-52A0-452D-BA18-D30F51F50CDA}" type="sibTrans" cxnId="{A7287861-BDD4-4798-AB72-4C0860A5B02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1FF0F9BC-7F1D-4513-9FAF-BC5F04BD76A2}" type="parTrans" cxnId="{A7287861-BDD4-4798-AB72-4C0860A5B021}">
      <dgm:prSet/>
      <dgm:spPr/>
      <dgm:t>
        <a:bodyPr/>
        <a:lstStyle/>
        <a:p>
          <a:endParaRPr lang="it-IT"/>
        </a:p>
      </dgm:t>
    </dgm:pt>
    <dgm:pt modelId="{97EACB41-97D7-4C83-9CCC-FC9B8A23958D}" type="pres">
      <dgm:prSet presAssocID="{17D5122A-6BBD-4FEF-B638-A7EFF99923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270D82-9E52-4392-A07D-406B5EC5F1F1}" type="pres">
      <dgm:prSet presAssocID="{17D5122A-6BBD-4FEF-B638-A7EFF99923DA}" presName="bkgdShp" presStyleLbl="alignAccFollowNode1" presStyleIdx="0" presStyleCnt="1" custLinFactNeighborX="-577" custLinFactNeighborY="-42605"/>
      <dgm:spPr>
        <a:gradFill rotWithShape="0">
          <a:gsLst>
            <a:gs pos="0">
              <a:srgbClr val="00B0F0"/>
            </a:gs>
            <a:gs pos="12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6200000" scaled="1"/>
        </a:gradFill>
        <a:ln w="38100"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5D17B9C9-8439-42ED-8347-9A48A305BD8F}" type="pres">
      <dgm:prSet presAssocID="{17D5122A-6BBD-4FEF-B638-A7EFF99923DA}" presName="linCom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7581EE92-E8AB-4ADB-A667-D777D1DA1A45}" type="pres">
      <dgm:prSet presAssocID="{F780DAB9-640E-4D9E-B8A5-DB258B7C36E7}" presName="comp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8C97B1E0-1E26-46CC-AB7E-F18896DE0C88}" type="pres">
      <dgm:prSet presAssocID="{F780DAB9-640E-4D9E-B8A5-DB258B7C36E7}" presName="node" presStyleLbl="node1" presStyleIdx="0" presStyleCnt="3" custScaleX="1094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DF32D8-2006-4DB3-A246-2F803280FAD5}" type="pres">
      <dgm:prSet presAssocID="{F780DAB9-640E-4D9E-B8A5-DB258B7C36E7}" presName="invisiNode" presStyleLbl="node1" presStyleIdx="0" presStyleCnt="3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563130C6-0CD1-4378-9EA2-8A67F940DDB4}" type="pres">
      <dgm:prSet presAssocID="{F780DAB9-640E-4D9E-B8A5-DB258B7C36E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AE2BFC5C-5F82-4BD1-81FC-814CB0802294}" type="pres">
      <dgm:prSet presAssocID="{63F15E87-52A0-452D-BA18-D30F51F50CD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BE1BAEC5-5037-4C3D-8471-5D01391C0CF8}" type="pres">
      <dgm:prSet presAssocID="{5DF90B85-8B42-4EAC-8B14-3CAC737F450A}" presName="comp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B8056F62-2F59-4529-9990-A8C4B761C6A1}" type="pres">
      <dgm:prSet presAssocID="{5DF90B85-8B42-4EAC-8B14-3CAC737F450A}" presName="node" presStyleLbl="node1" presStyleIdx="1" presStyleCnt="3" custScaleX="1136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54099E-2262-43AC-9AE1-D2F2938FA5DA}" type="pres">
      <dgm:prSet presAssocID="{5DF90B85-8B42-4EAC-8B14-3CAC737F450A}" presName="invisiNode" presStyleLbl="node1" presStyleIdx="1" presStyleCnt="3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964E43CE-7DE9-4B31-9810-4E8631D40F8A}" type="pres">
      <dgm:prSet presAssocID="{5DF90B85-8B42-4EAC-8B14-3CAC737F450A}" presName="imagNode" presStyleLbl="fgImgPlace1" presStyleIdx="1" presStyleCnt="3" custLinFactNeighborX="-1963" custLinFactNeighborY="-2971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1B7A4306-8E9B-44F8-A1D9-585B51FA34EA}" type="pres">
      <dgm:prSet presAssocID="{CD8299A3-56B0-4C96-A7ED-8FC0AC2AAD8B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66150A3-D1F2-40E0-909A-558B009257A2}" type="pres">
      <dgm:prSet presAssocID="{DF075750-FE08-4915-AF62-54ED9C79F247}" presName="comp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02DB1F63-B635-48C6-A416-9E3E51EA9BF2}" type="pres">
      <dgm:prSet presAssocID="{DF075750-FE08-4915-AF62-54ED9C79F247}" presName="node" presStyleLbl="node1" presStyleIdx="2" presStyleCnt="3" custScaleX="104435" custLinFactNeighborX="2272" custLinFactNeighborY="13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459DF6-75DC-4814-89F7-CFD765B22D92}" type="pres">
      <dgm:prSet presAssocID="{DF075750-FE08-4915-AF62-54ED9C79F247}" presName="invisiNode" presStyleLbl="node1" presStyleIdx="2" presStyleCnt="3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  <dgm:pt modelId="{D2453605-7526-42B6-BF75-52B5D53B6294}" type="pres">
      <dgm:prSet presAssocID="{DF075750-FE08-4915-AF62-54ED9C79F247}" presName="imagNode" presStyleLbl="fgImgPlace1" presStyleIdx="2" presStyleCnt="3" custScaleX="81785"/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t-IT"/>
        </a:p>
      </dgm:t>
    </dgm:pt>
  </dgm:ptLst>
  <dgm:cxnLst>
    <dgm:cxn modelId="{20360159-C96B-44EF-9DB9-36CA9BF866AC}" type="presOf" srcId="{DF075750-FE08-4915-AF62-54ED9C79F247}" destId="{02DB1F63-B635-48C6-A416-9E3E51EA9BF2}" srcOrd="0" destOrd="0" presId="urn:microsoft.com/office/officeart/2005/8/layout/pList2#1"/>
    <dgm:cxn modelId="{135632AB-71DD-4A80-B462-B0C4A3F54ED3}" type="presOf" srcId="{CD8299A3-56B0-4C96-A7ED-8FC0AC2AAD8B}" destId="{1B7A4306-8E9B-44F8-A1D9-585B51FA34EA}" srcOrd="0" destOrd="0" presId="urn:microsoft.com/office/officeart/2005/8/layout/pList2#1"/>
    <dgm:cxn modelId="{038CB6B4-DE78-4643-A65E-9989678BC789}" type="presOf" srcId="{5DF90B85-8B42-4EAC-8B14-3CAC737F450A}" destId="{B8056F62-2F59-4529-9990-A8C4B761C6A1}" srcOrd="0" destOrd="0" presId="urn:microsoft.com/office/officeart/2005/8/layout/pList2#1"/>
    <dgm:cxn modelId="{14CA9ABB-8192-46AB-B5C2-15F9DD6BF827}" srcId="{17D5122A-6BBD-4FEF-B638-A7EFF99923DA}" destId="{5DF90B85-8B42-4EAC-8B14-3CAC737F450A}" srcOrd="1" destOrd="0" parTransId="{D6586C8D-5F94-4315-896F-BD92C9E68D19}" sibTransId="{CD8299A3-56B0-4C96-A7ED-8FC0AC2AAD8B}"/>
    <dgm:cxn modelId="{A7287861-BDD4-4798-AB72-4C0860A5B021}" srcId="{17D5122A-6BBD-4FEF-B638-A7EFF99923DA}" destId="{F780DAB9-640E-4D9E-B8A5-DB258B7C36E7}" srcOrd="0" destOrd="0" parTransId="{1FF0F9BC-7F1D-4513-9FAF-BC5F04BD76A2}" sibTransId="{63F15E87-52A0-452D-BA18-D30F51F50CDA}"/>
    <dgm:cxn modelId="{BE94575A-0A37-4D36-82A2-2C0A9F6C6682}" srcId="{17D5122A-6BBD-4FEF-B638-A7EFF99923DA}" destId="{DF075750-FE08-4915-AF62-54ED9C79F247}" srcOrd="2" destOrd="0" parTransId="{C06F0A97-B6A8-46AB-8C5A-D2D6945B2F1C}" sibTransId="{7A96DE55-5AF8-4EBF-A892-D88BFB7FCA9B}"/>
    <dgm:cxn modelId="{A7094256-398D-424B-9FE0-44AFE76567A8}" type="presOf" srcId="{63F15E87-52A0-452D-BA18-D30F51F50CDA}" destId="{AE2BFC5C-5F82-4BD1-81FC-814CB0802294}" srcOrd="0" destOrd="0" presId="urn:microsoft.com/office/officeart/2005/8/layout/pList2#1"/>
    <dgm:cxn modelId="{93917282-C3D9-4FB1-B9C0-25C9D7BE0932}" type="presOf" srcId="{17D5122A-6BBD-4FEF-B638-A7EFF99923DA}" destId="{97EACB41-97D7-4C83-9CCC-FC9B8A23958D}" srcOrd="0" destOrd="0" presId="urn:microsoft.com/office/officeart/2005/8/layout/pList2#1"/>
    <dgm:cxn modelId="{C8986B54-C12F-4A21-9AED-94AA41133F63}" type="presOf" srcId="{F780DAB9-640E-4D9E-B8A5-DB258B7C36E7}" destId="{8C97B1E0-1E26-46CC-AB7E-F18896DE0C88}" srcOrd="0" destOrd="0" presId="urn:microsoft.com/office/officeart/2005/8/layout/pList2#1"/>
    <dgm:cxn modelId="{BB1CD38D-654A-40ED-AEBA-2D7C12B3EF37}" type="presParOf" srcId="{97EACB41-97D7-4C83-9CCC-FC9B8A23958D}" destId="{5A270D82-9E52-4392-A07D-406B5EC5F1F1}" srcOrd="0" destOrd="0" presId="urn:microsoft.com/office/officeart/2005/8/layout/pList2#1"/>
    <dgm:cxn modelId="{971F87B6-6686-4C78-BC3E-D55EBE8A4061}" type="presParOf" srcId="{97EACB41-97D7-4C83-9CCC-FC9B8A23958D}" destId="{5D17B9C9-8439-42ED-8347-9A48A305BD8F}" srcOrd="1" destOrd="0" presId="urn:microsoft.com/office/officeart/2005/8/layout/pList2#1"/>
    <dgm:cxn modelId="{26910114-6502-4044-8CAB-518B1729E860}" type="presParOf" srcId="{5D17B9C9-8439-42ED-8347-9A48A305BD8F}" destId="{7581EE92-E8AB-4ADB-A667-D777D1DA1A45}" srcOrd="0" destOrd="0" presId="urn:microsoft.com/office/officeart/2005/8/layout/pList2#1"/>
    <dgm:cxn modelId="{688F0506-7BBF-429F-AC6D-F20808FB9218}" type="presParOf" srcId="{7581EE92-E8AB-4ADB-A667-D777D1DA1A45}" destId="{8C97B1E0-1E26-46CC-AB7E-F18896DE0C88}" srcOrd="0" destOrd="0" presId="urn:microsoft.com/office/officeart/2005/8/layout/pList2#1"/>
    <dgm:cxn modelId="{E4BC1593-0BBD-4D04-AC89-6B552B9ABDBF}" type="presParOf" srcId="{7581EE92-E8AB-4ADB-A667-D777D1DA1A45}" destId="{5FDF32D8-2006-4DB3-A246-2F803280FAD5}" srcOrd="1" destOrd="0" presId="urn:microsoft.com/office/officeart/2005/8/layout/pList2#1"/>
    <dgm:cxn modelId="{519ED03E-EDF6-4F42-AAC2-B003B1CF870D}" type="presParOf" srcId="{7581EE92-E8AB-4ADB-A667-D777D1DA1A45}" destId="{563130C6-0CD1-4378-9EA2-8A67F940DDB4}" srcOrd="2" destOrd="0" presId="urn:microsoft.com/office/officeart/2005/8/layout/pList2#1"/>
    <dgm:cxn modelId="{CB3F7CB0-01E0-4FC0-80C2-47E6B4BD4E82}" type="presParOf" srcId="{5D17B9C9-8439-42ED-8347-9A48A305BD8F}" destId="{AE2BFC5C-5F82-4BD1-81FC-814CB0802294}" srcOrd="1" destOrd="0" presId="urn:microsoft.com/office/officeart/2005/8/layout/pList2#1"/>
    <dgm:cxn modelId="{006EFE2B-7F9B-4E52-B6AC-368E0FAE93C8}" type="presParOf" srcId="{5D17B9C9-8439-42ED-8347-9A48A305BD8F}" destId="{BE1BAEC5-5037-4C3D-8471-5D01391C0CF8}" srcOrd="2" destOrd="0" presId="urn:microsoft.com/office/officeart/2005/8/layout/pList2#1"/>
    <dgm:cxn modelId="{59734524-1E74-42DF-B865-C059CE45FE8E}" type="presParOf" srcId="{BE1BAEC5-5037-4C3D-8471-5D01391C0CF8}" destId="{B8056F62-2F59-4529-9990-A8C4B761C6A1}" srcOrd="0" destOrd="0" presId="urn:microsoft.com/office/officeart/2005/8/layout/pList2#1"/>
    <dgm:cxn modelId="{FC5856F5-B73C-489A-8495-55C0BA45F9BA}" type="presParOf" srcId="{BE1BAEC5-5037-4C3D-8471-5D01391C0CF8}" destId="{3A54099E-2262-43AC-9AE1-D2F2938FA5DA}" srcOrd="1" destOrd="0" presId="urn:microsoft.com/office/officeart/2005/8/layout/pList2#1"/>
    <dgm:cxn modelId="{AFC10E35-A12D-4373-8D23-37DEB0EE9924}" type="presParOf" srcId="{BE1BAEC5-5037-4C3D-8471-5D01391C0CF8}" destId="{964E43CE-7DE9-4B31-9810-4E8631D40F8A}" srcOrd="2" destOrd="0" presId="urn:microsoft.com/office/officeart/2005/8/layout/pList2#1"/>
    <dgm:cxn modelId="{24E0F325-6413-4C46-BBA6-725F0091F9F1}" type="presParOf" srcId="{5D17B9C9-8439-42ED-8347-9A48A305BD8F}" destId="{1B7A4306-8E9B-44F8-A1D9-585B51FA34EA}" srcOrd="3" destOrd="0" presId="urn:microsoft.com/office/officeart/2005/8/layout/pList2#1"/>
    <dgm:cxn modelId="{0A447AB2-5509-41DB-A04C-83B96513F879}" type="presParOf" srcId="{5D17B9C9-8439-42ED-8347-9A48A305BD8F}" destId="{666150A3-D1F2-40E0-909A-558B009257A2}" srcOrd="4" destOrd="0" presId="urn:microsoft.com/office/officeart/2005/8/layout/pList2#1"/>
    <dgm:cxn modelId="{44A08096-F612-4C88-A3B0-8156D7978937}" type="presParOf" srcId="{666150A3-D1F2-40E0-909A-558B009257A2}" destId="{02DB1F63-B635-48C6-A416-9E3E51EA9BF2}" srcOrd="0" destOrd="0" presId="urn:microsoft.com/office/officeart/2005/8/layout/pList2#1"/>
    <dgm:cxn modelId="{80411D34-019F-4320-8D3B-7DF7BE221E39}" type="presParOf" srcId="{666150A3-D1F2-40E0-909A-558B009257A2}" destId="{7E459DF6-75DC-4814-89F7-CFD765B22D92}" srcOrd="1" destOrd="0" presId="urn:microsoft.com/office/officeart/2005/8/layout/pList2#1"/>
    <dgm:cxn modelId="{1E57B1A8-7B56-4BE5-B479-5261C87B36F9}" type="presParOf" srcId="{666150A3-D1F2-40E0-909A-558B009257A2}" destId="{D2453605-7526-42B6-BF75-52B5D53B629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BAF5AD-3A6B-4B25-BFA0-F42D7759E23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9E5A8E7-66E8-4A40-9064-02D56BA4E7A3}">
      <dgm:prSet phldrT="[Tes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altLang="it-IT" sz="3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D. </a:t>
          </a:r>
          <a:r>
            <a:rPr lang="it-IT" altLang="it-IT" sz="3200" dirty="0" err="1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Lgs</a:t>
          </a:r>
          <a:r>
            <a:rPr lang="it-IT" altLang="it-IT" sz="3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211/2003</a:t>
          </a:r>
          <a:endParaRPr lang="it-IT" sz="3200" dirty="0"/>
        </a:p>
      </dgm:t>
    </dgm:pt>
    <dgm:pt modelId="{C672D1D3-01C9-4056-AA04-573BCCE2FF95}" type="parTrans" cxnId="{3DEADF46-949E-4677-AA7E-2B3B93C296E1}">
      <dgm:prSet/>
      <dgm:spPr/>
      <dgm:t>
        <a:bodyPr/>
        <a:lstStyle/>
        <a:p>
          <a:endParaRPr lang="it-IT"/>
        </a:p>
      </dgm:t>
    </dgm:pt>
    <dgm:pt modelId="{F88789D2-939F-44E7-8E25-85ABA0D0A677}" type="sibTrans" cxnId="{3DEADF46-949E-4677-AA7E-2B3B93C296E1}">
      <dgm:prSet/>
      <dgm:spPr/>
      <dgm:t>
        <a:bodyPr/>
        <a:lstStyle/>
        <a:p>
          <a:endParaRPr lang="it-IT"/>
        </a:p>
      </dgm:t>
    </dgm:pt>
    <dgm:pt modelId="{DF57040C-BD70-47D4-B096-E91CB25B53F3}">
      <dgm:prSet phldrT="[Tes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altLang="it-IT" sz="2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Regolamento (UE) 536/2014</a:t>
          </a:r>
        </a:p>
      </dgm:t>
    </dgm:pt>
    <dgm:pt modelId="{43501817-0CAD-4505-81EC-1F8675F1E479}" type="parTrans" cxnId="{50E64552-A3C5-41D5-B597-5FFBF08EDAD6}">
      <dgm:prSet/>
      <dgm:spPr/>
      <dgm:t>
        <a:bodyPr/>
        <a:lstStyle/>
        <a:p>
          <a:endParaRPr lang="it-IT"/>
        </a:p>
      </dgm:t>
    </dgm:pt>
    <dgm:pt modelId="{5DDAE646-8F4E-43A4-8A28-88F0FF305E7D}" type="sibTrans" cxnId="{50E64552-A3C5-41D5-B597-5FFBF08EDAD6}">
      <dgm:prSet/>
      <dgm:spPr/>
      <dgm:t>
        <a:bodyPr/>
        <a:lstStyle/>
        <a:p>
          <a:endParaRPr lang="it-IT"/>
        </a:p>
      </dgm:t>
    </dgm:pt>
    <dgm:pt modelId="{8D3DBFD2-1548-40BE-B43E-6DDD0B582CA5}" type="pres">
      <dgm:prSet presAssocID="{4FBAF5AD-3A6B-4B25-BFA0-F42D7759E231}" presName="compositeShape" presStyleCnt="0">
        <dgm:presLayoutVars>
          <dgm:chMax val="7"/>
          <dgm:dir/>
          <dgm:resizeHandles val="exact"/>
        </dgm:presLayoutVars>
      </dgm:prSet>
      <dgm:spPr/>
    </dgm:pt>
    <dgm:pt modelId="{D1A660E4-5893-4069-88A1-926E45430B5F}" type="pres">
      <dgm:prSet presAssocID="{49E5A8E7-66E8-4A40-9064-02D56BA4E7A3}" presName="circ1" presStyleLbl="vennNode1" presStyleIdx="0" presStyleCnt="2"/>
      <dgm:spPr/>
      <dgm:t>
        <a:bodyPr/>
        <a:lstStyle/>
        <a:p>
          <a:endParaRPr lang="it-IT"/>
        </a:p>
      </dgm:t>
    </dgm:pt>
    <dgm:pt modelId="{839DD84D-6337-41E6-9071-DD23CB17B639}" type="pres">
      <dgm:prSet presAssocID="{49E5A8E7-66E8-4A40-9064-02D56BA4E7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9B0E4B-9335-4A36-8126-23ED38627D93}" type="pres">
      <dgm:prSet presAssocID="{DF57040C-BD70-47D4-B096-E91CB25B53F3}" presName="circ2" presStyleLbl="vennNode1" presStyleIdx="1" presStyleCnt="2"/>
      <dgm:spPr/>
      <dgm:t>
        <a:bodyPr/>
        <a:lstStyle/>
        <a:p>
          <a:endParaRPr lang="it-IT"/>
        </a:p>
      </dgm:t>
    </dgm:pt>
    <dgm:pt modelId="{84D5C3BA-684D-48DD-AAE0-60F8236DEE1A}" type="pres">
      <dgm:prSet presAssocID="{DF57040C-BD70-47D4-B096-E91CB25B53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DEADF46-949E-4677-AA7E-2B3B93C296E1}" srcId="{4FBAF5AD-3A6B-4B25-BFA0-F42D7759E231}" destId="{49E5A8E7-66E8-4A40-9064-02D56BA4E7A3}" srcOrd="0" destOrd="0" parTransId="{C672D1D3-01C9-4056-AA04-573BCCE2FF95}" sibTransId="{F88789D2-939F-44E7-8E25-85ABA0D0A677}"/>
    <dgm:cxn modelId="{50E64552-A3C5-41D5-B597-5FFBF08EDAD6}" srcId="{4FBAF5AD-3A6B-4B25-BFA0-F42D7759E231}" destId="{DF57040C-BD70-47D4-B096-E91CB25B53F3}" srcOrd="1" destOrd="0" parTransId="{43501817-0CAD-4505-81EC-1F8675F1E479}" sibTransId="{5DDAE646-8F4E-43A4-8A28-88F0FF305E7D}"/>
    <dgm:cxn modelId="{3CA5D3CB-A6E9-408A-AEA7-18F0EA67E8D7}" type="presOf" srcId="{DF57040C-BD70-47D4-B096-E91CB25B53F3}" destId="{4C9B0E4B-9335-4A36-8126-23ED38627D93}" srcOrd="0" destOrd="0" presId="urn:microsoft.com/office/officeart/2005/8/layout/venn1"/>
    <dgm:cxn modelId="{6C994F00-98DD-4BD0-AD27-76D84F702185}" type="presOf" srcId="{49E5A8E7-66E8-4A40-9064-02D56BA4E7A3}" destId="{839DD84D-6337-41E6-9071-DD23CB17B639}" srcOrd="1" destOrd="0" presId="urn:microsoft.com/office/officeart/2005/8/layout/venn1"/>
    <dgm:cxn modelId="{EAD1F45A-99D0-457F-98F8-D3F4EEDBB690}" type="presOf" srcId="{49E5A8E7-66E8-4A40-9064-02D56BA4E7A3}" destId="{D1A660E4-5893-4069-88A1-926E45430B5F}" srcOrd="0" destOrd="0" presId="urn:microsoft.com/office/officeart/2005/8/layout/venn1"/>
    <dgm:cxn modelId="{FEB8C4FC-DC83-4A53-9850-C334FE421234}" type="presOf" srcId="{DF57040C-BD70-47D4-B096-E91CB25B53F3}" destId="{84D5C3BA-684D-48DD-AAE0-60F8236DEE1A}" srcOrd="1" destOrd="0" presId="urn:microsoft.com/office/officeart/2005/8/layout/venn1"/>
    <dgm:cxn modelId="{98DCD057-B184-458D-968F-99C988255DE3}" type="presOf" srcId="{4FBAF5AD-3A6B-4B25-BFA0-F42D7759E231}" destId="{8D3DBFD2-1548-40BE-B43E-6DDD0B582CA5}" srcOrd="0" destOrd="0" presId="urn:microsoft.com/office/officeart/2005/8/layout/venn1"/>
    <dgm:cxn modelId="{118192DE-B6F8-4BEE-A5B5-FA3DAEC86DF9}" type="presParOf" srcId="{8D3DBFD2-1548-40BE-B43E-6DDD0B582CA5}" destId="{D1A660E4-5893-4069-88A1-926E45430B5F}" srcOrd="0" destOrd="0" presId="urn:microsoft.com/office/officeart/2005/8/layout/venn1"/>
    <dgm:cxn modelId="{2363D52E-A8CD-475A-9C1F-DF581F699C76}" type="presParOf" srcId="{8D3DBFD2-1548-40BE-B43E-6DDD0B582CA5}" destId="{839DD84D-6337-41E6-9071-DD23CB17B639}" srcOrd="1" destOrd="0" presId="urn:microsoft.com/office/officeart/2005/8/layout/venn1"/>
    <dgm:cxn modelId="{1725EC6C-2319-4E1D-95B2-208B873F0A24}" type="presParOf" srcId="{8D3DBFD2-1548-40BE-B43E-6DDD0B582CA5}" destId="{4C9B0E4B-9335-4A36-8126-23ED38627D93}" srcOrd="2" destOrd="0" presId="urn:microsoft.com/office/officeart/2005/8/layout/venn1"/>
    <dgm:cxn modelId="{0BCCB953-3813-462A-9F83-34DAB4F1DBA6}" type="presParOf" srcId="{8D3DBFD2-1548-40BE-B43E-6DDD0B582CA5}" destId="{84D5C3BA-684D-48DD-AAE0-60F8236DEE1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3DEA81-EB5B-4BBE-8D36-27226E643972}" type="doc">
      <dgm:prSet loTypeId="urn:microsoft.com/office/officeart/2005/8/layout/hProcess3" loCatId="process" qsTypeId="urn:microsoft.com/office/officeart/2005/8/quickstyle/simple3" qsCatId="simple" csTypeId="urn:microsoft.com/office/officeart/2005/8/colors/accent6_5" csCatId="accent6" phldr="1"/>
      <dgm:spPr/>
    </dgm:pt>
    <dgm:pt modelId="{ABB359B8-76A2-4F57-A8A9-DA713398B0F9}">
      <dgm:prSet phldrT="[Tes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alt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2016 Start</a:t>
          </a:r>
        </a:p>
      </dgm:t>
    </dgm:pt>
    <dgm:pt modelId="{93D0328C-C857-4232-BE97-F63F710FAF79}" type="parTrans" cxnId="{E860779E-2EE3-4C5C-BD52-27F9535439CB}">
      <dgm:prSet/>
      <dgm:spPr/>
      <dgm:t>
        <a:bodyPr/>
        <a:lstStyle/>
        <a:p>
          <a:endParaRPr lang="it-IT"/>
        </a:p>
      </dgm:t>
    </dgm:pt>
    <dgm:pt modelId="{577E2392-2264-4B06-BACE-E57BF2581B3D}" type="sibTrans" cxnId="{E860779E-2EE3-4C5C-BD52-27F9535439CB}">
      <dgm:prSet/>
      <dgm:spPr/>
      <dgm:t>
        <a:bodyPr/>
        <a:lstStyle/>
        <a:p>
          <a:endParaRPr lang="it-IT"/>
        </a:p>
      </dgm:t>
    </dgm:pt>
    <dgm:pt modelId="{098874A4-1F2F-4086-9BC7-01A2D3E0AB87}">
      <dgm:prSet phldrT="[Tes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altLang="it-IT" sz="2400" kern="1200" dirty="0" err="1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Ongoing</a:t>
          </a:r>
          <a:endParaRPr lang="it-IT" altLang="it-IT" sz="2400" kern="1200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E7A47C-C39A-45E1-9007-C926DFC8CE95}" type="parTrans" cxnId="{6D84D097-A44E-4C6B-BDF6-23D334A3154E}">
      <dgm:prSet/>
      <dgm:spPr/>
      <dgm:t>
        <a:bodyPr/>
        <a:lstStyle/>
        <a:p>
          <a:endParaRPr lang="it-IT"/>
        </a:p>
      </dgm:t>
    </dgm:pt>
    <dgm:pt modelId="{03AC077B-BE25-435F-A7FA-9F0305C655E5}" type="sibTrans" cxnId="{6D84D097-A44E-4C6B-BDF6-23D334A3154E}">
      <dgm:prSet/>
      <dgm:spPr/>
      <dgm:t>
        <a:bodyPr/>
        <a:lstStyle/>
        <a:p>
          <a:endParaRPr lang="it-IT"/>
        </a:p>
      </dgm:t>
    </dgm:pt>
    <dgm:pt modelId="{FB37987B-4B17-4783-A3AE-FDBD585663A5}">
      <dgm:prSet phldrT="[Tes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t-IT" alt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?End</a:t>
          </a:r>
          <a:endParaRPr lang="it-IT" alt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D25FE9-21FB-4256-A41C-0C1A390C7E00}" type="parTrans" cxnId="{18BC7E10-6626-4DBC-8CD7-E5C76F973D74}">
      <dgm:prSet/>
      <dgm:spPr/>
      <dgm:t>
        <a:bodyPr/>
        <a:lstStyle/>
        <a:p>
          <a:endParaRPr lang="it-IT"/>
        </a:p>
      </dgm:t>
    </dgm:pt>
    <dgm:pt modelId="{9BCFC254-0632-4C84-B067-B55187AE229D}" type="sibTrans" cxnId="{18BC7E10-6626-4DBC-8CD7-E5C76F973D74}">
      <dgm:prSet/>
      <dgm:spPr/>
      <dgm:t>
        <a:bodyPr/>
        <a:lstStyle/>
        <a:p>
          <a:endParaRPr lang="it-IT"/>
        </a:p>
      </dgm:t>
    </dgm:pt>
    <dgm:pt modelId="{FEF2EC0E-58CE-49DE-8992-BB9E725F5566}" type="pres">
      <dgm:prSet presAssocID="{8F3DEA81-EB5B-4BBE-8D36-27226E643972}" presName="Name0" presStyleCnt="0">
        <dgm:presLayoutVars>
          <dgm:dir/>
          <dgm:animLvl val="lvl"/>
          <dgm:resizeHandles val="exact"/>
        </dgm:presLayoutVars>
      </dgm:prSet>
      <dgm:spPr/>
    </dgm:pt>
    <dgm:pt modelId="{03F72A77-CBEA-41EC-93EB-70B16DFC2988}" type="pres">
      <dgm:prSet presAssocID="{8F3DEA81-EB5B-4BBE-8D36-27226E643972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527F00D-E009-48D8-8F93-6A3E9DDAD575}" type="pres">
      <dgm:prSet presAssocID="{8F3DEA81-EB5B-4BBE-8D36-27226E643972}" presName="linH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9CFB625-ABFE-49EB-BF60-669285AAD4FA}" type="pres">
      <dgm:prSet presAssocID="{8F3DEA81-EB5B-4BBE-8D36-27226E643972}" presName="padding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BD055FB-CBB4-4FBE-BED2-25FF57C034AB}" type="pres">
      <dgm:prSet presAssocID="{ABB359B8-76A2-4F57-A8A9-DA713398B0F9}" presName="linV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939C713-2B37-4011-85AB-8E087DA45712}" type="pres">
      <dgm:prSet presAssocID="{ABB359B8-76A2-4F57-A8A9-DA713398B0F9}" presName="spVertical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8D56AB6-8D0F-40A9-99F5-0CCC516B5ACD}" type="pres">
      <dgm:prSet presAssocID="{ABB359B8-76A2-4F57-A8A9-DA713398B0F9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1F840A-59C5-4398-BEF2-93BCD1858C20}" type="pres">
      <dgm:prSet presAssocID="{ABB359B8-76A2-4F57-A8A9-DA713398B0F9}" presName="spVertical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025D59F-19CE-484B-B10B-F07A4C510D83}" type="pres">
      <dgm:prSet presAssocID="{ABB359B8-76A2-4F57-A8A9-DA713398B0F9}" presName="spVertical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49F80B6-8473-4AC5-B2E4-41D491078E27}" type="pres">
      <dgm:prSet presAssocID="{577E2392-2264-4B06-BACE-E57BF2581B3D}" presName="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269A60B-FDD9-41F0-803D-9FD378415022}" type="pres">
      <dgm:prSet presAssocID="{098874A4-1F2F-4086-9BC7-01A2D3E0AB87}" presName="linV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CB3BFA7-8428-4EF4-947B-BEF7DC7812F4}" type="pres">
      <dgm:prSet presAssocID="{098874A4-1F2F-4086-9BC7-01A2D3E0AB87}" presName="spVertical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E6B4713-DB29-4E2D-A532-D926C7F850E8}" type="pres">
      <dgm:prSet presAssocID="{098874A4-1F2F-4086-9BC7-01A2D3E0AB87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510C53-4E93-426B-811E-39F6A42F9FA4}" type="pres">
      <dgm:prSet presAssocID="{098874A4-1F2F-4086-9BC7-01A2D3E0AB87}" presName="spVertical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222120D-8872-4D93-9CAD-B0AE03C28F84}" type="pres">
      <dgm:prSet presAssocID="{098874A4-1F2F-4086-9BC7-01A2D3E0AB87}" presName="spVertical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2B43383-F157-4726-9E96-018EAA7D8FB6}" type="pres">
      <dgm:prSet presAssocID="{03AC077B-BE25-435F-A7FA-9F0305C655E5}" presName="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477969B-022F-435E-B676-12856C5B742F}" type="pres">
      <dgm:prSet presAssocID="{FB37987B-4B17-4783-A3AE-FDBD585663A5}" presName="linV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7E44188-F627-42E8-8382-1439D2570BC4}" type="pres">
      <dgm:prSet presAssocID="{FB37987B-4B17-4783-A3AE-FDBD585663A5}" presName="spVertical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580AD9E-F244-47A3-8EAD-27C767803CB5}" type="pres">
      <dgm:prSet presAssocID="{FB37987B-4B17-4783-A3AE-FDBD585663A5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B5B8D3-5945-4A41-8728-6ABC31163F8A}" type="pres">
      <dgm:prSet presAssocID="{FB37987B-4B17-4783-A3AE-FDBD585663A5}" presName="spVertical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5CA8F1E-972E-4E86-B6A2-86CFD77561DA}" type="pres">
      <dgm:prSet presAssocID="{FB37987B-4B17-4783-A3AE-FDBD585663A5}" presName="spVertical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60F0377-DA68-4471-9AF4-0712A8C8B1A1}" type="pres">
      <dgm:prSet presAssocID="{8F3DEA81-EB5B-4BBE-8D36-27226E643972}" presName="padding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94157E4-9E22-401E-80A8-F2BA2FF82F56}" type="pres">
      <dgm:prSet presAssocID="{8F3DEA81-EB5B-4BBE-8D36-27226E643972}" presName="negArrow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953C3F7-623B-4920-804C-07DB0462DCDA}" type="pres">
      <dgm:prSet presAssocID="{8F3DEA81-EB5B-4BBE-8D36-27226E643972}" presName="backgroundArrow" presStyleLbl="node1" presStyleIdx="0" presStyleCnt="1"/>
      <dgm:spPr>
        <a:scene3d>
          <a:camera prst="orthographicFront"/>
          <a:lightRig rig="flat" dir="t"/>
        </a:scene3d>
        <a:sp3d prstMaterial="dkEdge">
          <a:bevelT w="8200" h="38100"/>
        </a:sp3d>
      </dgm:spPr>
    </dgm:pt>
  </dgm:ptLst>
  <dgm:cxnLst>
    <dgm:cxn modelId="{ED658868-D739-4931-B0AE-FF0227A7242C}" type="presOf" srcId="{8F3DEA81-EB5B-4BBE-8D36-27226E643972}" destId="{FEF2EC0E-58CE-49DE-8992-BB9E725F5566}" srcOrd="0" destOrd="0" presId="urn:microsoft.com/office/officeart/2005/8/layout/hProcess3"/>
    <dgm:cxn modelId="{18BC7E10-6626-4DBC-8CD7-E5C76F973D74}" srcId="{8F3DEA81-EB5B-4BBE-8D36-27226E643972}" destId="{FB37987B-4B17-4783-A3AE-FDBD585663A5}" srcOrd="2" destOrd="0" parTransId="{16D25FE9-21FB-4256-A41C-0C1A390C7E00}" sibTransId="{9BCFC254-0632-4C84-B067-B55187AE229D}"/>
    <dgm:cxn modelId="{CE6B7740-B3AA-4EC5-8765-C72713237B95}" type="presOf" srcId="{FB37987B-4B17-4783-A3AE-FDBD585663A5}" destId="{3580AD9E-F244-47A3-8EAD-27C767803CB5}" srcOrd="0" destOrd="0" presId="urn:microsoft.com/office/officeart/2005/8/layout/hProcess3"/>
    <dgm:cxn modelId="{6E633412-33A9-4064-B6FC-A414E10DCECF}" type="presOf" srcId="{098874A4-1F2F-4086-9BC7-01A2D3E0AB87}" destId="{DE6B4713-DB29-4E2D-A532-D926C7F850E8}" srcOrd="0" destOrd="0" presId="urn:microsoft.com/office/officeart/2005/8/layout/hProcess3"/>
    <dgm:cxn modelId="{6D84D097-A44E-4C6B-BDF6-23D334A3154E}" srcId="{8F3DEA81-EB5B-4BBE-8D36-27226E643972}" destId="{098874A4-1F2F-4086-9BC7-01A2D3E0AB87}" srcOrd="1" destOrd="0" parTransId="{0BE7A47C-C39A-45E1-9007-C926DFC8CE95}" sibTransId="{03AC077B-BE25-435F-A7FA-9F0305C655E5}"/>
    <dgm:cxn modelId="{BF6F0FA4-9E0A-43A3-A325-DC2B3E252264}" type="presOf" srcId="{ABB359B8-76A2-4F57-A8A9-DA713398B0F9}" destId="{B8D56AB6-8D0F-40A9-99F5-0CCC516B5ACD}" srcOrd="0" destOrd="0" presId="urn:microsoft.com/office/officeart/2005/8/layout/hProcess3"/>
    <dgm:cxn modelId="{E860779E-2EE3-4C5C-BD52-27F9535439CB}" srcId="{8F3DEA81-EB5B-4BBE-8D36-27226E643972}" destId="{ABB359B8-76A2-4F57-A8A9-DA713398B0F9}" srcOrd="0" destOrd="0" parTransId="{93D0328C-C857-4232-BE97-F63F710FAF79}" sibTransId="{577E2392-2264-4B06-BACE-E57BF2581B3D}"/>
    <dgm:cxn modelId="{8DA54888-7ED4-4805-9544-FEC54AD0E85A}" type="presParOf" srcId="{FEF2EC0E-58CE-49DE-8992-BB9E725F5566}" destId="{03F72A77-CBEA-41EC-93EB-70B16DFC2988}" srcOrd="0" destOrd="0" presId="urn:microsoft.com/office/officeart/2005/8/layout/hProcess3"/>
    <dgm:cxn modelId="{D76B87F1-FE19-4FFB-8EF9-E4EFA9272D1B}" type="presParOf" srcId="{FEF2EC0E-58CE-49DE-8992-BB9E725F5566}" destId="{E527F00D-E009-48D8-8F93-6A3E9DDAD575}" srcOrd="1" destOrd="0" presId="urn:microsoft.com/office/officeart/2005/8/layout/hProcess3"/>
    <dgm:cxn modelId="{78BEB69D-ADEF-4664-9C62-D4CF5977D249}" type="presParOf" srcId="{E527F00D-E009-48D8-8F93-6A3E9DDAD575}" destId="{29CFB625-ABFE-49EB-BF60-669285AAD4FA}" srcOrd="0" destOrd="0" presId="urn:microsoft.com/office/officeart/2005/8/layout/hProcess3"/>
    <dgm:cxn modelId="{E55A7974-727B-43C4-ADB8-3A52355F753B}" type="presParOf" srcId="{E527F00D-E009-48D8-8F93-6A3E9DDAD575}" destId="{7BD055FB-CBB4-4FBE-BED2-25FF57C034AB}" srcOrd="1" destOrd="0" presId="urn:microsoft.com/office/officeart/2005/8/layout/hProcess3"/>
    <dgm:cxn modelId="{92472B6C-C13A-455D-871F-5B22731A6FDF}" type="presParOf" srcId="{7BD055FB-CBB4-4FBE-BED2-25FF57C034AB}" destId="{C939C713-2B37-4011-85AB-8E087DA45712}" srcOrd="0" destOrd="0" presId="urn:microsoft.com/office/officeart/2005/8/layout/hProcess3"/>
    <dgm:cxn modelId="{8C91770D-F3F9-444F-A8E4-F0794CAA0E2C}" type="presParOf" srcId="{7BD055FB-CBB4-4FBE-BED2-25FF57C034AB}" destId="{B8D56AB6-8D0F-40A9-99F5-0CCC516B5ACD}" srcOrd="1" destOrd="0" presId="urn:microsoft.com/office/officeart/2005/8/layout/hProcess3"/>
    <dgm:cxn modelId="{3616282F-73AF-482E-84B7-4DD6A069E680}" type="presParOf" srcId="{7BD055FB-CBB4-4FBE-BED2-25FF57C034AB}" destId="{6E1F840A-59C5-4398-BEF2-93BCD1858C20}" srcOrd="2" destOrd="0" presId="urn:microsoft.com/office/officeart/2005/8/layout/hProcess3"/>
    <dgm:cxn modelId="{396EEF46-F57A-4B35-A26E-4928B4C04598}" type="presParOf" srcId="{7BD055FB-CBB4-4FBE-BED2-25FF57C034AB}" destId="{4025D59F-19CE-484B-B10B-F07A4C510D83}" srcOrd="3" destOrd="0" presId="urn:microsoft.com/office/officeart/2005/8/layout/hProcess3"/>
    <dgm:cxn modelId="{849D2D92-E741-402E-81D6-CDE637DAEDE7}" type="presParOf" srcId="{E527F00D-E009-48D8-8F93-6A3E9DDAD575}" destId="{A49F80B6-8473-4AC5-B2E4-41D491078E27}" srcOrd="2" destOrd="0" presId="urn:microsoft.com/office/officeart/2005/8/layout/hProcess3"/>
    <dgm:cxn modelId="{FB169D3E-0FA2-492A-82BF-470F2211D8D2}" type="presParOf" srcId="{E527F00D-E009-48D8-8F93-6A3E9DDAD575}" destId="{9269A60B-FDD9-41F0-803D-9FD378415022}" srcOrd="3" destOrd="0" presId="urn:microsoft.com/office/officeart/2005/8/layout/hProcess3"/>
    <dgm:cxn modelId="{7F727648-5BA3-4B21-B1EE-DF31E2F4C15D}" type="presParOf" srcId="{9269A60B-FDD9-41F0-803D-9FD378415022}" destId="{5CB3BFA7-8428-4EF4-947B-BEF7DC7812F4}" srcOrd="0" destOrd="0" presId="urn:microsoft.com/office/officeart/2005/8/layout/hProcess3"/>
    <dgm:cxn modelId="{37F371A2-5CDD-4E54-B493-4F18EAF3856D}" type="presParOf" srcId="{9269A60B-FDD9-41F0-803D-9FD378415022}" destId="{DE6B4713-DB29-4E2D-A532-D926C7F850E8}" srcOrd="1" destOrd="0" presId="urn:microsoft.com/office/officeart/2005/8/layout/hProcess3"/>
    <dgm:cxn modelId="{FF45A88C-57D8-4D25-B549-150C8B465DFB}" type="presParOf" srcId="{9269A60B-FDD9-41F0-803D-9FD378415022}" destId="{9A510C53-4E93-426B-811E-39F6A42F9FA4}" srcOrd="2" destOrd="0" presId="urn:microsoft.com/office/officeart/2005/8/layout/hProcess3"/>
    <dgm:cxn modelId="{03313059-E792-4D7C-AD5B-1272CAE51E83}" type="presParOf" srcId="{9269A60B-FDD9-41F0-803D-9FD378415022}" destId="{0222120D-8872-4D93-9CAD-B0AE03C28F84}" srcOrd="3" destOrd="0" presId="urn:microsoft.com/office/officeart/2005/8/layout/hProcess3"/>
    <dgm:cxn modelId="{A0AEE8AD-85B5-42A5-9181-9B9CEB2C2E6D}" type="presParOf" srcId="{E527F00D-E009-48D8-8F93-6A3E9DDAD575}" destId="{02B43383-F157-4726-9E96-018EAA7D8FB6}" srcOrd="4" destOrd="0" presId="urn:microsoft.com/office/officeart/2005/8/layout/hProcess3"/>
    <dgm:cxn modelId="{9E8A0557-AC64-4EA9-B3D4-B3EAE177B0E7}" type="presParOf" srcId="{E527F00D-E009-48D8-8F93-6A3E9DDAD575}" destId="{7477969B-022F-435E-B676-12856C5B742F}" srcOrd="5" destOrd="0" presId="urn:microsoft.com/office/officeart/2005/8/layout/hProcess3"/>
    <dgm:cxn modelId="{F82E7721-8EA1-440A-B12F-D2C47C72EF99}" type="presParOf" srcId="{7477969B-022F-435E-B676-12856C5B742F}" destId="{B7E44188-F627-42E8-8382-1439D2570BC4}" srcOrd="0" destOrd="0" presId="urn:microsoft.com/office/officeart/2005/8/layout/hProcess3"/>
    <dgm:cxn modelId="{3B2112F4-B71D-4FA0-B0A0-7DDA1241B705}" type="presParOf" srcId="{7477969B-022F-435E-B676-12856C5B742F}" destId="{3580AD9E-F244-47A3-8EAD-27C767803CB5}" srcOrd="1" destOrd="0" presId="urn:microsoft.com/office/officeart/2005/8/layout/hProcess3"/>
    <dgm:cxn modelId="{6C77249F-07D1-4EAC-8DD3-F262D356BE93}" type="presParOf" srcId="{7477969B-022F-435E-B676-12856C5B742F}" destId="{29B5B8D3-5945-4A41-8728-6ABC31163F8A}" srcOrd="2" destOrd="0" presId="urn:microsoft.com/office/officeart/2005/8/layout/hProcess3"/>
    <dgm:cxn modelId="{6FFDED28-1387-443C-9F07-DA18AB1A91E3}" type="presParOf" srcId="{7477969B-022F-435E-B676-12856C5B742F}" destId="{85CA8F1E-972E-4E86-B6A2-86CFD77561DA}" srcOrd="3" destOrd="0" presId="urn:microsoft.com/office/officeart/2005/8/layout/hProcess3"/>
    <dgm:cxn modelId="{D9A027DB-A60B-4FF6-AA64-9CDDCC47E1C3}" type="presParOf" srcId="{E527F00D-E009-48D8-8F93-6A3E9DDAD575}" destId="{D60F0377-DA68-4471-9AF4-0712A8C8B1A1}" srcOrd="6" destOrd="0" presId="urn:microsoft.com/office/officeart/2005/8/layout/hProcess3"/>
    <dgm:cxn modelId="{0F0DAF4B-8C78-4B41-87F5-9B6B3370B1E6}" type="presParOf" srcId="{E527F00D-E009-48D8-8F93-6A3E9DDAD575}" destId="{E94157E4-9E22-401E-80A8-F2BA2FF82F56}" srcOrd="7" destOrd="0" presId="urn:microsoft.com/office/officeart/2005/8/layout/hProcess3"/>
    <dgm:cxn modelId="{3AFFBCDF-9C74-4205-9ECF-8FCF7B9095C6}" type="presParOf" srcId="{E527F00D-E009-48D8-8F93-6A3E9DDAD575}" destId="{1953C3F7-623B-4920-804C-07DB0462DCD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98F49-B889-4289-9976-5C0B668D79C2}">
      <dsp:nvSpPr>
        <dsp:cNvPr id="0" name=""/>
        <dsp:cNvSpPr/>
      </dsp:nvSpPr>
      <dsp:spPr>
        <a:xfrm rot="5400000">
          <a:off x="1564452" y="1357340"/>
          <a:ext cx="595163" cy="6775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E1A9-2ADF-4971-9C0A-5B1EB1EC79E2}">
      <dsp:nvSpPr>
        <dsp:cNvPr id="0" name=""/>
        <dsp:cNvSpPr/>
      </dsp:nvSpPr>
      <dsp:spPr>
        <a:xfrm>
          <a:off x="213729" y="390419"/>
          <a:ext cx="4161132" cy="876114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Fase I: sicurezza, dosaggio (efficacia)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6505" y="433195"/>
        <a:ext cx="4075580" cy="790562"/>
      </dsp:txXfrm>
    </dsp:sp>
    <dsp:sp modelId="{83B72F56-2AF8-41E6-A7C3-A2556064205A}">
      <dsp:nvSpPr>
        <dsp:cNvPr id="0" name=""/>
        <dsp:cNvSpPr/>
      </dsp:nvSpPr>
      <dsp:spPr>
        <a:xfrm>
          <a:off x="2587412" y="967139"/>
          <a:ext cx="728690" cy="56682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60976-F422-4911-A640-8FA7E304A0F8}">
      <dsp:nvSpPr>
        <dsp:cNvPr id="0" name=""/>
        <dsp:cNvSpPr/>
      </dsp:nvSpPr>
      <dsp:spPr>
        <a:xfrm rot="5400000">
          <a:off x="2809338" y="2566556"/>
          <a:ext cx="595163" cy="6775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-1036"/>
            <a:lumOff val="67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6028-4E16-4371-B8AC-B644CCE25562}">
      <dsp:nvSpPr>
        <dsp:cNvPr id="0" name=""/>
        <dsp:cNvSpPr/>
      </dsp:nvSpPr>
      <dsp:spPr>
        <a:xfrm>
          <a:off x="2224378" y="1545599"/>
          <a:ext cx="4259029" cy="701301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Fase II: sicurezza, efficacia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58619" y="1579840"/>
        <a:ext cx="4190547" cy="632819"/>
      </dsp:txXfrm>
    </dsp:sp>
    <dsp:sp modelId="{5C2E107B-825A-4B93-94D1-82B1FCAC4F86}">
      <dsp:nvSpPr>
        <dsp:cNvPr id="0" name=""/>
        <dsp:cNvSpPr/>
      </dsp:nvSpPr>
      <dsp:spPr>
        <a:xfrm>
          <a:off x="4633704" y="1754932"/>
          <a:ext cx="728690" cy="56682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01E58-DF6E-42B9-B9CB-E87294D5F480}">
      <dsp:nvSpPr>
        <dsp:cNvPr id="0" name=""/>
        <dsp:cNvSpPr/>
      </dsp:nvSpPr>
      <dsp:spPr>
        <a:xfrm rot="5400000">
          <a:off x="4566841" y="3369760"/>
          <a:ext cx="595163" cy="6775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-2072"/>
            <a:lumOff val="13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07EA-E0F3-4A4F-B391-85DB8EDEAB50}">
      <dsp:nvSpPr>
        <dsp:cNvPr id="0" name=""/>
        <dsp:cNvSpPr/>
      </dsp:nvSpPr>
      <dsp:spPr>
        <a:xfrm>
          <a:off x="3626550" y="2677092"/>
          <a:ext cx="3802641" cy="66790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Fase III: efficacia e sicurezza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59160" y="2709702"/>
        <a:ext cx="3737421" cy="602685"/>
      </dsp:txXfrm>
    </dsp:sp>
    <dsp:sp modelId="{D7F39EC0-3B5F-4EB8-B969-6F738C27140F}">
      <dsp:nvSpPr>
        <dsp:cNvPr id="0" name=""/>
        <dsp:cNvSpPr/>
      </dsp:nvSpPr>
      <dsp:spPr>
        <a:xfrm>
          <a:off x="6577738" y="1638246"/>
          <a:ext cx="2204754" cy="56682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16119-CAA9-40EC-BDC2-B94F2BE377BD}">
      <dsp:nvSpPr>
        <dsp:cNvPr id="0" name=""/>
        <dsp:cNvSpPr/>
      </dsp:nvSpPr>
      <dsp:spPr>
        <a:xfrm>
          <a:off x="5454742" y="3515336"/>
          <a:ext cx="2778673" cy="721323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Autorizzazione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89960" y="3550554"/>
        <a:ext cx="2708237" cy="650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98F49-B889-4289-9976-5C0B668D79C2}">
      <dsp:nvSpPr>
        <dsp:cNvPr id="0" name=""/>
        <dsp:cNvSpPr/>
      </dsp:nvSpPr>
      <dsp:spPr>
        <a:xfrm rot="5400000">
          <a:off x="1758146" y="1653037"/>
          <a:ext cx="669681" cy="7624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E1A9-2ADF-4971-9C0A-5B1EB1EC79E2}">
      <dsp:nvSpPr>
        <dsp:cNvPr id="0" name=""/>
        <dsp:cNvSpPr/>
      </dsp:nvSpPr>
      <dsp:spPr>
        <a:xfrm>
          <a:off x="238303" y="565051"/>
          <a:ext cx="4682131" cy="985809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Network multinazionali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6435" y="613183"/>
        <a:ext cx="4585867" cy="889545"/>
      </dsp:txXfrm>
    </dsp:sp>
    <dsp:sp modelId="{83B72F56-2AF8-41E6-A7C3-A2556064205A}">
      <dsp:nvSpPr>
        <dsp:cNvPr id="0" name=""/>
        <dsp:cNvSpPr/>
      </dsp:nvSpPr>
      <dsp:spPr>
        <a:xfrm>
          <a:off x="2909186" y="1213981"/>
          <a:ext cx="819926" cy="63779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60976-F422-4911-A640-8FA7E304A0F8}">
      <dsp:nvSpPr>
        <dsp:cNvPr id="0" name=""/>
        <dsp:cNvSpPr/>
      </dsp:nvSpPr>
      <dsp:spPr>
        <a:xfrm rot="5400000">
          <a:off x="3249943" y="3091278"/>
          <a:ext cx="669681" cy="7624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-2072"/>
            <a:lumOff val="13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6028-4E16-4371-B8AC-B644CCE25562}">
      <dsp:nvSpPr>
        <dsp:cNvPr id="0" name=""/>
        <dsp:cNvSpPr/>
      </dsp:nvSpPr>
      <dsp:spPr>
        <a:xfrm>
          <a:off x="2500697" y="1864866"/>
          <a:ext cx="4974374" cy="944357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Modelli alternativi: validazione metodologica!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46805" y="1910974"/>
        <a:ext cx="4882158" cy="852141"/>
      </dsp:txXfrm>
    </dsp:sp>
    <dsp:sp modelId="{5C2E107B-825A-4B93-94D1-82B1FCAC4F86}">
      <dsp:nvSpPr>
        <dsp:cNvPr id="0" name=""/>
        <dsp:cNvSpPr/>
      </dsp:nvSpPr>
      <dsp:spPr>
        <a:xfrm>
          <a:off x="5302731" y="2178034"/>
          <a:ext cx="819926" cy="63779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C07EA-E0F3-4A4F-B391-85DB8EDEAB50}">
      <dsp:nvSpPr>
        <dsp:cNvPr id="0" name=""/>
        <dsp:cNvSpPr/>
      </dsp:nvSpPr>
      <dsp:spPr>
        <a:xfrm>
          <a:off x="4078430" y="3215654"/>
          <a:ext cx="4278754" cy="75153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Approvazione accelerata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5123" y="3252347"/>
        <a:ext cx="4205368" cy="678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5AFE6-0410-4CEB-B003-E613385DBE5D}">
      <dsp:nvSpPr>
        <dsp:cNvPr id="0" name=""/>
        <dsp:cNvSpPr/>
      </dsp:nvSpPr>
      <dsp:spPr>
        <a:xfrm>
          <a:off x="0" y="31502"/>
          <a:ext cx="8144540" cy="945945"/>
        </a:xfrm>
        <a:prstGeom prst="round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studiare popolazioni e strategie terapeutiche trascurate dalla ricerca profit</a:t>
          </a:r>
          <a:endParaRPr lang="it-IT" sz="2400" kern="1200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177" y="77679"/>
        <a:ext cx="8052186" cy="853591"/>
      </dsp:txXfrm>
    </dsp:sp>
    <dsp:sp modelId="{87C89889-29F3-4A87-A8D4-B85123A7F53C}">
      <dsp:nvSpPr>
        <dsp:cNvPr id="0" name=""/>
        <dsp:cNvSpPr/>
      </dsp:nvSpPr>
      <dsp:spPr>
        <a:xfrm>
          <a:off x="0" y="1108736"/>
          <a:ext cx="8144540" cy="945945"/>
        </a:xfrm>
        <a:prstGeom prst="round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dirimere incertezze su farmaci già presenti sul mercato</a:t>
          </a:r>
          <a:endParaRPr lang="it-IT" sz="2400" kern="1200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177" y="1154913"/>
        <a:ext cx="8052186" cy="853591"/>
      </dsp:txXfrm>
    </dsp:sp>
    <dsp:sp modelId="{E2A1577D-8295-4DF6-93B2-308AB71E8001}">
      <dsp:nvSpPr>
        <dsp:cNvPr id="0" name=""/>
        <dsp:cNvSpPr/>
      </dsp:nvSpPr>
      <dsp:spPr>
        <a:xfrm>
          <a:off x="0" y="2195801"/>
          <a:ext cx="8144540" cy="945945"/>
        </a:xfrm>
        <a:prstGeom prst="round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studiare l’incidenza di eventi avversi su ampie popolazioni</a:t>
          </a:r>
          <a:endParaRPr lang="it-IT" sz="2400" kern="1200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177" y="2241978"/>
        <a:ext cx="8052186" cy="853591"/>
      </dsp:txXfrm>
    </dsp:sp>
    <dsp:sp modelId="{4938DD9F-92D3-47DB-9738-361CED598BFB}">
      <dsp:nvSpPr>
        <dsp:cNvPr id="0" name=""/>
        <dsp:cNvSpPr/>
      </dsp:nvSpPr>
      <dsp:spPr>
        <a:xfrm>
          <a:off x="0" y="3282866"/>
          <a:ext cx="8144540" cy="945945"/>
        </a:xfrm>
        <a:prstGeom prst="round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9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migliorare appropriatezza prescrittiva e aderenza alla terapia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177" y="3329043"/>
        <a:ext cx="8052186" cy="853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70D82-9E52-4392-A07D-406B5EC5F1F1}">
      <dsp:nvSpPr>
        <dsp:cNvPr id="0" name=""/>
        <dsp:cNvSpPr/>
      </dsp:nvSpPr>
      <dsp:spPr>
        <a:xfrm>
          <a:off x="0" y="0"/>
          <a:ext cx="7772400" cy="17306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12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6200000" scaled="1"/>
        </a:gradFill>
        <a:ln w="381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130C6-0CD1-4378-9EA2-8A67F940DDB4}">
      <dsp:nvSpPr>
        <dsp:cNvPr id="0" name=""/>
        <dsp:cNvSpPr/>
      </dsp:nvSpPr>
      <dsp:spPr>
        <a:xfrm>
          <a:off x="334607" y="230751"/>
          <a:ext cx="2101204" cy="1269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7B1E0-1E26-46CC-AB7E-F18896DE0C88}">
      <dsp:nvSpPr>
        <dsp:cNvPr id="0" name=""/>
        <dsp:cNvSpPr/>
      </dsp:nvSpPr>
      <dsp:spPr>
        <a:xfrm rot="10800000">
          <a:off x="235588" y="1730636"/>
          <a:ext cx="2299243" cy="2115222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63488">
              <a:srgbClr val="C0E8F2"/>
            </a:gs>
            <a:gs pos="1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Malattie rare</a:t>
          </a:r>
          <a:endParaRPr lang="it-IT" sz="2800" kern="1200" dirty="0">
            <a:solidFill>
              <a:srgbClr val="002060"/>
            </a:solidFill>
          </a:endParaRPr>
        </a:p>
      </dsp:txBody>
      <dsp:txXfrm rot="10800000">
        <a:off x="300638" y="1730636"/>
        <a:ext cx="2169143" cy="2050172"/>
      </dsp:txXfrm>
    </dsp:sp>
    <dsp:sp modelId="{964E43CE-7DE9-4B31-9810-4E8631D40F8A}">
      <dsp:nvSpPr>
        <dsp:cNvPr id="0" name=""/>
        <dsp:cNvSpPr/>
      </dsp:nvSpPr>
      <dsp:spPr>
        <a:xfrm>
          <a:off x="2846776" y="193045"/>
          <a:ext cx="2101204" cy="1269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56F62-2F59-4529-9990-A8C4B761C6A1}">
      <dsp:nvSpPr>
        <dsp:cNvPr id="0" name=""/>
        <dsp:cNvSpPr/>
      </dsp:nvSpPr>
      <dsp:spPr>
        <a:xfrm rot="10800000">
          <a:off x="2744951" y="1730636"/>
          <a:ext cx="2387346" cy="21152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8000">
              <a:srgbClr val="97E0F9"/>
            </a:gs>
            <a:gs pos="0">
              <a:srgbClr val="00B0F0">
                <a:alpha val="2000"/>
                <a:lumMod val="66000"/>
                <a:lumOff val="34000"/>
              </a:srgbClr>
            </a:gs>
            <a:gs pos="99625">
              <a:srgbClr val="EBF6F7"/>
            </a:gs>
            <a:gs pos="99250">
              <a:srgbClr val="EBF6F7"/>
            </a:gs>
            <a:gs pos="98500">
              <a:srgbClr val="EBF6F7"/>
            </a:gs>
            <a:gs pos="97000">
              <a:srgbClr val="EAF6F7"/>
            </a:gs>
            <a:gs pos="94000">
              <a:srgbClr val="E9F5F6"/>
            </a:gs>
            <a:gs pos="88000">
              <a:srgbClr val="E6F4F5"/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Medicina di genere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810001" y="1730636"/>
        <a:ext cx="2257246" cy="2050172"/>
      </dsp:txXfrm>
    </dsp:sp>
    <dsp:sp modelId="{D2453605-7526-42B6-BF75-52B5D53B6294}">
      <dsp:nvSpPr>
        <dsp:cNvPr id="0" name=""/>
        <dsp:cNvSpPr/>
      </dsp:nvSpPr>
      <dsp:spPr>
        <a:xfrm>
          <a:off x="5580380" y="230751"/>
          <a:ext cx="1718470" cy="1269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B1F63-B635-48C6-A416-9E3E51EA9BF2}">
      <dsp:nvSpPr>
        <dsp:cNvPr id="0" name=""/>
        <dsp:cNvSpPr/>
      </dsp:nvSpPr>
      <dsp:spPr>
        <a:xfrm rot="10800000">
          <a:off x="5390158" y="1730636"/>
          <a:ext cx="2194393" cy="2115222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38000">
              <a:srgbClr val="97E0F9"/>
            </a:gs>
            <a:gs pos="0">
              <a:srgbClr val="00B0F0">
                <a:alpha val="2000"/>
                <a:lumMod val="66000"/>
                <a:lumOff val="34000"/>
              </a:srgbClr>
            </a:gs>
            <a:gs pos="99625">
              <a:srgbClr val="EBF6F7"/>
            </a:gs>
            <a:gs pos="99250">
              <a:srgbClr val="EBF6F7"/>
            </a:gs>
            <a:gs pos="98500">
              <a:srgbClr val="EBF6F7"/>
            </a:gs>
            <a:gs pos="97000">
              <a:srgbClr val="EAF6F7"/>
            </a:gs>
            <a:gs pos="94000">
              <a:srgbClr val="E9F5F6"/>
            </a:gs>
            <a:gs pos="88000">
              <a:srgbClr val="E6F4F5"/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Popolazioni fragili</a:t>
          </a:r>
          <a:endParaRPr 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5455208" y="1730636"/>
        <a:ext cx="2064293" cy="2050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660E4-5893-4069-88A1-926E45430B5F}">
      <dsp:nvSpPr>
        <dsp:cNvPr id="0" name=""/>
        <dsp:cNvSpPr/>
      </dsp:nvSpPr>
      <dsp:spPr>
        <a:xfrm>
          <a:off x="147168" y="258444"/>
          <a:ext cx="3630168" cy="36301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2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D. </a:t>
          </a:r>
          <a:r>
            <a:rPr lang="it-IT" altLang="it-IT" sz="3200" kern="1200" dirty="0" err="1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Lgs</a:t>
          </a:r>
          <a:r>
            <a:rPr lang="it-IT" altLang="it-IT" sz="32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211/2003</a:t>
          </a:r>
          <a:endParaRPr lang="it-IT" sz="3200" kern="1200" dirty="0"/>
        </a:p>
      </dsp:txBody>
      <dsp:txXfrm>
        <a:off x="654084" y="686519"/>
        <a:ext cx="2093070" cy="2774018"/>
      </dsp:txXfrm>
    </dsp:sp>
    <dsp:sp modelId="{4C9B0E4B-9335-4A36-8126-23ED38627D93}">
      <dsp:nvSpPr>
        <dsp:cNvPr id="0" name=""/>
        <dsp:cNvSpPr/>
      </dsp:nvSpPr>
      <dsp:spPr>
        <a:xfrm>
          <a:off x="2763506" y="258444"/>
          <a:ext cx="3630168" cy="36301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Regolamento (UE) 536/2014</a:t>
          </a:r>
        </a:p>
      </dsp:txBody>
      <dsp:txXfrm>
        <a:off x="3793689" y="686519"/>
        <a:ext cx="2093070" cy="2774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3C3F7-623B-4920-804C-07DB0462DCDA}">
      <dsp:nvSpPr>
        <dsp:cNvPr id="0" name=""/>
        <dsp:cNvSpPr/>
      </dsp:nvSpPr>
      <dsp:spPr>
        <a:xfrm>
          <a:off x="0" y="28734"/>
          <a:ext cx="7059826" cy="1656000"/>
        </a:xfrm>
        <a:prstGeom prst="rightArrow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80AD9E-F244-47A3-8EAD-27C767803CB5}">
      <dsp:nvSpPr>
        <dsp:cNvPr id="0" name=""/>
        <dsp:cNvSpPr/>
      </dsp:nvSpPr>
      <dsp:spPr>
        <a:xfrm>
          <a:off x="4849266" y="442734"/>
          <a:ext cx="1782192" cy="8280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?End</a:t>
          </a:r>
          <a:endParaRPr lang="it-IT" altLang="it-IT" sz="24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49266" y="442734"/>
        <a:ext cx="1782192" cy="828000"/>
      </dsp:txXfrm>
    </dsp:sp>
    <dsp:sp modelId="{DE6B4713-DB29-4E2D-A532-D926C7F850E8}">
      <dsp:nvSpPr>
        <dsp:cNvPr id="0" name=""/>
        <dsp:cNvSpPr/>
      </dsp:nvSpPr>
      <dsp:spPr>
        <a:xfrm>
          <a:off x="2710635" y="442734"/>
          <a:ext cx="1782192" cy="8280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 dirty="0" err="1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Ongoing</a:t>
          </a:r>
          <a:endParaRPr lang="it-IT" altLang="it-IT" sz="2400" kern="1200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10635" y="442734"/>
        <a:ext cx="1782192" cy="828000"/>
      </dsp:txXfrm>
    </dsp:sp>
    <dsp:sp modelId="{B8D56AB6-8D0F-40A9-99F5-0CCC516B5ACD}">
      <dsp:nvSpPr>
        <dsp:cNvPr id="0" name=""/>
        <dsp:cNvSpPr/>
      </dsp:nvSpPr>
      <dsp:spPr>
        <a:xfrm>
          <a:off x="572004" y="442734"/>
          <a:ext cx="1782192" cy="8280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2016 Start</a:t>
          </a:r>
        </a:p>
      </dsp:txBody>
      <dsp:txXfrm>
        <a:off x="572004" y="442734"/>
        <a:ext cx="1782192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B994A-6675-4100-863B-4A9B43A2628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9141-A755-480A-929C-BCB76F1255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04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3467E-DD0D-4DD1-B0C3-068ACCEFE066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8975"/>
            <a:ext cx="4572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4346575"/>
            <a:ext cx="5376862" cy="3849688"/>
          </a:xfrm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972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7B5FA030-2FD0-44E8-AF96-732661B132EC}" type="slidenum">
              <a:rPr lang="it-IT" altLang="it-IT" sz="1200"/>
              <a:pPr/>
              <a:t>16</a:t>
            </a:fld>
            <a:endParaRPr lang="it-IT" altLang="it-IT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r"/>
            <a:fld id="{0B283145-803E-4339-8B78-1A458DEAAAC1}" type="slidenum">
              <a:rPr lang="it-IT" altLang="it-IT" sz="1200"/>
              <a:pPr algn="r"/>
              <a:t>17</a:t>
            </a:fld>
            <a:endParaRPr lang="it-IT" altLang="it-IT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15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7B5FA030-2FD0-44E8-AF96-732661B132EC}" type="slidenum">
              <a:rPr lang="it-IT" altLang="it-IT" sz="1200"/>
              <a:pPr/>
              <a:t>18</a:t>
            </a:fld>
            <a:endParaRPr lang="it-IT" altLang="it-IT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B6536BC9-CB1E-4874-949B-9E5078DFFDBE}" type="slidenum">
              <a:rPr lang="it-IT" altLang="it-IT" sz="1200"/>
              <a:pPr/>
              <a:t>19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6852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70" y="4343218"/>
            <a:ext cx="5033261" cy="4116627"/>
          </a:xfrm>
          <a:noFill/>
          <a:ln/>
        </p:spPr>
        <p:txBody>
          <a:bodyPr/>
          <a:lstStyle/>
          <a:p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51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9141-A755-480A-929C-BCB76F12557F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308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32F018B-40D3-4998-B5C2-151A3E6F1093}" type="slidenum">
              <a:rPr lang="it-IT" altLang="it-IT" sz="1200"/>
              <a:pPr/>
              <a:t>25</a:t>
            </a:fld>
            <a:endParaRPr lang="it-IT" altLang="it-IT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ziafarmaco.gov.it/" TargetMode="External"/><Relationship Id="rId2" Type="http://schemas.openxmlformats.org/officeDocument/2006/relationships/hyperlink" Target="mailto:s.petraglia@aifa.gov.it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A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egnaposto tes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928" y="980731"/>
            <a:ext cx="3241054" cy="432147"/>
          </a:xfrm>
        </p:spPr>
        <p:txBody>
          <a:bodyPr/>
          <a:lstStyle>
            <a:lvl1pPr marL="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 dirty="0" smtClean="0"/>
              <a:t>Presentazione</a:t>
            </a:r>
          </a:p>
          <a:p>
            <a:pPr lvl="0"/>
            <a:endParaRPr lang="it-IT" dirty="0" smtClean="0"/>
          </a:p>
        </p:txBody>
      </p:sp>
      <p:sp>
        <p:nvSpPr>
          <p:cNvPr id="20" name="Segnaposto tes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1700810"/>
            <a:ext cx="3241054" cy="432147"/>
          </a:xfrm>
        </p:spPr>
        <p:txBody>
          <a:bodyPr/>
          <a:lstStyle>
            <a:lvl1pPr marL="0" indent="0"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 dirty="0" smtClean="0"/>
              <a:t>Relatore</a:t>
            </a:r>
          </a:p>
          <a:p>
            <a:pPr lvl="0"/>
            <a:endParaRPr lang="it-IT" dirty="0" smtClean="0"/>
          </a:p>
        </p:txBody>
      </p:sp>
      <p:sp>
        <p:nvSpPr>
          <p:cNvPr id="21" name="Segnaposto tes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3923928" y="2420891"/>
            <a:ext cx="3241054" cy="432147"/>
          </a:xfrm>
        </p:spPr>
        <p:txBody>
          <a:bodyPr/>
          <a:lstStyle>
            <a:lvl1pPr marL="0" indent="0"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 dirty="0" smtClean="0"/>
              <a:t>Data</a:t>
            </a:r>
          </a:p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9570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64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669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3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33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835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07704" y="4463679"/>
            <a:ext cx="3200400" cy="9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SzPct val="110000"/>
              <a:buFont typeface="Wingdings" pitchFamily="2" charset="2"/>
              <a:buNone/>
            </a:pPr>
            <a:r>
              <a:rPr lang="it-IT" altLang="it-IT" sz="675" b="1" dirty="0" smtClean="0">
                <a:solidFill>
                  <a:srgbClr val="1A386D"/>
                </a:solidFill>
                <a:latin typeface="Tahoma" pitchFamily="34" charset="0"/>
              </a:rPr>
              <a:t>CONTATTI</a:t>
            </a:r>
            <a:endParaRPr lang="it-IT" altLang="it-IT" sz="675" b="1" dirty="0">
              <a:solidFill>
                <a:srgbClr val="1A386D"/>
              </a:solidFill>
              <a:latin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buSzPct val="110000"/>
              <a:buFont typeface="Wingdings" pitchFamily="2" charset="2"/>
              <a:buChar char="G"/>
            </a:pPr>
            <a:endParaRPr lang="it-IT" altLang="it-IT" sz="675" b="1" dirty="0">
              <a:solidFill>
                <a:srgbClr val="1A386D"/>
              </a:solidFill>
              <a:latin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buSzPct val="110000"/>
              <a:buFont typeface="Wingdings" pitchFamily="2" charset="2"/>
              <a:buNone/>
            </a:pPr>
            <a:r>
              <a:rPr lang="it-IT" altLang="it-IT" sz="675" b="1" dirty="0" smtClean="0">
                <a:solidFill>
                  <a:srgbClr val="1A386D"/>
                </a:solidFill>
                <a:latin typeface="Tahoma" pitchFamily="34" charset="0"/>
              </a:rPr>
              <a:t>06 59784222</a:t>
            </a:r>
          </a:p>
          <a:p>
            <a:pPr algn="just" eaLnBrk="1" hangingPunct="1">
              <a:spcBef>
                <a:spcPct val="50000"/>
              </a:spcBef>
              <a:buSzPct val="110000"/>
              <a:buFont typeface="Wingdings" pitchFamily="2" charset="2"/>
              <a:buNone/>
            </a:pPr>
            <a:r>
              <a:rPr lang="it-IT" altLang="it-IT" sz="675" b="1" dirty="0" smtClean="0">
                <a:solidFill>
                  <a:srgbClr val="1A386D"/>
                </a:solidFill>
                <a:latin typeface="Tahoma" pitchFamily="34" charset="0"/>
                <a:hlinkClick r:id="rId2"/>
              </a:rPr>
              <a:t>s.petraglia@aifa.gov.it</a:t>
            </a:r>
            <a:endParaRPr lang="it-IT" altLang="it-IT" sz="675" b="1" dirty="0">
              <a:solidFill>
                <a:srgbClr val="1A386D"/>
              </a:solidFill>
              <a:latin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buSzPct val="110000"/>
              <a:buFont typeface="Wingdings" pitchFamily="2" charset="2"/>
              <a:buNone/>
            </a:pPr>
            <a:r>
              <a:rPr lang="it-IT" altLang="it-IT" sz="675" b="1" dirty="0" smtClean="0">
                <a:solidFill>
                  <a:srgbClr val="1A386D"/>
                </a:solidFill>
                <a:latin typeface="Tahoma" pitchFamily="34" charset="0"/>
                <a:hlinkClick r:id="rId3"/>
              </a:rPr>
              <a:t>www.agenziafarmaco.gov.it</a:t>
            </a:r>
            <a:endParaRPr lang="it-IT" altLang="it-IT" sz="675" b="1" dirty="0" smtClean="0">
              <a:solidFill>
                <a:srgbClr val="1A386D"/>
              </a:solidFill>
              <a:latin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buSzPct val="110000"/>
              <a:buFont typeface="Wingdings" pitchFamily="2" charset="2"/>
              <a:buNone/>
            </a:pPr>
            <a:endParaRPr lang="it-IT" altLang="it-IT" sz="675" b="1" dirty="0">
              <a:solidFill>
                <a:srgbClr val="1A386D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I_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/>
        </p:nvSpPr>
        <p:spPr bwMode="auto">
          <a:xfrm>
            <a:off x="545284" y="5282976"/>
            <a:ext cx="8131175" cy="522288"/>
          </a:xfrm>
          <a:prstGeom prst="rect">
            <a:avLst/>
          </a:prstGeom>
          <a:noFill/>
          <a:ln w="9525">
            <a:solidFill>
              <a:srgbClr val="1A386D"/>
            </a:solidFill>
            <a:round/>
            <a:headEnd/>
            <a:tailEnd/>
          </a:ln>
          <a:extLst/>
        </p:spPr>
        <p:txBody>
          <a:bodyPr lIns="28575" tIns="28575" rIns="28575" bIns="28575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it-IT" sz="750" kern="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* </a:t>
            </a:r>
            <a:r>
              <a:rPr lang="en-US" altLang="it-IT" sz="750" kern="0" dirty="0" smtClean="0">
                <a:solidFill>
                  <a:srgbClr val="FF0000"/>
                </a:solidFill>
                <a:latin typeface="Tahoma" pitchFamily="34" charset="0"/>
                <a:ea typeface="ヒラギノ角ゴ ProN W3" charset="-128"/>
              </a:rPr>
              <a:t>Sandra Petraglia</a:t>
            </a:r>
            <a:r>
              <a:rPr lang="it-IT" sz="750" kern="0" dirty="0" smtClean="0">
                <a:solidFill>
                  <a:srgbClr val="002F6C"/>
                </a:solidFill>
                <a:latin typeface="Tahoma" pitchFamily="34"/>
                <a:ea typeface="ヒラギノ角ゴ ProN W3"/>
              </a:rPr>
              <a:t>, </a:t>
            </a:r>
            <a:r>
              <a:rPr lang="it-IT" sz="750" kern="0" dirty="0">
                <a:solidFill>
                  <a:srgbClr val="002F6C"/>
                </a:solidFill>
                <a:latin typeface="Tahoma" pitchFamily="34"/>
                <a:ea typeface="ヒラギノ角ゴ ProN W3"/>
              </a:rPr>
              <a:t>secondo il regolamento sul Conflitto di Interessi approvato dal </a:t>
            </a:r>
            <a:r>
              <a:rPr lang="it-IT" sz="750" kern="0" dirty="0" err="1">
                <a:solidFill>
                  <a:srgbClr val="002F6C"/>
                </a:solidFill>
                <a:latin typeface="Tahoma" pitchFamily="34"/>
                <a:ea typeface="ヒラギノ角ゴ ProN W3"/>
              </a:rPr>
              <a:t>CdA</a:t>
            </a:r>
            <a:r>
              <a:rPr lang="it-IT" sz="750" kern="0" dirty="0">
                <a:solidFill>
                  <a:srgbClr val="002F6C"/>
                </a:solidFill>
                <a:latin typeface="Tahoma" pitchFamily="34"/>
                <a:ea typeface="ヒラギノ角ゴ ProN W3"/>
              </a:rPr>
              <a:t> AIFA in data 25.03.2015 e pubblicato sulla Gazzetta Ufficiale del 15.05.2015 in accordo con la policy EMA /626261/2014 sulla gestione del conflitto di interessi dei membri dei Comitati Scientifici e degli esperti.</a:t>
            </a:r>
            <a:endParaRPr lang="it-IT" altLang="it-IT" sz="750" kern="0" dirty="0" smtClean="0">
              <a:solidFill>
                <a:srgbClr val="002F6C"/>
              </a:solidFill>
              <a:latin typeface="Tahoma" pitchFamily="34" charset="0"/>
              <a:ea typeface="ヒラギノ角ゴ ProN W3" charset="-128"/>
            </a:endParaRPr>
          </a:p>
        </p:txBody>
      </p:sp>
      <p:sp>
        <p:nvSpPr>
          <p:cNvPr id="6" name="Rectangle 154"/>
          <p:cNvSpPr txBox="1">
            <a:spLocks noChangeArrowheads="1"/>
          </p:cNvSpPr>
          <p:nvPr/>
        </p:nvSpPr>
        <p:spPr bwMode="auto">
          <a:xfrm>
            <a:off x="661991" y="806450"/>
            <a:ext cx="8135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575" tIns="28575" rIns="28575" bIns="28575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it-IT" sz="2400" dirty="0" err="1">
                <a:solidFill>
                  <a:srgbClr val="002F6C"/>
                </a:solidFill>
                <a:latin typeface="Tahoma" pitchFamily="34" charset="0"/>
              </a:rPr>
              <a:t>Dichiarazione</a:t>
            </a:r>
            <a:r>
              <a:rPr lang="en-US" altLang="it-IT" sz="2400" dirty="0">
                <a:solidFill>
                  <a:srgbClr val="002F6C"/>
                </a:solidFill>
                <a:latin typeface="Tahoma" pitchFamily="34" charset="0"/>
              </a:rPr>
              <a:t> di </a:t>
            </a:r>
            <a:r>
              <a:rPr lang="en-US" altLang="it-IT" sz="2400" dirty="0" err="1">
                <a:solidFill>
                  <a:srgbClr val="002F6C"/>
                </a:solidFill>
                <a:latin typeface="Tahoma" pitchFamily="34" charset="0"/>
              </a:rPr>
              <a:t>trasparenza</a:t>
            </a:r>
            <a:r>
              <a:rPr lang="en-US" altLang="it-IT" sz="2400" dirty="0">
                <a:solidFill>
                  <a:srgbClr val="002F6C"/>
                </a:solidFill>
                <a:latin typeface="Tahoma" pitchFamily="34" charset="0"/>
              </a:rPr>
              <a:t>/</a:t>
            </a:r>
            <a:r>
              <a:rPr lang="en-US" altLang="it-IT" sz="2400" dirty="0" err="1">
                <a:solidFill>
                  <a:srgbClr val="002F6C"/>
                </a:solidFill>
                <a:latin typeface="Tahoma" pitchFamily="34" charset="0"/>
              </a:rPr>
              <a:t>interessi</a:t>
            </a:r>
            <a:r>
              <a:rPr lang="en-US" altLang="it-IT" sz="2400" dirty="0">
                <a:solidFill>
                  <a:srgbClr val="002F6C"/>
                </a:solidFill>
                <a:latin typeface="Tahoma" pitchFamily="34" charset="0"/>
              </a:rPr>
              <a:t>*</a:t>
            </a:r>
            <a:endParaRPr lang="it-IT" altLang="it-IT" sz="2400" dirty="0"/>
          </a:p>
        </p:txBody>
      </p:sp>
      <p:sp>
        <p:nvSpPr>
          <p:cNvPr id="7" name="Rectangle 155"/>
          <p:cNvSpPr txBox="1">
            <a:spLocks noChangeArrowheads="1"/>
          </p:cNvSpPr>
          <p:nvPr/>
        </p:nvSpPr>
        <p:spPr bwMode="auto">
          <a:xfrm>
            <a:off x="520700" y="1250952"/>
            <a:ext cx="82946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575" tIns="28575" rIns="28575" bIns="28575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Le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opinioni</a:t>
            </a:r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espresse</a:t>
            </a:r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 in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questa</a:t>
            </a:r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presentazione</a:t>
            </a:r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sono</a:t>
            </a:r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personali</a:t>
            </a:r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 e non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impegnano</a:t>
            </a:r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 in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alcun</a:t>
            </a:r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modo</a:t>
            </a:r>
            <a:r>
              <a:rPr lang="en-US" altLang="it-IT" sz="1050" dirty="0">
                <a:solidFill>
                  <a:srgbClr val="002F6C"/>
                </a:solidFill>
                <a:latin typeface="Tahoma" pitchFamily="34" charset="0"/>
              </a:rPr>
              <a:t> </a:t>
            </a:r>
            <a:r>
              <a:rPr lang="en-US" altLang="it-IT" sz="1050" dirty="0" err="1">
                <a:solidFill>
                  <a:srgbClr val="002F6C"/>
                </a:solidFill>
                <a:latin typeface="Tahoma" pitchFamily="34" charset="0"/>
              </a:rPr>
              <a:t>l’AIFA</a:t>
            </a:r>
            <a:endParaRPr lang="en-US" altLang="it-IT" sz="1050" dirty="0">
              <a:solidFill>
                <a:srgbClr val="002F6C"/>
              </a:solidFill>
              <a:latin typeface="Tahoma" pitchFamily="34" charset="0"/>
            </a:endParaRPr>
          </a:p>
        </p:txBody>
      </p:sp>
      <p:graphicFrame>
        <p:nvGraphicFramePr>
          <p:cNvPr id="8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409821"/>
              </p:ext>
            </p:extLst>
          </p:nvPr>
        </p:nvGraphicFramePr>
        <p:xfrm>
          <a:off x="560388" y="1582741"/>
          <a:ext cx="8081962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o" r:id="rId3" imgW="9441909" imgH="4436003" progId="Word.Document.12">
                  <p:embed/>
                </p:oleObj>
              </mc:Choice>
              <mc:Fallback>
                <p:oleObj name="Documento" r:id="rId3" imgW="9441909" imgH="4436003" progId="Word.Document.12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582741"/>
                        <a:ext cx="8081962" cy="378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908175" y="5876927"/>
            <a:ext cx="6624638" cy="432395"/>
          </a:xfrm>
        </p:spPr>
        <p:txBody>
          <a:bodyPr/>
          <a:lstStyle>
            <a:lvl1pPr marL="0" indent="0">
              <a:buNone/>
              <a:defRPr sz="7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N.B. &lt;Per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questo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intervento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non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ricevo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alcun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compenso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&gt;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oppure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&lt; Il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compenso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ricevuto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per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questo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intervento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è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regolato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dalla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contrattazione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 </a:t>
            </a:r>
            <a:r>
              <a:rPr lang="en-US" altLang="it-IT" sz="750" dirty="0" err="1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collettiva</a:t>
            </a:r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&gt;.</a:t>
            </a:r>
            <a:endParaRPr lang="en-US" altLang="it-IT" sz="750" dirty="0" smtClean="0">
              <a:solidFill>
                <a:srgbClr val="002F6C"/>
              </a:solidFill>
              <a:latin typeface="Tahoma" pitchFamily="34" charset="0"/>
            </a:endParaRP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8032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I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Rectangle 154"/>
          <p:cNvSpPr txBox="1">
            <a:spLocks noChangeArrowheads="1"/>
          </p:cNvSpPr>
          <p:nvPr/>
        </p:nvSpPr>
        <p:spPr bwMode="auto">
          <a:xfrm>
            <a:off x="539751" y="806450"/>
            <a:ext cx="8135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575" tIns="28575" rIns="28575" bIns="28575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it-IT" sz="2400" dirty="0">
                <a:solidFill>
                  <a:srgbClr val="002F6C"/>
                </a:solidFill>
                <a:latin typeface="Tahoma" pitchFamily="34" charset="0"/>
              </a:rPr>
              <a:t>Public Declaration of transparency/interests*</a:t>
            </a:r>
            <a:endParaRPr lang="it-IT" altLang="it-IT" sz="2400" dirty="0">
              <a:solidFill>
                <a:srgbClr val="002F6C"/>
              </a:solidFill>
              <a:latin typeface="Tahoma" pitchFamily="34" charset="0"/>
            </a:endParaRPr>
          </a:p>
        </p:txBody>
      </p:sp>
      <p:sp>
        <p:nvSpPr>
          <p:cNvPr id="6" name="Rectangle 155"/>
          <p:cNvSpPr txBox="1">
            <a:spLocks noChangeArrowheads="1"/>
          </p:cNvSpPr>
          <p:nvPr/>
        </p:nvSpPr>
        <p:spPr bwMode="auto">
          <a:xfrm>
            <a:off x="323851" y="1268413"/>
            <a:ext cx="8569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575" tIns="28575" rIns="28575" bIns="28575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it-IT" sz="1050">
                <a:solidFill>
                  <a:srgbClr val="002F6C"/>
                </a:solidFill>
                <a:latin typeface="Tahoma" pitchFamily="34" charset="0"/>
              </a:rPr>
              <a:t>The view and opinions expressed are those of the individual presenter and should not be attributed to AIFA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452439" y="5294091"/>
            <a:ext cx="8223250" cy="511175"/>
          </a:xfrm>
          <a:prstGeom prst="rect">
            <a:avLst/>
          </a:prstGeom>
          <a:noFill/>
          <a:ln w="9525">
            <a:solidFill>
              <a:srgbClr val="1A38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575" tIns="28575" rIns="28575" bIns="28575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en-US" altLang="it-IT" sz="750" dirty="0" smtClean="0">
                <a:solidFill>
                  <a:srgbClr val="1A386D"/>
                </a:solidFill>
                <a:latin typeface="Tahoma" pitchFamily="34" charset="0"/>
                <a:sym typeface="Arial Bold"/>
              </a:rPr>
              <a:t>*</a:t>
            </a:r>
            <a:r>
              <a:rPr lang="en-US" altLang="it-IT" sz="750" dirty="0" smtClean="0">
                <a:solidFill>
                  <a:srgbClr val="FF0000"/>
                </a:solidFill>
                <a:latin typeface="Tahoma" pitchFamily="34" charset="0"/>
                <a:sym typeface="Arial Bold"/>
              </a:rPr>
              <a:t>Sandra Petraglia</a:t>
            </a:r>
            <a:r>
              <a:rPr lang="en-US" altLang="it-IT" sz="750" dirty="0" smtClean="0">
                <a:solidFill>
                  <a:srgbClr val="1A386D"/>
                </a:solidFill>
                <a:latin typeface="Tahoma" pitchFamily="34" charset="0"/>
                <a:sym typeface="Arial Bold"/>
              </a:rPr>
              <a:t>, </a:t>
            </a:r>
            <a:r>
              <a:rPr lang="en-US" altLang="it-IT" sz="750" dirty="0">
                <a:solidFill>
                  <a:srgbClr val="1A386D"/>
                </a:solidFill>
                <a:latin typeface="Tahoma" pitchFamily="34" charset="0"/>
                <a:sym typeface="Arial Bold"/>
              </a:rPr>
              <a:t>in accordance with the Conflict of Interest Regulations approved by AIFA Board of Directors (25.03.2015) and published on the Official Journal of 15.05.2015 according to EMA policy /626261/2014 on the handling of the conflicts of interest for scientific committee members and experts.</a:t>
            </a:r>
            <a:endParaRPr lang="en-GB" altLang="it-IT" sz="750" dirty="0">
              <a:solidFill>
                <a:srgbClr val="1A386D"/>
              </a:solidFill>
              <a:latin typeface="Tahoma" pitchFamily="34" charset="0"/>
            </a:endParaRPr>
          </a:p>
        </p:txBody>
      </p:sp>
      <p:graphicFrame>
        <p:nvGraphicFramePr>
          <p:cNvPr id="8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58064"/>
              </p:ext>
            </p:extLst>
          </p:nvPr>
        </p:nvGraphicFramePr>
        <p:xfrm>
          <a:off x="452439" y="1554163"/>
          <a:ext cx="8072437" cy="381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o" r:id="rId3" imgW="9345156" imgH="4412198" progId="Word.Document.12">
                  <p:embed/>
                </p:oleObj>
              </mc:Choice>
              <mc:Fallback>
                <p:oleObj name="Documento" r:id="rId3" imgW="9345156" imgH="4412198" progId="Word.Document.12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9" y="1554163"/>
                        <a:ext cx="8072437" cy="381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egnaposto testo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95514" y="5876927"/>
            <a:ext cx="6480175" cy="432395"/>
          </a:xfrm>
        </p:spPr>
        <p:txBody>
          <a:bodyPr/>
          <a:lstStyle>
            <a:lvl1pPr marL="0" indent="0">
              <a:buNone/>
              <a:defRPr sz="7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it-IT" sz="750" dirty="0" smtClean="0">
                <a:solidFill>
                  <a:srgbClr val="002F6C"/>
                </a:solidFill>
                <a:latin typeface="Tahoma" pitchFamily="34" charset="0"/>
                <a:ea typeface="ヒラギノ角ゴ ProN W3" charset="-128"/>
              </a:rPr>
              <a:t>N.B. &lt; I am not receiving any compensation&gt; or&lt; The compensation received is based on the collective bargaining agreement&gt;  </a:t>
            </a:r>
            <a:endParaRPr lang="en-US" altLang="it-IT" sz="750" dirty="0" smtClean="0">
              <a:solidFill>
                <a:srgbClr val="002F6C"/>
              </a:solidFill>
              <a:latin typeface="Tahoma" pitchFamily="34" charset="0"/>
            </a:endParaRP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143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8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14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40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3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2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2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67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ase_ppt_0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1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stile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gli stili del testo dello schema</a:t>
            </a:r>
          </a:p>
          <a:p>
            <a:pPr lvl="1"/>
            <a:r>
              <a:rPr lang="it-IT" altLang="it-IT" dirty="0" smtClean="0"/>
              <a:t>Secondo livello</a:t>
            </a:r>
          </a:p>
          <a:p>
            <a:pPr lvl="2"/>
            <a:r>
              <a:rPr lang="it-IT" altLang="it-IT" dirty="0" smtClean="0"/>
              <a:t>Terzo livello</a:t>
            </a:r>
          </a:p>
          <a:p>
            <a:pPr lvl="3"/>
            <a:r>
              <a:rPr lang="it-IT" altLang="it-IT" dirty="0" smtClean="0"/>
              <a:t>Quarto livello</a:t>
            </a:r>
          </a:p>
          <a:p>
            <a:pPr lvl="4"/>
            <a:r>
              <a:rPr lang="it-IT" altLang="it-IT" dirty="0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rgbClr val="1A386D"/>
                </a:solidFill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1A386D"/>
                </a:solidFill>
              </a:defRPr>
            </a:lvl1pPr>
          </a:lstStyle>
          <a:p>
            <a:fld id="{61F5D082-97FA-4638-93D2-C84C8CC1B1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3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A386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A386D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rgbClr val="1A386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1A386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rgbClr val="1A386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1A386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A386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1A386D"/>
          </a:solidFill>
          <a:latin typeface="+mn-lt"/>
          <a:ea typeface="+mn-ea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1A386D"/>
          </a:solidFill>
          <a:latin typeface="+mn-lt"/>
          <a:ea typeface="+mn-ea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1A386D"/>
          </a:solidFill>
          <a:latin typeface="+mn-lt"/>
          <a:ea typeface="+mn-ea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1A386D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.petraglia@aifa.gov.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1600" dirty="0" smtClean="0"/>
              <a:t>Le peculiarità della ricerca clinica </a:t>
            </a:r>
            <a:r>
              <a:rPr lang="it-IT" sz="1600" dirty="0" smtClean="0"/>
              <a:t>per i </a:t>
            </a:r>
            <a:r>
              <a:rPr lang="it-IT" sz="1600" dirty="0" smtClean="0"/>
              <a:t>farmaci orfani</a:t>
            </a:r>
            <a:endParaRPr lang="it-IT" sz="1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400" dirty="0" smtClean="0"/>
              <a:t>Sandra Petraglia</a:t>
            </a:r>
            <a:endParaRPr lang="it-IT" sz="14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3923928" y="2420891"/>
            <a:ext cx="3241054" cy="1020399"/>
          </a:xfrm>
        </p:spPr>
        <p:txBody>
          <a:bodyPr/>
          <a:lstStyle/>
          <a:p>
            <a:r>
              <a:rPr lang="it-IT" sz="1200" dirty="0"/>
              <a:t>Malattie rare, farmaci orfani, salute pubblica e falsi miti:</a:t>
            </a:r>
          </a:p>
          <a:p>
            <a:r>
              <a:rPr lang="it-IT" sz="1200" dirty="0" smtClean="0"/>
              <a:t>il </a:t>
            </a:r>
            <a:r>
              <a:rPr lang="it-IT" sz="1200" dirty="0"/>
              <a:t>difficile equilibrio tra informazione giornalistica e accuratezza scientifica</a:t>
            </a:r>
          </a:p>
          <a:p>
            <a:r>
              <a:rPr lang="it-IT" sz="1200" dirty="0" smtClean="0"/>
              <a:t>Roma 9 </a:t>
            </a:r>
            <a:r>
              <a:rPr lang="it-IT" sz="1200" dirty="0" smtClean="0"/>
              <a:t>maggio </a:t>
            </a:r>
            <a:r>
              <a:rPr lang="it-IT" sz="1200" dirty="0" smtClean="0"/>
              <a:t>2017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782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962" y="728094"/>
            <a:ext cx="7737475" cy="609600"/>
          </a:xfrm>
        </p:spPr>
        <p:txBody>
          <a:bodyPr/>
          <a:lstStyle/>
          <a:p>
            <a:r>
              <a:rPr lang="en-GB" altLang="it-IT" sz="3200" dirty="0"/>
              <a:t>Common Technical Document (CTD)</a:t>
            </a:r>
          </a:p>
        </p:txBody>
      </p:sp>
      <p:sp>
        <p:nvSpPr>
          <p:cNvPr id="205827" name="AutoShape 3"/>
          <p:cNvSpPr>
            <a:spLocks noChangeArrowheads="1"/>
          </p:cNvSpPr>
          <p:nvPr/>
        </p:nvSpPr>
        <p:spPr bwMode="auto">
          <a:xfrm>
            <a:off x="3448836" y="1218908"/>
            <a:ext cx="2001860" cy="1543050"/>
          </a:xfrm>
          <a:prstGeom prst="flowChartExtra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28" name="AutoShape 4"/>
          <p:cNvSpPr>
            <a:spLocks noChangeArrowheads="1"/>
          </p:cNvSpPr>
          <p:nvPr/>
        </p:nvSpPr>
        <p:spPr bwMode="auto">
          <a:xfrm rot="10800000" flipH="1">
            <a:off x="3870325" y="2762346"/>
            <a:ext cx="3178175" cy="2285715"/>
          </a:xfrm>
          <a:prstGeom prst="parallelogram">
            <a:avLst>
              <a:gd name="adj" fmla="val 6995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29" name="AutoShape 5"/>
          <p:cNvSpPr>
            <a:spLocks noChangeArrowheads="1"/>
          </p:cNvSpPr>
          <p:nvPr/>
        </p:nvSpPr>
        <p:spPr bwMode="auto">
          <a:xfrm rot="10800000" flipH="1">
            <a:off x="4782343" y="4737676"/>
            <a:ext cx="2835261" cy="935038"/>
          </a:xfrm>
          <a:prstGeom prst="parallelogram">
            <a:avLst>
              <a:gd name="adj" fmla="val 81961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 rot="10800000">
            <a:off x="1326356" y="4733528"/>
            <a:ext cx="2801937" cy="925513"/>
          </a:xfrm>
          <a:prstGeom prst="parallelogram">
            <a:avLst>
              <a:gd name="adj" fmla="val 75686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 rot="10800000">
            <a:off x="2026359" y="2751839"/>
            <a:ext cx="2879725" cy="1976438"/>
          </a:xfrm>
          <a:prstGeom prst="parallelogram">
            <a:avLst>
              <a:gd name="adj" fmla="val 718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32" name="AutoShape 8"/>
          <p:cNvSpPr>
            <a:spLocks noChangeArrowheads="1"/>
          </p:cNvSpPr>
          <p:nvPr/>
        </p:nvSpPr>
        <p:spPr bwMode="auto">
          <a:xfrm rot="10800000">
            <a:off x="3496469" y="2777728"/>
            <a:ext cx="2000250" cy="1978025"/>
          </a:xfrm>
          <a:prstGeom prst="flowChartManualOperat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3448836" y="4743847"/>
            <a:ext cx="2046287" cy="90487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34" name="AutoShape 10"/>
          <p:cNvSpPr>
            <a:spLocks noChangeArrowheads="1"/>
          </p:cNvSpPr>
          <p:nvPr/>
        </p:nvSpPr>
        <p:spPr bwMode="auto">
          <a:xfrm flipV="1">
            <a:off x="668262" y="5610820"/>
            <a:ext cx="7645138" cy="266716"/>
          </a:xfrm>
          <a:custGeom>
            <a:avLst/>
            <a:gdLst>
              <a:gd name="G0" fmla="+- 2104 0 0"/>
              <a:gd name="G1" fmla="+- 21600 0 2104"/>
              <a:gd name="G2" fmla="*/ 2104 1 2"/>
              <a:gd name="G3" fmla="+- 21600 0 G2"/>
              <a:gd name="G4" fmla="+/ 2104 21600 2"/>
              <a:gd name="G5" fmla="+/ G1 0 2"/>
              <a:gd name="G6" fmla="*/ 21600 21600 2104"/>
              <a:gd name="G7" fmla="*/ G6 1 2"/>
              <a:gd name="G8" fmla="+- 21600 0 G7"/>
              <a:gd name="G9" fmla="*/ 21600 1 2"/>
              <a:gd name="G10" fmla="+- 2104 0 G9"/>
              <a:gd name="G11" fmla="?: G10 G8 0"/>
              <a:gd name="G12" fmla="?: G10 G7 21600"/>
              <a:gd name="T0" fmla="*/ 20548 w 21600"/>
              <a:gd name="T1" fmla="*/ 10800 h 21600"/>
              <a:gd name="T2" fmla="*/ 10800 w 21600"/>
              <a:gd name="T3" fmla="*/ 21600 h 21600"/>
              <a:gd name="T4" fmla="*/ 1052 w 21600"/>
              <a:gd name="T5" fmla="*/ 10800 h 21600"/>
              <a:gd name="T6" fmla="*/ 10800 w 21600"/>
              <a:gd name="T7" fmla="*/ 0 h 21600"/>
              <a:gd name="T8" fmla="*/ 2852 w 21600"/>
              <a:gd name="T9" fmla="*/ 2852 h 21600"/>
              <a:gd name="T10" fmla="*/ 18748 w 21600"/>
              <a:gd name="T11" fmla="*/ 1874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04" y="21600"/>
                </a:lnTo>
                <a:lnTo>
                  <a:pt x="1949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4288824" y="1521817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it-IT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3654806" y="1910569"/>
            <a:ext cx="17891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Administrative Information</a:t>
            </a: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5326849" y="4975606"/>
            <a:ext cx="21125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Data Study Report</a:t>
            </a:r>
            <a:r>
              <a:rPr lang="fr-FR" alt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GB" alt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1616345" y="5083268"/>
            <a:ext cx="1878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Data     Study Reports</a:t>
            </a:r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3544533" y="5069942"/>
            <a:ext cx="1878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Nonclinical Data Study Reports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3571958" y="5539391"/>
            <a:ext cx="1789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Data</a:t>
            </a: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 rot="18320162" flipH="1">
            <a:off x="1789352" y="3303871"/>
            <a:ext cx="1571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2</a:t>
            </a:r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 rot="18423585" flipH="1">
            <a:off x="2978337" y="1674485"/>
            <a:ext cx="1571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</a:t>
            </a:r>
            <a:r>
              <a:rPr lang="en-GB" altLang="it-IT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3795713" y="3130550"/>
            <a:ext cx="1169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Nonclinical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en-US" altLang="it-IT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>
            <a:off x="5103116" y="3005475"/>
            <a:ext cx="86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</a:t>
            </a:r>
            <a:b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</a:t>
            </a:r>
            <a:endParaRPr lang="en-US" altLang="it-IT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845" name="Text Box 21"/>
          <p:cNvSpPr txBox="1">
            <a:spLocks noChangeArrowheads="1"/>
          </p:cNvSpPr>
          <p:nvPr/>
        </p:nvSpPr>
        <p:spPr bwMode="auto">
          <a:xfrm rot="-3357885">
            <a:off x="2260005" y="3642785"/>
            <a:ext cx="17318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</a:t>
            </a:r>
            <a:b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Summary</a:t>
            </a:r>
            <a:endParaRPr lang="en-US" altLang="it-IT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3748371" y="4148138"/>
            <a:ext cx="1221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Nonclinical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Summaries</a:t>
            </a:r>
            <a:endParaRPr lang="en-US" altLang="it-IT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>
            <a:off x="5367338" y="4165600"/>
            <a:ext cx="12398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US" altLang="it-IT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848" name="Line 24"/>
          <p:cNvSpPr>
            <a:spLocks noChangeShapeType="1"/>
          </p:cNvSpPr>
          <p:nvPr/>
        </p:nvSpPr>
        <p:spPr bwMode="auto">
          <a:xfrm flipV="1">
            <a:off x="3709988" y="3912644"/>
            <a:ext cx="2579687" cy="5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49" name="AutoShape 25"/>
          <p:cNvSpPr>
            <a:spLocks/>
          </p:cNvSpPr>
          <p:nvPr/>
        </p:nvSpPr>
        <p:spPr bwMode="auto">
          <a:xfrm>
            <a:off x="5708982" y="1212069"/>
            <a:ext cx="269875" cy="1524000"/>
          </a:xfrm>
          <a:prstGeom prst="rightBrace">
            <a:avLst>
              <a:gd name="adj1" fmla="val 4705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50" name="AutoShape 26"/>
          <p:cNvSpPr>
            <a:spLocks/>
          </p:cNvSpPr>
          <p:nvPr/>
        </p:nvSpPr>
        <p:spPr bwMode="auto">
          <a:xfrm>
            <a:off x="7556507" y="2774983"/>
            <a:ext cx="330200" cy="2764408"/>
          </a:xfrm>
          <a:prstGeom prst="rightBrace">
            <a:avLst>
              <a:gd name="adj1" fmla="val 73077"/>
              <a:gd name="adj2" fmla="val 4957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6036955" y="1185165"/>
            <a:ext cx="25885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it-IT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part of CTD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it-IT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</a:t>
            </a:r>
            <a:r>
              <a:rPr lang="en-GB" altLang="it-IT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Environmental risk assessment 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altLang="it-IT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Orphan Exclusivity, Risk Management System</a:t>
            </a:r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>
            <a:off x="8151352" y="4025901"/>
            <a:ext cx="905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it-IT" sz="2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CTD</a:t>
            </a:r>
          </a:p>
        </p:txBody>
      </p:sp>
      <p:sp>
        <p:nvSpPr>
          <p:cNvPr id="205853" name="Line 29"/>
          <p:cNvSpPr>
            <a:spLocks noChangeShapeType="1"/>
          </p:cNvSpPr>
          <p:nvPr/>
        </p:nvSpPr>
        <p:spPr bwMode="auto">
          <a:xfrm rot="-3478026">
            <a:off x="3252307" y="2059281"/>
            <a:ext cx="1514017" cy="261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54" name="Line 30"/>
          <p:cNvSpPr>
            <a:spLocks noChangeShapeType="1"/>
          </p:cNvSpPr>
          <p:nvPr/>
        </p:nvSpPr>
        <p:spPr bwMode="auto">
          <a:xfrm rot="-3478026">
            <a:off x="1728174" y="3677218"/>
            <a:ext cx="221297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55" name="Text Box 31"/>
          <p:cNvSpPr txBox="1">
            <a:spLocks noChangeArrowheads="1"/>
          </p:cNvSpPr>
          <p:nvPr/>
        </p:nvSpPr>
        <p:spPr bwMode="auto">
          <a:xfrm>
            <a:off x="4291806" y="374311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de-DE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de-AT" altLang="it-IT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856" name="Text Box 32"/>
          <p:cNvSpPr txBox="1">
            <a:spLocks noChangeArrowheads="1"/>
          </p:cNvSpPr>
          <p:nvPr/>
        </p:nvSpPr>
        <p:spPr bwMode="auto">
          <a:xfrm>
            <a:off x="2412205" y="475640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de-DE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de-AT" altLang="it-IT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857" name="Text Box 33"/>
          <p:cNvSpPr txBox="1">
            <a:spLocks noChangeArrowheads="1"/>
          </p:cNvSpPr>
          <p:nvPr/>
        </p:nvSpPr>
        <p:spPr bwMode="auto">
          <a:xfrm>
            <a:off x="6135728" y="476423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de-DE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  <a:endParaRPr lang="de-AT" altLang="it-IT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858" name="Text Box 34"/>
          <p:cNvSpPr txBox="1">
            <a:spLocks noChangeArrowheads="1"/>
          </p:cNvSpPr>
          <p:nvPr/>
        </p:nvSpPr>
        <p:spPr bwMode="auto">
          <a:xfrm>
            <a:off x="4219181" y="475575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de-DE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endParaRPr lang="de-AT" altLang="it-IT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859" name="Line 35"/>
          <p:cNvSpPr>
            <a:spLocks noChangeShapeType="1"/>
          </p:cNvSpPr>
          <p:nvPr/>
        </p:nvSpPr>
        <p:spPr bwMode="auto">
          <a:xfrm>
            <a:off x="1219200" y="6019800"/>
            <a:ext cx="6705600" cy="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" name="Ovale 1"/>
          <p:cNvSpPr/>
          <p:nvPr/>
        </p:nvSpPr>
        <p:spPr bwMode="auto">
          <a:xfrm>
            <a:off x="5495467" y="4725542"/>
            <a:ext cx="1752488" cy="105555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9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72400" cy="1008063"/>
          </a:xfrm>
        </p:spPr>
        <p:txBody>
          <a:bodyPr/>
          <a:lstStyle/>
          <a:p>
            <a:r>
              <a:rPr lang="it-IT" altLang="it-IT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SPERIMENTAZIONE</a:t>
            </a:r>
          </a:p>
        </p:txBody>
      </p:sp>
      <p:pic>
        <p:nvPicPr>
          <p:cNvPr id="14340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87449">
            <a:off x="895350" y="1951038"/>
            <a:ext cx="2160588" cy="1635125"/>
          </a:xfrm>
        </p:spPr>
      </p:pic>
      <p:sp>
        <p:nvSpPr>
          <p:cNvPr id="7" name="CasellaDiTesto 6"/>
          <p:cNvSpPr txBox="1"/>
          <p:nvPr/>
        </p:nvSpPr>
        <p:spPr>
          <a:xfrm>
            <a:off x="3059113" y="1846263"/>
            <a:ext cx="2665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Terapia cellulare</a:t>
            </a:r>
          </a:p>
        </p:txBody>
      </p:sp>
      <p:sp>
        <p:nvSpPr>
          <p:cNvPr id="8" name="CasellaDiTesto 7"/>
          <p:cNvSpPr txBox="1"/>
          <p:nvPr/>
        </p:nvSpPr>
        <p:spPr>
          <a:xfrm flipH="1">
            <a:off x="5759450" y="4462463"/>
            <a:ext cx="33845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Anticorpi monoclonali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822825" y="3230563"/>
            <a:ext cx="43211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Oligonucleotidi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antisenso</a:t>
            </a:r>
            <a:endParaRPr lang="it-IT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0825" y="4652963"/>
            <a:ext cx="28082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Terapia genica</a:t>
            </a:r>
          </a:p>
        </p:txBody>
      </p:sp>
      <p:pic>
        <p:nvPicPr>
          <p:cNvPr id="14345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075238"/>
            <a:ext cx="20891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233">
            <a:off x="5854700" y="5051425"/>
            <a:ext cx="203993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52625"/>
            <a:ext cx="18954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740150"/>
            <a:ext cx="16319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96746"/>
            <a:ext cx="7772400" cy="986117"/>
          </a:xfrm>
        </p:spPr>
        <p:txBody>
          <a:bodyPr/>
          <a:lstStyle/>
          <a:p>
            <a:r>
              <a:rPr lang="it-IT" sz="3200" dirty="0" smtClean="0"/>
              <a:t>SPERIMENTAZIONE CLINICA</a:t>
            </a:r>
            <a:endParaRPr lang="it-IT" sz="32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108116098"/>
              </p:ext>
            </p:extLst>
          </p:nvPr>
        </p:nvGraphicFramePr>
        <p:xfrm>
          <a:off x="0" y="1467293"/>
          <a:ext cx="8782493" cy="478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37" y="2027898"/>
            <a:ext cx="1782588" cy="12599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996" y="3917902"/>
            <a:ext cx="1494503" cy="11208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0" y="869424"/>
            <a:ext cx="855577" cy="85557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177704">
            <a:off x="304312" y="3180623"/>
            <a:ext cx="204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Proof</a:t>
            </a:r>
            <a:r>
              <a:rPr lang="it-IT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sz="20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endParaRPr lang="it-IT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 rot="1272273">
            <a:off x="251343" y="2950806"/>
            <a:ext cx="2147203" cy="86273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44" y="1894176"/>
            <a:ext cx="646164" cy="6461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76" y="1892227"/>
            <a:ext cx="646164" cy="6461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93" y="1869391"/>
            <a:ext cx="553677" cy="68426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626536" y="3260944"/>
            <a:ext cx="160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 rare</a:t>
            </a:r>
            <a:endParaRPr lang="it-IT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6564702" y="3251063"/>
            <a:ext cx="1785896" cy="4631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4258" y="3613387"/>
            <a:ext cx="846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--------------------------------------------------------------------------</a:t>
            </a:r>
            <a:endParaRPr lang="it-IT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96746"/>
            <a:ext cx="9144000" cy="986117"/>
          </a:xfrm>
        </p:spPr>
        <p:txBody>
          <a:bodyPr/>
          <a:lstStyle/>
          <a:p>
            <a:r>
              <a:rPr lang="it-IT" sz="3200" dirty="0" smtClean="0"/>
              <a:t>SPERIMENTAZIONE CLINICA su farmaci orfani</a:t>
            </a:r>
            <a:endParaRPr lang="it-IT" sz="32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592332286"/>
              </p:ext>
            </p:extLst>
          </p:nvPr>
        </p:nvGraphicFramePr>
        <p:xfrm>
          <a:off x="0" y="1467293"/>
          <a:ext cx="8782493" cy="478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70" y="1386171"/>
            <a:ext cx="1269739" cy="126973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37" y="1818620"/>
            <a:ext cx="1910531" cy="12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61237"/>
            <a:ext cx="8229600" cy="556401"/>
          </a:xfrm>
        </p:spPr>
        <p:txBody>
          <a:bodyPr/>
          <a:lstStyle/>
          <a:p>
            <a:r>
              <a:rPr lang="it-IT" altLang="it-IT" sz="3200" dirty="0" smtClean="0">
                <a:sym typeface="Arial" charset="0"/>
              </a:rPr>
              <a:t>La ricerca in Italia</a:t>
            </a:r>
            <a:r>
              <a:rPr lang="it-IT" altLang="it-IT" dirty="0" smtClean="0">
                <a:sym typeface="Arial" charset="0"/>
              </a:rPr>
              <a:t/>
            </a:r>
            <a:br>
              <a:rPr lang="it-IT" altLang="it-IT" dirty="0" smtClean="0">
                <a:sym typeface="Arial" charset="0"/>
              </a:rPr>
            </a:b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3" y="1535870"/>
            <a:ext cx="2937647" cy="4120651"/>
          </a:xfrm>
        </p:spPr>
      </p:pic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221126" y="1169582"/>
          <a:ext cx="4635795" cy="458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603897" y="5146158"/>
            <a:ext cx="454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Sperimentazioni per anno e Promotore profit / no profit</a:t>
            </a:r>
          </a:p>
          <a:p>
            <a:r>
              <a:rPr lang="it-IT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 quinquennio: 3.220</a:t>
            </a:r>
          </a:p>
        </p:txBody>
      </p:sp>
    </p:spTree>
    <p:extLst>
      <p:ext uri="{BB962C8B-B14F-4D97-AF65-F5344CB8AC3E}">
        <p14:creationId xmlns:p14="http://schemas.microsoft.com/office/powerpoint/2010/main" val="7106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 smtClean="0"/>
              <a:t>Sperimentazioni in malattie rare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214184" y="3298271"/>
          <a:ext cx="8785224" cy="24558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6306"/>
                <a:gridCol w="2196306"/>
                <a:gridCol w="2196306"/>
                <a:gridCol w="2196306"/>
              </a:tblGrid>
              <a:tr h="1188780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</a:t>
                      </a:r>
                      <a:r>
                        <a:rPr lang="it-IT" altLang="it-IT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Promotore </a:t>
                      </a:r>
                      <a:endParaRPr lang="it-IT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333399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Nazionali </a:t>
                      </a:r>
                    </a:p>
                    <a:p>
                      <a:pPr algn="ctr"/>
                      <a:r>
                        <a:rPr lang="it-IT" altLang="it-IT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 (%)</a:t>
                      </a:r>
                      <a:r>
                        <a:rPr lang="it-IT" altLang="it-IT" sz="2000" b="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it-IT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333399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Internazionali </a:t>
                      </a:r>
                    </a:p>
                    <a:p>
                      <a:pPr algn="ctr"/>
                      <a:r>
                        <a:rPr lang="it-IT" altLang="it-IT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 (%)</a:t>
                      </a:r>
                      <a:r>
                        <a:rPr lang="it-IT" altLang="it-IT" sz="2000" b="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it-IT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333399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Totale</a:t>
                      </a:r>
                    </a:p>
                    <a:p>
                      <a:pPr algn="ctr"/>
                      <a:r>
                        <a:rPr lang="it-IT" altLang="it-IT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 (%)</a:t>
                      </a:r>
                      <a:r>
                        <a:rPr lang="it-IT" altLang="it-IT" sz="2000" b="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it-IT" sz="20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333399">
                        <a:alpha val="89804"/>
                      </a:srgbClr>
                    </a:solidFill>
                  </a:tcPr>
                </a:tc>
              </a:tr>
              <a:tr h="422361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Profit </a:t>
                      </a:r>
                      <a:endParaRPr lang="it-IT" sz="20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(4,8) </a:t>
                      </a:r>
                      <a:endParaRPr lang="it-IT" sz="20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138 (94,5) </a:t>
                      </a:r>
                      <a:endParaRPr lang="it-IT" sz="20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139 (83,2)</a:t>
                      </a:r>
                      <a:endParaRPr lang="it-IT" sz="20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</a:tr>
              <a:tr h="422361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it-IT" altLang="it-IT" sz="20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profit </a:t>
                      </a:r>
                      <a:endParaRPr lang="it-IT" sz="2000" b="0" kern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</a:t>
                      </a:r>
                      <a:r>
                        <a:rPr lang="it-IT" sz="2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(95,2)</a:t>
                      </a:r>
                      <a:endParaRPr lang="it-IT" sz="20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(5,5) </a:t>
                      </a:r>
                      <a:endParaRPr lang="it-IT" sz="20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 (16,8)</a:t>
                      </a:r>
                      <a:endParaRPr lang="it-IT" sz="20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</a:tr>
              <a:tr h="422361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TOTALE</a:t>
                      </a:r>
                      <a:endParaRPr lang="it-IT" sz="20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 </a:t>
                      </a:r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12,6) </a:t>
                      </a:r>
                      <a:endParaRPr lang="it-IT" sz="20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altLang="it-IT" sz="20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146 </a:t>
                      </a:r>
                      <a:r>
                        <a:rPr lang="nb-NO" altLang="it-IT" sz="20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nb-NO" altLang="it-IT" sz="2000" b="0" kern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86,4) </a:t>
                      </a:r>
                      <a:endParaRPr lang="it-IT" sz="2000" b="0" kern="12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167 </a:t>
                      </a:r>
                      <a:r>
                        <a:rPr lang="it-IT" sz="20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(100,0) </a:t>
                      </a:r>
                      <a:endParaRPr lang="it-IT" sz="20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3" marR="91443" marT="45722" marB="45722">
                    <a:solidFill>
                      <a:srgbClr val="CDCDDE">
                        <a:alpha val="89804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" name="Gruppo 6"/>
          <p:cNvGrpSpPr/>
          <p:nvPr/>
        </p:nvGrpSpPr>
        <p:grpSpPr>
          <a:xfrm>
            <a:off x="246556" y="1515758"/>
            <a:ext cx="8675024" cy="807308"/>
            <a:chOff x="288035" y="159530"/>
            <a:chExt cx="1549864" cy="982093"/>
          </a:xfrm>
        </p:grpSpPr>
        <p:sp>
          <p:nvSpPr>
            <p:cNvPr id="8" name="Rettangolo arrotondato 7"/>
            <p:cNvSpPr/>
            <p:nvPr/>
          </p:nvSpPr>
          <p:spPr>
            <a:xfrm>
              <a:off x="288035" y="159530"/>
              <a:ext cx="1549864" cy="982093"/>
            </a:xfrm>
            <a:prstGeom prst="roundRect">
              <a:avLst/>
            </a:prstGeom>
            <a:solidFill>
              <a:srgbClr val="333399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335977" y="207472"/>
              <a:ext cx="1453980" cy="886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Sperimentazioni in malattie rare per Promotore profit/no profit, nazionali e internazionali </a:t>
              </a:r>
            </a:p>
          </p:txBody>
        </p:sp>
      </p:grpSp>
      <p:grpSp>
        <p:nvGrpSpPr>
          <p:cNvPr id="4" name="Gruppo 9"/>
          <p:cNvGrpSpPr/>
          <p:nvPr/>
        </p:nvGrpSpPr>
        <p:grpSpPr>
          <a:xfrm>
            <a:off x="247136" y="2440736"/>
            <a:ext cx="8962767" cy="728488"/>
            <a:chOff x="288035" y="207472"/>
            <a:chExt cx="1501922" cy="886209"/>
          </a:xfrm>
        </p:grpSpPr>
        <p:sp>
          <p:nvSpPr>
            <p:cNvPr id="11" name="Rettangolo arrotondato 10"/>
            <p:cNvSpPr/>
            <p:nvPr/>
          </p:nvSpPr>
          <p:spPr>
            <a:xfrm>
              <a:off x="288035" y="304843"/>
              <a:ext cx="1456407" cy="741581"/>
            </a:xfrm>
            <a:prstGeom prst="roundRect">
              <a:avLst/>
            </a:prstGeom>
            <a:solidFill>
              <a:srgbClr val="333399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335977" y="207472"/>
              <a:ext cx="1453980" cy="886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dirty="0" smtClean="0"/>
                <a:t>SC autorizzate nel </a:t>
              </a:r>
              <a:r>
                <a:rPr lang="it-IT" altLang="it-IT" sz="2000" dirty="0" smtClean="0"/>
                <a:t>2015: 672 </a:t>
              </a:r>
              <a:r>
                <a:rPr lang="it-IT" altLang="it-IT" sz="2000" dirty="0" smtClean="0"/>
                <a:t>di cui </a:t>
              </a:r>
              <a:r>
                <a:rPr lang="it-IT" altLang="it-IT" sz="2000" dirty="0" smtClean="0"/>
                <a:t>167 (24,9%) </a:t>
              </a:r>
              <a:r>
                <a:rPr lang="it-IT" altLang="it-IT" sz="2000" dirty="0" smtClean="0"/>
                <a:t>in malattie rare </a:t>
              </a:r>
              <a:endParaRPr lang="it-IT" alt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78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>
          <a:xfrm>
            <a:off x="563526" y="3710763"/>
            <a:ext cx="7910624" cy="1860697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39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14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altLang="it-IT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Il ruolo di AIFA nella ricerca indipendente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5891" y="371690"/>
            <a:ext cx="8064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16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it-IT" altLang="it-IT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it-IT" altLang="it-IT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it-IT" altLang="it-IT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it-IT" altLang="it-IT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it-IT" altLang="it-IT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9459" y="1705819"/>
            <a:ext cx="8537944" cy="1861989"/>
            <a:chOff x="292118" y="190065"/>
            <a:chExt cx="1549864" cy="982093"/>
          </a:xfrm>
        </p:grpSpPr>
        <p:sp>
          <p:nvSpPr>
            <p:cNvPr id="6" name="Rettangolo arrotondato 5"/>
            <p:cNvSpPr/>
            <p:nvPr/>
          </p:nvSpPr>
          <p:spPr>
            <a:xfrm>
              <a:off x="292118" y="190065"/>
              <a:ext cx="1549864" cy="982093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39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335977" y="207472"/>
              <a:ext cx="1453980" cy="8862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ricerca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clinica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orientata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pratica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è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finanziata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dalle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aziende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farmaceutiche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Comunque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molti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quesiti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natura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clinica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sono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considerati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rischiosi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poco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“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economici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” e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quindi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rimangono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irrisolti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 </a:t>
              </a:r>
              <a:endParaRPr lang="it-IT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679847" y="3822989"/>
            <a:ext cx="7630544" cy="19347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promozione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finanziamento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diretto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ricerca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indipendente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sui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farmaci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compiti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AIFA. 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50825" y="2349500"/>
            <a:ext cx="8662988" cy="1711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/>
        </p:spPr>
        <p:txBody>
          <a:bodyPr lIns="360000">
            <a:spAutoFit/>
          </a:bodyPr>
          <a:lstStyle>
            <a:lvl1pPr marL="444500" indent="-444500" defTabSz="485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85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85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85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85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FF6600"/>
              </a:buClr>
              <a:defRPr/>
            </a:pPr>
            <a:r>
              <a:rPr lang="en-GB" dirty="0" err="1" smtClean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Ricerca</a:t>
            </a:r>
            <a:r>
              <a:rPr lang="en-GB" dirty="0" smtClean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sull’uso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dei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farmaci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e in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particolare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: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studi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clinici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comparativi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tra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medicinali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tesi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a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dimostrare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il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valore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terapeutico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aggiuntivo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;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studi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su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farmaci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orfani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;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studi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</a:t>
            </a:r>
            <a:r>
              <a:rPr lang="en-GB" dirty="0" err="1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sull’appropriatezza</a:t>
            </a:r>
            <a:r>
              <a:rPr lang="en-GB" dirty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 e </a:t>
            </a:r>
            <a:r>
              <a:rPr lang="en-GB" dirty="0" err="1" smtClean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l’informazione</a:t>
            </a:r>
            <a:r>
              <a:rPr lang="en-GB" dirty="0" smtClean="0">
                <a:solidFill>
                  <a:srgbClr val="1A386D"/>
                </a:solidFill>
                <a:latin typeface="Tahoma"/>
                <a:ea typeface="ＭＳ Ｐゴシック" pitchFamily="34" charset="-128"/>
                <a:cs typeface="+mn-cs"/>
              </a:rPr>
              <a:t>.</a:t>
            </a:r>
            <a:endParaRPr lang="en-GB" dirty="0">
              <a:solidFill>
                <a:srgbClr val="1A386D"/>
              </a:solidFill>
              <a:latin typeface="Tahoma"/>
              <a:ea typeface="ＭＳ Ｐゴシック" pitchFamily="34" charset="-128"/>
              <a:cs typeface="+mn-cs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49275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3200">
                <a:latin typeface="Tahoma" panose="020B0604030504040204" pitchFamily="34" charset="0"/>
              </a:rPr>
              <a:t>Legge 326/2003 - Art. 48</a:t>
            </a:r>
          </a:p>
        </p:txBody>
      </p:sp>
      <p:sp>
        <p:nvSpPr>
          <p:cNvPr id="5124" name="CasellaDiTesto 1"/>
          <p:cNvSpPr txBox="1">
            <a:spLocks noChangeArrowheads="1"/>
          </p:cNvSpPr>
          <p:nvPr/>
        </p:nvSpPr>
        <p:spPr bwMode="auto">
          <a:xfrm>
            <a:off x="-11113" y="1301750"/>
            <a:ext cx="914400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ahoma" panose="020B0604030504040204" pitchFamily="34" charset="0"/>
                <a:cs typeface="Tahoma" panose="020B0604030504040204" pitchFamily="34" charset="0"/>
              </a:rPr>
              <a:t>Fondo istituito presso AIFA con il contributo delle aziende farmaceutiche  del 5% delle spese promozionali autocertificate.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"/>
          <a:stretch>
            <a:fillRect/>
          </a:stretch>
        </p:blipFill>
        <p:spPr bwMode="auto">
          <a:xfrm>
            <a:off x="250825" y="3933825"/>
            <a:ext cx="86629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Ovale 3"/>
          <p:cNvSpPr>
            <a:spLocks noChangeArrowheads="1"/>
          </p:cNvSpPr>
          <p:nvPr/>
        </p:nvSpPr>
        <p:spPr bwMode="auto">
          <a:xfrm>
            <a:off x="4500563" y="4832350"/>
            <a:ext cx="1439862" cy="11890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7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>
          <a:xfrm>
            <a:off x="563526" y="3487479"/>
            <a:ext cx="7910624" cy="191386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39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143000"/>
          </a:xfrm>
        </p:spPr>
        <p:txBody>
          <a:bodyPr/>
          <a:lstStyle/>
          <a:p>
            <a:pPr>
              <a:lnSpc>
                <a:spcPts val="3800"/>
              </a:lnSpc>
              <a:tabLst/>
            </a:pPr>
            <a:r>
              <a:rPr lang="en-US" altLang="zh-CN" sz="3200" dirty="0" err="1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L’opportunità</a:t>
            </a:r>
            <a:r>
              <a:rPr lang="en-US" altLang="zh-CN" sz="3200" dirty="0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 </a:t>
            </a:r>
            <a:r>
              <a:rPr lang="en-US" altLang="zh-CN" sz="3200" dirty="0" err="1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3200" dirty="0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 </a:t>
            </a:r>
            <a:r>
              <a:rPr lang="en-US" altLang="zh-CN" sz="3200" dirty="0" err="1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ricerca</a:t>
            </a:r>
            <a:r>
              <a:rPr lang="en-US" altLang="zh-CN" sz="3200" dirty="0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 </a:t>
            </a:r>
            <a:r>
              <a:rPr lang="en-US" altLang="zh-CN" sz="3200" dirty="0" err="1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indipendente</a:t>
            </a:r>
            <a:endParaRPr lang="en-US" altLang="zh-CN" sz="3200" dirty="0">
              <a:solidFill>
                <a:srgbClr val="262673"/>
              </a:solidFill>
              <a:latin typeface="Tahoma" pitchFamily="18" charset="0"/>
              <a:cs typeface="Tahoma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606056" y="1763713"/>
            <a:ext cx="7899991" cy="1180962"/>
            <a:chOff x="292118" y="190065"/>
            <a:chExt cx="1549864" cy="982093"/>
          </a:xfrm>
        </p:grpSpPr>
        <p:sp>
          <p:nvSpPr>
            <p:cNvPr id="6" name="Rettangolo arrotondato 5"/>
            <p:cNvSpPr/>
            <p:nvPr/>
          </p:nvSpPr>
          <p:spPr>
            <a:xfrm>
              <a:off x="292118" y="190065"/>
              <a:ext cx="1549864" cy="982093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39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335977" y="207472"/>
              <a:ext cx="1453980" cy="8862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400" dirty="0" smtClean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Il fondo per la ricerca indipendente AIFA: 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400" dirty="0" smtClean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Legge </a:t>
              </a:r>
              <a:r>
                <a:rPr lang="it-IT" altLang="it-IT" sz="2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326/2003, </a:t>
              </a:r>
              <a:r>
                <a:rPr lang="it-IT" altLang="it-IT" sz="2400" dirty="0" smtClean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art</a:t>
              </a:r>
              <a:r>
                <a:rPr lang="it-IT" altLang="it-IT" sz="2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. 48</a:t>
              </a:r>
              <a:endParaRPr lang="it-IT" altLang="it-IT" sz="24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630955" y="3466604"/>
            <a:ext cx="7630544" cy="2103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Ricerca sull’uso dei farmaci e in particolare: studi clinici comparativi tra medicinali tesi a dimostrare il valore terapeutico aggiuntivo, studi su farmaci orfani, studi sull’appropriatezza e l’informazione</a:t>
            </a:r>
          </a:p>
        </p:txBody>
      </p:sp>
    </p:spTree>
    <p:extLst>
      <p:ext uri="{BB962C8B-B14F-4D97-AF65-F5344CB8AC3E}">
        <p14:creationId xmlns:p14="http://schemas.microsoft.com/office/powerpoint/2010/main" val="32081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0" y="94737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0" algn="ctr">
              <a:buNone/>
            </a:pPr>
            <a:r>
              <a:rPr lang="it-IT" altLang="it-IT" sz="3200" dirty="0" smtClean="0">
                <a:solidFill>
                  <a:srgbClr val="002060"/>
                </a:solidFill>
                <a:latin typeface="Tahoma" panose="020B0604030504040204" pitchFamily="34" charset="0"/>
              </a:rPr>
              <a:t>La Ricerca Indipendente AIFA strumento per</a:t>
            </a:r>
            <a:endParaRPr lang="it-IT" altLang="it-IT" sz="320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17132635"/>
              </p:ext>
            </p:extLst>
          </p:nvPr>
        </p:nvGraphicFramePr>
        <p:xfrm>
          <a:off x="287079" y="1608058"/>
          <a:ext cx="8144540" cy="425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eccia a destra 7"/>
          <p:cNvSpPr>
            <a:spLocks noChangeArrowheads="1"/>
          </p:cNvSpPr>
          <p:nvPr/>
        </p:nvSpPr>
        <p:spPr bwMode="auto">
          <a:xfrm rot="2037441">
            <a:off x="172577" y="1517570"/>
            <a:ext cx="504825" cy="180975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smtClean="0"/>
              <a:t>N.B. Per questo intervento non ricevo nessun compenso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87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06984" y="1157205"/>
            <a:ext cx="8604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it-IT" sz="3200" dirty="0">
                <a:solidFill>
                  <a:srgbClr val="1A38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Risultati della valutazione </a:t>
            </a:r>
            <a:r>
              <a:rPr lang="it-IT" altLang="it-IT" sz="3200" dirty="0" smtClean="0">
                <a:solidFill>
                  <a:srgbClr val="1A38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 </a:t>
            </a:r>
            <a:r>
              <a:rPr lang="it-IT" altLang="it-IT" sz="3200" dirty="0">
                <a:solidFill>
                  <a:srgbClr val="1A38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bandi 2005-2009</a:t>
            </a: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3328988" y="1917700"/>
            <a:ext cx="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graphicFrame>
        <p:nvGraphicFramePr>
          <p:cNvPr id="18026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6517"/>
              </p:ext>
            </p:extLst>
          </p:nvPr>
        </p:nvGraphicFramePr>
        <p:xfrm>
          <a:off x="306984" y="1993090"/>
          <a:ext cx="8424862" cy="336572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205162"/>
                <a:gridCol w="1417638"/>
                <a:gridCol w="1736830"/>
                <a:gridCol w="2065232"/>
              </a:tblGrid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Area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Lettere di Intenti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Protocolli</a:t>
                      </a: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in II </a:t>
                      </a:r>
                      <a:r>
                        <a:rPr kumimoji="0" lang="en-GB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Protocolli</a:t>
                      </a: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GB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finanziati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Farmaci orfani e malattie rare (Bandi 2005-2007)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454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 (21%)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 (14%)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Confronti fra farmaci e strategie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565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115 (20%)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 (11%)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Farmacoepidemiologia</a:t>
                      </a: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 appropriatezza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751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193 (25%)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 (11%)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493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 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1770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418 (23%)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207 (12%)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4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0825" y="909638"/>
            <a:ext cx="85693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it-IT" sz="3200" dirty="0">
                <a:solidFill>
                  <a:srgbClr val="002060"/>
                </a:solidFill>
                <a:latin typeface="Tahoma" pitchFamily="34" charset="0"/>
              </a:rPr>
              <a:t>Progetti finanziati: bandi 2005-2009</a:t>
            </a:r>
            <a:endParaRPr lang="en-GB" sz="32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35898" name="Text Box 57"/>
          <p:cNvSpPr txBox="1">
            <a:spLocks noChangeArrowheads="1"/>
          </p:cNvSpPr>
          <p:nvPr/>
        </p:nvSpPr>
        <p:spPr bwMode="auto">
          <a:xfrm>
            <a:off x="2051050" y="5949950"/>
            <a:ext cx="698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solidFill>
                  <a:srgbClr val="002060"/>
                </a:solidFill>
                <a:latin typeface="Tahoma" pitchFamily="34" charset="0"/>
              </a:rPr>
              <a:t>*1 progetto nel 2006 e 1 nel 2007 non sono mai stati avviati</a:t>
            </a:r>
          </a:p>
        </p:txBody>
      </p:sp>
      <p:graphicFrame>
        <p:nvGraphicFramePr>
          <p:cNvPr id="1351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1276"/>
              </p:ext>
            </p:extLst>
          </p:nvPr>
        </p:nvGraphicFramePr>
        <p:xfrm>
          <a:off x="147491" y="1517191"/>
          <a:ext cx="8856662" cy="421703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006850"/>
                <a:gridCol w="817562"/>
                <a:gridCol w="863600"/>
                <a:gridCol w="936625"/>
                <a:gridCol w="863600"/>
                <a:gridCol w="1368425"/>
              </a:tblGrid>
              <a:tr h="409575">
                <a:tc rowSpan="2"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79600" algn="l"/>
                        </a:tabLst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Area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17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2006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2008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2009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Farmaci orfani e malattie rare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24*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20*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542925"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Confronti fra farmaci e strategie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44525"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Farmacoepidemiologia e appropriatezza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22300">
                <a:tc>
                  <a:txBody>
                    <a:bodyPr/>
                    <a:lstStyle/>
                    <a:p>
                      <a:pPr marL="358775" marR="0" lvl="2" indent="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E320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 progetti finanziati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22300">
                <a:tc>
                  <a:txBody>
                    <a:bodyPr/>
                    <a:lstStyle/>
                    <a:p>
                      <a:pPr marL="358775" marR="0" lvl="2" indent="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E320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Finanziamento stanziato </a:t>
                      </a:r>
                    </a:p>
                    <a:p>
                      <a:pPr marL="358775" marR="0" lvl="2" indent="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E320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(in milioni €)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8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752475" y="725488"/>
            <a:ext cx="7772400" cy="1143000"/>
          </a:xfrm>
        </p:spPr>
        <p:txBody>
          <a:bodyPr/>
          <a:lstStyle/>
          <a:p>
            <a:r>
              <a:rPr lang="it-IT" altLang="it-IT" sz="3200" smtClean="0">
                <a:latin typeface="Tahoma" panose="020B0604030504040204" pitchFamily="34" charset="0"/>
                <a:cs typeface="Tahoma" panose="020B0604030504040204" pitchFamily="34" charset="0"/>
              </a:rPr>
              <a:t>TEMATICHE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043942"/>
              </p:ext>
            </p:extLst>
          </p:nvPr>
        </p:nvGraphicFramePr>
        <p:xfrm>
          <a:off x="685800" y="1981199"/>
          <a:ext cx="7772400" cy="384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5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2"/>
          <p:cNvSpPr>
            <a:spLocks noGrp="1"/>
          </p:cNvSpPr>
          <p:nvPr>
            <p:ph type="title"/>
          </p:nvPr>
        </p:nvSpPr>
        <p:spPr>
          <a:xfrm>
            <a:off x="122548" y="642447"/>
            <a:ext cx="8898904" cy="1008063"/>
          </a:xfrm>
        </p:spPr>
        <p:txBody>
          <a:bodyPr/>
          <a:lstStyle/>
          <a:p>
            <a:r>
              <a:rPr lang="it-IT" sz="3200" dirty="0">
                <a:solidFill>
                  <a:srgbClr val="002060"/>
                </a:solidFill>
              </a:rPr>
              <a:t>BANDO AIFA 2016 E </a:t>
            </a:r>
            <a:r>
              <a:rPr lang="it-IT" sz="3200" dirty="0" smtClean="0">
                <a:solidFill>
                  <a:srgbClr val="002060"/>
                </a:solidFill>
              </a:rPr>
              <a:t>MALATTIE RARE</a:t>
            </a:r>
            <a:endParaRPr lang="it-IT" altLang="it-IT" sz="32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uppo 33"/>
          <p:cNvGrpSpPr>
            <a:grpSpLocks/>
          </p:cNvGrpSpPr>
          <p:nvPr/>
        </p:nvGrpSpPr>
        <p:grpSpPr bwMode="auto">
          <a:xfrm>
            <a:off x="684213" y="1743958"/>
            <a:ext cx="7988447" cy="2864618"/>
            <a:chOff x="245248" y="1243924"/>
            <a:chExt cx="5910928" cy="1741884"/>
          </a:xfrm>
        </p:grpSpPr>
        <p:grpSp>
          <p:nvGrpSpPr>
            <p:cNvPr id="3" name="Gruppo 32"/>
            <p:cNvGrpSpPr>
              <a:grpSpLocks/>
            </p:cNvGrpSpPr>
            <p:nvPr/>
          </p:nvGrpSpPr>
          <p:grpSpPr bwMode="auto">
            <a:xfrm>
              <a:off x="245248" y="1243924"/>
              <a:ext cx="5910928" cy="1741884"/>
              <a:chOff x="245300" y="1243924"/>
              <a:chExt cx="5862078" cy="1741884"/>
            </a:xfrm>
          </p:grpSpPr>
          <p:sp>
            <p:nvSpPr>
              <p:cNvPr id="9" name="Figura a mano libera 8"/>
              <p:cNvSpPr/>
              <p:nvPr/>
            </p:nvSpPr>
            <p:spPr>
              <a:xfrm>
                <a:off x="599916" y="1271985"/>
                <a:ext cx="5507462" cy="456336"/>
              </a:xfrm>
              <a:custGeom>
                <a:avLst/>
                <a:gdLst>
                  <a:gd name="connsiteX0" fmla="*/ 0 w 5506811"/>
                  <a:gd name="connsiteY0" fmla="*/ 0 h 456481"/>
                  <a:gd name="connsiteX1" fmla="*/ 5278571 w 5506811"/>
                  <a:gd name="connsiteY1" fmla="*/ 0 h 456481"/>
                  <a:gd name="connsiteX2" fmla="*/ 5506811 w 5506811"/>
                  <a:gd name="connsiteY2" fmla="*/ 228241 h 456481"/>
                  <a:gd name="connsiteX3" fmla="*/ 5278571 w 5506811"/>
                  <a:gd name="connsiteY3" fmla="*/ 456481 h 456481"/>
                  <a:gd name="connsiteX4" fmla="*/ 0 w 5506811"/>
                  <a:gd name="connsiteY4" fmla="*/ 456481 h 456481"/>
                  <a:gd name="connsiteX5" fmla="*/ 0 w 5506811"/>
                  <a:gd name="connsiteY5" fmla="*/ 0 h 45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06811" h="456481">
                    <a:moveTo>
                      <a:pt x="5506811" y="456480"/>
                    </a:moveTo>
                    <a:lnTo>
                      <a:pt x="228240" y="456480"/>
                    </a:lnTo>
                    <a:lnTo>
                      <a:pt x="0" y="228240"/>
                    </a:lnTo>
                    <a:lnTo>
                      <a:pt x="228240" y="1"/>
                    </a:lnTo>
                    <a:lnTo>
                      <a:pt x="5506811" y="1"/>
                    </a:lnTo>
                    <a:lnTo>
                      <a:pt x="5506811" y="456480"/>
                    </a:lnTo>
                    <a:close/>
                  </a:path>
                </a:pathLst>
              </a:cu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39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15419" tIns="80011" rIns="149352" bIns="80011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24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it-IT" sz="2400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Protocolli presentati</a:t>
                </a:r>
                <a:endParaRPr lang="it-IT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Ovale 9"/>
              <p:cNvSpPr/>
              <p:nvPr/>
            </p:nvSpPr>
            <p:spPr>
              <a:xfrm>
                <a:off x="245300" y="1243924"/>
                <a:ext cx="1195034" cy="50471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3900000" scaled="0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it-IT" sz="2100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it-IT" sz="21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343</a:t>
                </a:r>
                <a:endParaRPr lang="it-IT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Figura a mano libera 10"/>
              <p:cNvSpPr/>
              <p:nvPr/>
            </p:nvSpPr>
            <p:spPr>
              <a:xfrm>
                <a:off x="599916" y="1844420"/>
                <a:ext cx="5507462" cy="456337"/>
              </a:xfrm>
              <a:custGeom>
                <a:avLst/>
                <a:gdLst>
                  <a:gd name="connsiteX0" fmla="*/ 0 w 5506811"/>
                  <a:gd name="connsiteY0" fmla="*/ 0 h 456481"/>
                  <a:gd name="connsiteX1" fmla="*/ 5278571 w 5506811"/>
                  <a:gd name="connsiteY1" fmla="*/ 0 h 456481"/>
                  <a:gd name="connsiteX2" fmla="*/ 5506811 w 5506811"/>
                  <a:gd name="connsiteY2" fmla="*/ 228241 h 456481"/>
                  <a:gd name="connsiteX3" fmla="*/ 5278571 w 5506811"/>
                  <a:gd name="connsiteY3" fmla="*/ 456481 h 456481"/>
                  <a:gd name="connsiteX4" fmla="*/ 0 w 5506811"/>
                  <a:gd name="connsiteY4" fmla="*/ 456481 h 456481"/>
                  <a:gd name="connsiteX5" fmla="*/ 0 w 5506811"/>
                  <a:gd name="connsiteY5" fmla="*/ 0 h 45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06811" h="456481">
                    <a:moveTo>
                      <a:pt x="5506811" y="456480"/>
                    </a:moveTo>
                    <a:lnTo>
                      <a:pt x="228240" y="456480"/>
                    </a:lnTo>
                    <a:lnTo>
                      <a:pt x="0" y="228240"/>
                    </a:lnTo>
                    <a:lnTo>
                      <a:pt x="228240" y="1"/>
                    </a:lnTo>
                    <a:lnTo>
                      <a:pt x="5506811" y="1"/>
                    </a:lnTo>
                    <a:lnTo>
                      <a:pt x="5506811" y="456480"/>
                    </a:lnTo>
                    <a:close/>
                  </a:path>
                </a:pathLst>
              </a:cu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39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15419" tIns="80011" rIns="149352" bIns="80011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24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it-IT" sz="28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Protocolli in malattie rare</a:t>
                </a:r>
                <a:endParaRPr lang="it-IT" sz="2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Figura a mano libera 12"/>
              <p:cNvSpPr/>
              <p:nvPr/>
            </p:nvSpPr>
            <p:spPr>
              <a:xfrm>
                <a:off x="599916" y="2457169"/>
                <a:ext cx="5507462" cy="528639"/>
              </a:xfrm>
              <a:custGeom>
                <a:avLst/>
                <a:gdLst>
                  <a:gd name="connsiteX0" fmla="*/ 0 w 5506811"/>
                  <a:gd name="connsiteY0" fmla="*/ 0 h 456481"/>
                  <a:gd name="connsiteX1" fmla="*/ 5278571 w 5506811"/>
                  <a:gd name="connsiteY1" fmla="*/ 0 h 456481"/>
                  <a:gd name="connsiteX2" fmla="*/ 5506811 w 5506811"/>
                  <a:gd name="connsiteY2" fmla="*/ 228241 h 456481"/>
                  <a:gd name="connsiteX3" fmla="*/ 5278571 w 5506811"/>
                  <a:gd name="connsiteY3" fmla="*/ 456481 h 456481"/>
                  <a:gd name="connsiteX4" fmla="*/ 0 w 5506811"/>
                  <a:gd name="connsiteY4" fmla="*/ 456481 h 456481"/>
                  <a:gd name="connsiteX5" fmla="*/ 0 w 5506811"/>
                  <a:gd name="connsiteY5" fmla="*/ 0 h 45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06811" h="456481">
                    <a:moveTo>
                      <a:pt x="5506811" y="456480"/>
                    </a:moveTo>
                    <a:lnTo>
                      <a:pt x="228240" y="456480"/>
                    </a:lnTo>
                    <a:lnTo>
                      <a:pt x="0" y="228240"/>
                    </a:lnTo>
                    <a:lnTo>
                      <a:pt x="228240" y="1"/>
                    </a:lnTo>
                    <a:lnTo>
                      <a:pt x="5506811" y="1"/>
                    </a:lnTo>
                    <a:lnTo>
                      <a:pt x="5506811" y="456480"/>
                    </a:lnTo>
                    <a:close/>
                  </a:path>
                </a:pathLst>
              </a:cu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39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15419" tIns="80011" rIns="149352" bIns="80011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2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it-IT" sz="24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endParaRPr lang="it-IT" sz="2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6" name="Ovale 25"/>
            <p:cNvSpPr/>
            <p:nvPr/>
          </p:nvSpPr>
          <p:spPr>
            <a:xfrm>
              <a:off x="251520" y="1844420"/>
              <a:ext cx="1198720" cy="504712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39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it-IT" sz="21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135</a:t>
              </a:r>
              <a:endParaRPr lang="it-IT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Ovale 26"/>
            <p:cNvSpPr/>
            <p:nvPr/>
          </p:nvSpPr>
          <p:spPr>
            <a:xfrm>
              <a:off x="251520" y="2454720"/>
              <a:ext cx="1198720" cy="503099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39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it-IT" sz="21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it-IT" sz="21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  <a:endParaRPr lang="it-IT" sz="2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2286000" y="3805416"/>
            <a:ext cx="63866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Tumori rari (2 con caratteristiche di genere o popolazione fragile)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72400" cy="720725"/>
          </a:xfrm>
        </p:spPr>
        <p:txBody>
          <a:bodyPr/>
          <a:lstStyle/>
          <a:p>
            <a:r>
              <a:rPr lang="it-IT" altLang="it-IT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Regolamento (UE) 536/2014</a:t>
            </a:r>
          </a:p>
        </p:txBody>
      </p:sp>
      <p:pic>
        <p:nvPicPr>
          <p:cNvPr id="30724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980728"/>
            <a:ext cx="1547813" cy="815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Diagramma 7"/>
          <p:cNvGraphicFramePr/>
          <p:nvPr>
            <p:extLst/>
          </p:nvPr>
        </p:nvGraphicFramePr>
        <p:xfrm>
          <a:off x="1169765" y="1273429"/>
          <a:ext cx="6540844" cy="414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a 9"/>
          <p:cNvGraphicFramePr/>
          <p:nvPr>
            <p:extLst/>
          </p:nvPr>
        </p:nvGraphicFramePr>
        <p:xfrm>
          <a:off x="1054443" y="4135395"/>
          <a:ext cx="7059826" cy="171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018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4"/>
          <p:cNvSpPr txBox="1">
            <a:spLocks noChangeArrowheads="1"/>
          </p:cNvSpPr>
          <p:nvPr/>
        </p:nvSpPr>
        <p:spPr bwMode="auto">
          <a:xfrm>
            <a:off x="2124075" y="3860800"/>
            <a:ext cx="3200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A386D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SzPct val="110000"/>
              <a:buFontTx/>
              <a:buNone/>
            </a:pPr>
            <a:r>
              <a:rPr lang="it-IT" altLang="it-IT" sz="900" b="1">
                <a:latin typeface="Tahoma" panose="020B0604030504040204" pitchFamily="34" charset="0"/>
              </a:rPr>
              <a:t>CONTATTI</a:t>
            </a:r>
          </a:p>
          <a:p>
            <a:pPr algn="just" eaLnBrk="1" hangingPunct="1">
              <a:spcBef>
                <a:spcPct val="50000"/>
              </a:spcBef>
              <a:buSzPct val="110000"/>
              <a:buFontTx/>
              <a:buNone/>
            </a:pPr>
            <a:endParaRPr lang="it-IT" altLang="it-IT" sz="900" b="1"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SzPct val="110000"/>
              <a:buFontTx/>
              <a:buNone/>
            </a:pPr>
            <a:r>
              <a:rPr lang="it-IT" altLang="it-IT" sz="900" b="1">
                <a:latin typeface="Tahoma" panose="020B0604030504040204" pitchFamily="34" charset="0"/>
              </a:rPr>
              <a:t>t  06 59784222</a:t>
            </a:r>
          </a:p>
          <a:p>
            <a:pPr algn="just" eaLnBrk="1" hangingPunct="1">
              <a:spcBef>
                <a:spcPct val="50000"/>
              </a:spcBef>
              <a:buSzPct val="110000"/>
              <a:buFontTx/>
              <a:buNone/>
            </a:pPr>
            <a:r>
              <a:rPr lang="it-IT" altLang="it-IT" sz="900" b="1">
                <a:latin typeface="Tahoma" panose="020B0604030504040204" pitchFamily="34" charset="0"/>
              </a:rPr>
              <a:t>e </a:t>
            </a:r>
            <a:r>
              <a:rPr lang="it-IT" altLang="it-IT" sz="900" b="1">
                <a:latin typeface="Tahoma" panose="020B0604030504040204" pitchFamily="34" charset="0"/>
                <a:hlinkClick r:id="rId3"/>
              </a:rPr>
              <a:t>s.petraglia@aifa.gov.it</a:t>
            </a:r>
            <a:endParaRPr lang="it-IT" altLang="it-IT" sz="900" b="1"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SzPct val="110000"/>
              <a:buFontTx/>
              <a:buNone/>
            </a:pPr>
            <a:r>
              <a:rPr lang="it-IT" altLang="it-IT" sz="900" b="1">
                <a:latin typeface="Tahoma" panose="020B0604030504040204" pitchFamily="34" charset="0"/>
              </a:rPr>
              <a:t>W www.agenziafarmaco.gov.it</a:t>
            </a:r>
          </a:p>
        </p:txBody>
      </p:sp>
    </p:spTree>
    <p:extLst>
      <p:ext uri="{BB962C8B-B14F-4D97-AF65-F5344CB8AC3E}">
        <p14:creationId xmlns:p14="http://schemas.microsoft.com/office/powerpoint/2010/main" val="1981378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388948" y="914321"/>
            <a:ext cx="5960542" cy="5334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3204" dirty="0" err="1" smtClean="0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Malattie</a:t>
            </a:r>
            <a:r>
              <a:rPr lang="en-US" altLang="zh-CN" sz="3204" dirty="0" smtClean="0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 rare: </a:t>
            </a:r>
            <a:r>
              <a:rPr lang="en-US" altLang="zh-CN" sz="3204" dirty="0" err="1" smtClean="0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dati</a:t>
            </a:r>
            <a:r>
              <a:rPr lang="en-US" altLang="zh-CN" sz="3204" dirty="0" smtClean="0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 di </a:t>
            </a:r>
            <a:r>
              <a:rPr lang="en-US" altLang="zh-CN" sz="3204" dirty="0" err="1" smtClean="0">
                <a:solidFill>
                  <a:srgbClr val="262673"/>
                </a:solidFill>
                <a:latin typeface="Tahoma" pitchFamily="18" charset="0"/>
                <a:cs typeface="Tahoma" pitchFamily="18" charset="0"/>
              </a:rPr>
              <a:t>popolazione</a:t>
            </a:r>
            <a:endParaRPr lang="en-US" altLang="zh-CN" sz="3204" dirty="0" smtClean="0">
              <a:solidFill>
                <a:srgbClr val="262673"/>
              </a:solidFill>
              <a:latin typeface="Tahoma" pitchFamily="18" charset="0"/>
              <a:cs typeface="Tahoma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08571" y="1547978"/>
            <a:ext cx="73212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" pitchFamily="18" charset="0"/>
              </a:rPr>
              <a:t>Le Malattie rare colpiscono non più di 5 persone su 10 mila abitanti.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sz="2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" pitchFamily="18" charset="0"/>
              </a:rPr>
              <a:t>Sono patologie caratterizzate da: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" pitchFamily="18" charset="0"/>
              </a:rPr>
              <a:t>difficoltà diagnostiche</a:t>
            </a:r>
            <a:r>
              <a:rPr lang="it-IT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" pitchFamily="18" charset="0"/>
              </a:rPr>
              <a:t>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" pitchFamily="18" charset="0"/>
              </a:rPr>
              <a:t>carenza di informazioni, di assistenza e di </a:t>
            </a:r>
            <a:r>
              <a:rPr lang="it-IT" sz="22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" pitchFamily="18" charset="0"/>
              </a:rPr>
              <a:t>conoscenze scientifiche</a:t>
            </a:r>
            <a:r>
              <a:rPr lang="it-IT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" pitchFamily="18" charset="0"/>
              </a:rPr>
              <a:t>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" pitchFamily="18" charset="0"/>
              </a:rPr>
              <a:t>disuguaglianze e difficoltà nell’accesso al trattamento e alle cure</a:t>
            </a: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" pitchFamily="18" charset="0"/>
              </a:rPr>
              <a:t>.</a:t>
            </a:r>
          </a:p>
        </p:txBody>
      </p:sp>
      <p:pic>
        <p:nvPicPr>
          <p:cNvPr id="9" name="Picture 5" descr="Risultati immagini per bullet 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9" y="1728216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Risultati immagini per bullet 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9" y="3369183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90" y="2041641"/>
            <a:ext cx="1474470" cy="215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4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contenuto 2"/>
          <p:cNvSpPr>
            <a:spLocks noGrp="1"/>
          </p:cNvSpPr>
          <p:nvPr>
            <p:ph idx="1"/>
          </p:nvPr>
        </p:nvSpPr>
        <p:spPr>
          <a:xfrm>
            <a:off x="557784" y="1431544"/>
            <a:ext cx="8229600" cy="3505200"/>
          </a:xfrm>
        </p:spPr>
        <p:txBody>
          <a:bodyPr/>
          <a:lstStyle/>
          <a:p>
            <a:pPr marL="39688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altLang="it-IT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marL="39688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altLang="it-IT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marL="39688" indent="0" algn="just">
              <a:lnSpc>
                <a:spcPct val="120000"/>
              </a:lnSpc>
              <a:buFont typeface="Arial" pitchFamily="34" charset="0"/>
              <a:buNone/>
            </a:pPr>
            <a:endParaRPr lang="en-US" altLang="it-IT" sz="2400" dirty="0" smtClean="0">
              <a:latin typeface="Tahoma" pitchFamily="34" charset="0"/>
              <a:cs typeface="Tahoma" pitchFamily="34" charset="0"/>
            </a:endParaRPr>
          </a:p>
          <a:p>
            <a:pPr marL="39688" indent="0" algn="just">
              <a:buFont typeface="Arial" pitchFamily="34" charset="0"/>
              <a:buNone/>
            </a:pPr>
            <a:endParaRPr lang="it-IT" altLang="it-IT" dirty="0" smtClean="0"/>
          </a:p>
        </p:txBody>
      </p:sp>
      <p:sp>
        <p:nvSpPr>
          <p:cNvPr id="10243" name="Titolo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698610"/>
          </a:xfrm>
        </p:spPr>
        <p:txBody>
          <a:bodyPr/>
          <a:lstStyle/>
          <a:p>
            <a:r>
              <a:rPr lang="en-US" altLang="it-IT" sz="3200" dirty="0" err="1" smtClean="0">
                <a:latin typeface="Tahoma" pitchFamily="34" charset="0"/>
                <a:cs typeface="Tahoma" pitchFamily="34" charset="0"/>
              </a:rPr>
              <a:t>Malattie</a:t>
            </a:r>
            <a:r>
              <a:rPr lang="en-US" altLang="it-IT" sz="3200" dirty="0" smtClean="0">
                <a:latin typeface="Tahoma" pitchFamily="34" charset="0"/>
                <a:cs typeface="Tahoma" pitchFamily="34" charset="0"/>
              </a:rPr>
              <a:t> rare: </a:t>
            </a:r>
            <a:r>
              <a:rPr lang="en-US" altLang="it-IT" sz="3200" dirty="0" err="1" smtClean="0">
                <a:latin typeface="Tahoma" pitchFamily="34" charset="0"/>
                <a:cs typeface="Tahoma" pitchFamily="34" charset="0"/>
              </a:rPr>
              <a:t>dati</a:t>
            </a:r>
            <a:r>
              <a:rPr lang="en-US" altLang="it-IT" sz="3200" dirty="0" smtClean="0">
                <a:latin typeface="Tahoma" pitchFamily="34" charset="0"/>
                <a:cs typeface="Tahoma" pitchFamily="34" charset="0"/>
              </a:rPr>
              <a:t> di </a:t>
            </a:r>
            <a:r>
              <a:rPr lang="en-US" altLang="it-IT" sz="3200" dirty="0" err="1" smtClean="0">
                <a:latin typeface="Tahoma" pitchFamily="34" charset="0"/>
                <a:cs typeface="Tahoma" pitchFamily="34" charset="0"/>
              </a:rPr>
              <a:t>popolazione</a:t>
            </a:r>
            <a:endParaRPr lang="it-IT" altLang="it-IT" sz="32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57" y="2934907"/>
            <a:ext cx="2980944" cy="298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934777"/>
            <a:ext cx="30305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94944" y="1384410"/>
            <a:ext cx="7699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Circa 8 mila malattie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Circa 2 milioni di persone in Italia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6-8% della popolazione europea (ossia </a:t>
            </a:r>
            <a:r>
              <a:rPr lang="it-IT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24-36 milioni</a:t>
            </a:r>
            <a:r>
              <a:rPr lang="it-IT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186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contenuto 2"/>
          <p:cNvSpPr>
            <a:spLocks noGrp="1"/>
          </p:cNvSpPr>
          <p:nvPr>
            <p:ph idx="1"/>
          </p:nvPr>
        </p:nvSpPr>
        <p:spPr>
          <a:xfrm>
            <a:off x="246888" y="1440688"/>
            <a:ext cx="8229600" cy="3505200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it-IT" altLang="it-IT" sz="2000" kern="1200" dirty="0">
                <a:solidFill>
                  <a:prstClr val="black"/>
                </a:solidFill>
                <a:sym typeface="Times" pitchFamily="18" charset="0"/>
              </a:rPr>
              <a:t>Regolamento (CE) n. 141/2000 del Parlamento europeo e del Consiglio, del 16 dicembre 1999, concernente i medicinali orfani.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it-IT" sz="2000" kern="1200" dirty="0">
                <a:solidFill>
                  <a:srgbClr val="0070C0"/>
                </a:solidFill>
                <a:sym typeface="Times" pitchFamily="18" charset="0"/>
              </a:rPr>
              <a:t>Criteri per la designazione, procedura per ottenere la designazione; istituzione del COMP, incentivi economici: 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sz="2000" kern="1200" dirty="0">
                <a:solidFill>
                  <a:srgbClr val="0070C0"/>
                </a:solidFill>
                <a:sym typeface="Times" pitchFamily="18" charset="0"/>
              </a:rPr>
              <a:t>Accesso diretto alla Procedura Centralizzata di registrazione;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sz="2000" kern="1200" dirty="0">
                <a:solidFill>
                  <a:srgbClr val="0070C0"/>
                </a:solidFill>
                <a:sym typeface="Times" pitchFamily="18" charset="0"/>
              </a:rPr>
              <a:t>Assistenza per l'elaborazione dei protocolli;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sz="2000" kern="1200" dirty="0">
                <a:solidFill>
                  <a:srgbClr val="0070C0"/>
                </a:solidFill>
                <a:sym typeface="Times" pitchFamily="18" charset="0"/>
              </a:rPr>
              <a:t>Esenzione dai diritti;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sz="2000" kern="1200" dirty="0">
                <a:solidFill>
                  <a:srgbClr val="0070C0"/>
                </a:solidFill>
                <a:sym typeface="Times" pitchFamily="18" charset="0"/>
              </a:rPr>
              <a:t>Priorità all'accesso ai programmi di ricerca europei;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sz="2000" kern="1200" dirty="0" err="1">
                <a:solidFill>
                  <a:srgbClr val="0070C0"/>
                </a:solidFill>
                <a:sym typeface="Times" pitchFamily="18" charset="0"/>
              </a:rPr>
              <a:t>Scientific</a:t>
            </a:r>
            <a:r>
              <a:rPr lang="it-IT" sz="2000" kern="1200" dirty="0">
                <a:solidFill>
                  <a:srgbClr val="0070C0"/>
                </a:solidFill>
                <a:sym typeface="Times" pitchFamily="18" charset="0"/>
              </a:rPr>
              <a:t> </a:t>
            </a:r>
            <a:r>
              <a:rPr lang="it-IT" sz="2000" kern="1200" dirty="0" err="1">
                <a:solidFill>
                  <a:srgbClr val="0070C0"/>
                </a:solidFill>
                <a:sym typeface="Times" pitchFamily="18" charset="0"/>
              </a:rPr>
              <a:t>advice</a:t>
            </a:r>
            <a:r>
              <a:rPr lang="it-IT" sz="2000" kern="1200" dirty="0">
                <a:solidFill>
                  <a:srgbClr val="0070C0"/>
                </a:solidFill>
                <a:sym typeface="Times" pitchFamily="18" charset="0"/>
              </a:rPr>
              <a:t> gratuito;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sz="2000" kern="1200" dirty="0">
                <a:solidFill>
                  <a:srgbClr val="0070C0"/>
                </a:solidFill>
                <a:sym typeface="Times" pitchFamily="18" charset="0"/>
              </a:rPr>
              <a:t>10 anni esclusiva di mercato.</a:t>
            </a:r>
          </a:p>
          <a:p>
            <a:pPr marL="39688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altLang="it-IT" sz="2000" dirty="0" smtClean="0"/>
              <a:t>    	</a:t>
            </a:r>
          </a:p>
          <a:p>
            <a:pPr marL="39688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altLang="it-IT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marL="39688" indent="0" algn="just">
              <a:lnSpc>
                <a:spcPct val="120000"/>
              </a:lnSpc>
              <a:buFont typeface="Arial" pitchFamily="34" charset="0"/>
              <a:buNone/>
            </a:pPr>
            <a:endParaRPr lang="en-US" altLang="it-IT" sz="2400" dirty="0" smtClean="0">
              <a:latin typeface="Tahoma" pitchFamily="34" charset="0"/>
              <a:cs typeface="Tahoma" pitchFamily="34" charset="0"/>
            </a:endParaRPr>
          </a:p>
          <a:p>
            <a:pPr marL="39688" indent="0" algn="just">
              <a:buFont typeface="Arial" pitchFamily="34" charset="0"/>
              <a:buNone/>
            </a:pPr>
            <a:endParaRPr lang="it-IT" altLang="it-IT" dirty="0" smtClean="0"/>
          </a:p>
        </p:txBody>
      </p:sp>
      <p:sp>
        <p:nvSpPr>
          <p:cNvPr id="10243" name="Titolo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en-US" altLang="it-IT" sz="3200" dirty="0" smtClean="0">
                <a:latin typeface="Tahoma" pitchFamily="34" charset="0"/>
                <a:cs typeface="Tahoma" pitchFamily="34" charset="0"/>
              </a:rPr>
              <a:t>I </a:t>
            </a:r>
            <a:r>
              <a:rPr lang="en-US" altLang="it-IT" sz="3200" dirty="0" err="1" smtClean="0">
                <a:latin typeface="Tahoma" pitchFamily="34" charset="0"/>
                <a:cs typeface="Tahoma" pitchFamily="34" charset="0"/>
              </a:rPr>
              <a:t>farmaci</a:t>
            </a:r>
            <a:r>
              <a:rPr lang="en-US" altLang="it-IT" sz="3200" dirty="0" smtClean="0">
                <a:latin typeface="Tahoma" pitchFamily="34" charset="0"/>
                <a:cs typeface="Tahoma" pitchFamily="34" charset="0"/>
              </a:rPr>
              <a:t> per le </a:t>
            </a:r>
            <a:r>
              <a:rPr lang="en-US" altLang="it-IT" sz="3200" dirty="0" err="1" smtClean="0">
                <a:latin typeface="Tahoma" pitchFamily="34" charset="0"/>
                <a:cs typeface="Tahoma" pitchFamily="34" charset="0"/>
              </a:rPr>
              <a:t>malattie</a:t>
            </a:r>
            <a:r>
              <a:rPr lang="en-US" altLang="it-IT" sz="3200" dirty="0" smtClean="0">
                <a:latin typeface="Tahoma" pitchFamily="34" charset="0"/>
                <a:cs typeface="Tahoma" pitchFamily="34" charset="0"/>
              </a:rPr>
              <a:t> rare: </a:t>
            </a:r>
            <a:r>
              <a:rPr lang="en-US" altLang="it-IT" sz="3200" dirty="0" err="1" smtClean="0">
                <a:latin typeface="Tahoma" pitchFamily="34" charset="0"/>
                <a:cs typeface="Tahoma" pitchFamily="34" charset="0"/>
              </a:rPr>
              <a:t>contesto</a:t>
            </a:r>
            <a:r>
              <a:rPr lang="en-US" altLang="it-IT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it-IT" sz="3200" dirty="0" err="1" smtClean="0">
                <a:latin typeface="Tahoma" pitchFamily="34" charset="0"/>
                <a:cs typeface="Tahoma" pitchFamily="34" charset="0"/>
              </a:rPr>
              <a:t>normativo</a:t>
            </a:r>
            <a:endParaRPr lang="it-IT" altLang="it-IT" sz="32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08" y="3922776"/>
            <a:ext cx="5129784" cy="23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76" y="4779174"/>
            <a:ext cx="40116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contenuto 2"/>
          <p:cNvSpPr>
            <a:spLocks noGrp="1"/>
          </p:cNvSpPr>
          <p:nvPr>
            <p:ph idx="1"/>
          </p:nvPr>
        </p:nvSpPr>
        <p:spPr>
          <a:xfrm>
            <a:off x="614098" y="1349248"/>
            <a:ext cx="8229600" cy="3505200"/>
          </a:xfrm>
        </p:spPr>
        <p:txBody>
          <a:bodyPr/>
          <a:lstStyle/>
          <a:p>
            <a:pPr algn="just"/>
            <a:r>
              <a:rPr lang="it-IT" sz="2000" dirty="0"/>
              <a:t>1825 designazioni di farmaco orfano (209/anno)</a:t>
            </a:r>
          </a:p>
          <a:p>
            <a:pPr algn="just"/>
            <a:r>
              <a:rPr lang="it-IT" sz="2000" dirty="0"/>
              <a:t>129 farmaci autorizzati in Europa</a:t>
            </a:r>
          </a:p>
          <a:p>
            <a:pPr algn="just"/>
            <a:r>
              <a:rPr lang="it-IT" sz="2000" dirty="0"/>
              <a:t>71 farmaci autorizzati in Italia</a:t>
            </a:r>
          </a:p>
          <a:p>
            <a:pPr algn="just"/>
            <a:r>
              <a:rPr lang="it-IT" sz="2000" dirty="0"/>
              <a:t>68 farmaci rimborsati in Italia</a:t>
            </a:r>
          </a:p>
          <a:p>
            <a:pPr algn="just"/>
            <a:r>
              <a:rPr lang="it-IT" sz="2000" dirty="0">
                <a:solidFill>
                  <a:srgbClr val="FF0000"/>
                </a:solidFill>
              </a:rPr>
              <a:t>560 farmaci in sperimentazione</a:t>
            </a:r>
          </a:p>
          <a:p>
            <a:pPr marL="39688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altLang="it-IT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marL="39688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altLang="it-IT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marL="39688" indent="0" algn="just">
              <a:lnSpc>
                <a:spcPct val="120000"/>
              </a:lnSpc>
              <a:buFont typeface="Arial" pitchFamily="34" charset="0"/>
              <a:buNone/>
            </a:pPr>
            <a:endParaRPr lang="en-US" altLang="it-IT" sz="2400" dirty="0" smtClean="0">
              <a:latin typeface="Tahoma" pitchFamily="34" charset="0"/>
              <a:cs typeface="Tahoma" pitchFamily="34" charset="0"/>
            </a:endParaRPr>
          </a:p>
          <a:p>
            <a:pPr marL="39688" indent="0" algn="just">
              <a:buFont typeface="Arial" pitchFamily="34" charset="0"/>
              <a:buNone/>
            </a:pPr>
            <a:endParaRPr lang="it-IT" altLang="it-IT" dirty="0" smtClean="0"/>
          </a:p>
        </p:txBody>
      </p:sp>
      <p:sp>
        <p:nvSpPr>
          <p:cNvPr id="10243" name="Titolo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777240"/>
          </a:xfrm>
        </p:spPr>
        <p:txBody>
          <a:bodyPr/>
          <a:lstStyle/>
          <a:p>
            <a:r>
              <a:rPr lang="en-US" altLang="it-IT" sz="3200" dirty="0" smtClean="0">
                <a:latin typeface="Tahoma" pitchFamily="34" charset="0"/>
                <a:cs typeface="Tahoma" pitchFamily="34" charset="0"/>
              </a:rPr>
              <a:t>I </a:t>
            </a:r>
            <a:r>
              <a:rPr lang="en-US" altLang="it-IT" sz="3200" dirty="0" err="1" smtClean="0">
                <a:latin typeface="Tahoma" pitchFamily="34" charset="0"/>
                <a:cs typeface="Tahoma" pitchFamily="34" charset="0"/>
              </a:rPr>
              <a:t>farmaci</a:t>
            </a:r>
            <a:r>
              <a:rPr lang="en-US" altLang="it-IT" sz="3200" dirty="0" smtClean="0">
                <a:latin typeface="Tahoma" pitchFamily="34" charset="0"/>
                <a:cs typeface="Tahoma" pitchFamily="34" charset="0"/>
              </a:rPr>
              <a:t> per le </a:t>
            </a:r>
            <a:r>
              <a:rPr lang="en-US" altLang="it-IT" sz="3200" dirty="0" err="1" smtClean="0">
                <a:latin typeface="Tahoma" pitchFamily="34" charset="0"/>
                <a:cs typeface="Tahoma" pitchFamily="34" charset="0"/>
              </a:rPr>
              <a:t>malattie</a:t>
            </a:r>
            <a:r>
              <a:rPr lang="en-US" altLang="it-IT" sz="3200" dirty="0" smtClean="0">
                <a:latin typeface="Tahoma" pitchFamily="34" charset="0"/>
                <a:cs typeface="Tahoma" pitchFamily="34" charset="0"/>
              </a:rPr>
              <a:t> rare</a:t>
            </a:r>
            <a:endParaRPr lang="it-IT" altLang="it-IT" sz="32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96" y="3182112"/>
            <a:ext cx="7115175" cy="309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76" y="3211512"/>
            <a:ext cx="3286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350982" y="583208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*</a:t>
            </a:r>
            <a:r>
              <a:rPr lang="it-IT" i="1" dirty="0">
                <a:solidFill>
                  <a:srgbClr val="002060"/>
                </a:solidFill>
              </a:rPr>
              <a:t>Fonte: EMA</a:t>
            </a:r>
          </a:p>
        </p:txBody>
      </p:sp>
    </p:spTree>
    <p:extLst>
      <p:ext uri="{BB962C8B-B14F-4D97-AF65-F5344CB8AC3E}">
        <p14:creationId xmlns:p14="http://schemas.microsoft.com/office/powerpoint/2010/main" val="29461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447800"/>
          </a:xfrm>
        </p:spPr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EMA Orphan </a:t>
            </a:r>
            <a:r>
              <a:rPr lang="it-IT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Designation</a:t>
            </a:r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0"/>
            <a:ext cx="5759143" cy="1981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58" y="4889308"/>
            <a:ext cx="2867025" cy="142126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304800" y="3485356"/>
            <a:ext cx="8839200" cy="16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programma di designazione di farmaco orfano dell’EMA, al fine di incoraggiare lo sviluppo di medicinali per pazienti con malattia rara, consente di accedere a diversi incentivi.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6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601"/>
            <a:ext cx="9144000" cy="1143000"/>
          </a:xfrm>
        </p:spPr>
        <p:txBody>
          <a:bodyPr/>
          <a:lstStyle/>
          <a:p>
            <a:r>
              <a:rPr lang="it-IT" sz="3200" dirty="0" smtClean="0"/>
              <a:t>EMA </a:t>
            </a:r>
            <a:r>
              <a:rPr lang="it-IT" sz="3200" dirty="0" err="1" smtClean="0"/>
              <a:t>annual</a:t>
            </a:r>
            <a:r>
              <a:rPr lang="it-IT" sz="3200" dirty="0" smtClean="0"/>
              <a:t> report on </a:t>
            </a:r>
            <a:r>
              <a:rPr lang="it-IT" sz="3200" dirty="0" err="1" smtClean="0"/>
              <a:t>orphan</a:t>
            </a:r>
            <a:r>
              <a:rPr lang="it-IT" sz="3200" dirty="0" smtClean="0"/>
              <a:t> </a:t>
            </a:r>
            <a:r>
              <a:rPr lang="it-IT" sz="3200" dirty="0" err="1" smtClean="0"/>
              <a:t>medicinal</a:t>
            </a:r>
            <a:r>
              <a:rPr lang="it-IT" sz="3200" dirty="0" smtClean="0"/>
              <a:t> </a:t>
            </a:r>
            <a:r>
              <a:rPr lang="it-IT" sz="3200" dirty="0" err="1" smtClean="0"/>
              <a:t>products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7" y="1946787"/>
            <a:ext cx="8902523" cy="3753619"/>
          </a:xfrm>
        </p:spPr>
      </p:pic>
      <p:sp>
        <p:nvSpPr>
          <p:cNvPr id="5" name="Ovale 4"/>
          <p:cNvSpPr/>
          <p:nvPr/>
        </p:nvSpPr>
        <p:spPr bwMode="auto">
          <a:xfrm>
            <a:off x="7885471" y="3470787"/>
            <a:ext cx="688258" cy="4424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9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72400" cy="1008063"/>
          </a:xfrm>
        </p:spPr>
        <p:txBody>
          <a:bodyPr/>
          <a:lstStyle/>
          <a:p>
            <a:r>
              <a:rPr lang="it-IT" altLang="it-IT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SPERIMENTAZIONE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73100" y="1484313"/>
            <a:ext cx="7772400" cy="4248150"/>
          </a:xfrm>
        </p:spPr>
        <p:txBody>
          <a:bodyPr/>
          <a:lstStyle/>
          <a:p>
            <a:pPr algn="just">
              <a:defRPr/>
            </a:pP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Direttiva 2001/20</a:t>
            </a:r>
          </a:p>
          <a:p>
            <a:pPr algn="just">
              <a:defRPr/>
            </a:pP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D.Lvo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211/2003</a:t>
            </a:r>
          </a:p>
          <a:p>
            <a:pPr algn="just">
              <a:defRPr/>
            </a:pPr>
            <a:endParaRPr lang="it-IT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it-IT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Regolamento 536/2014:</a:t>
            </a:r>
          </a:p>
          <a:p>
            <a:pPr marL="0" indent="0" algn="just">
              <a:buFontTx/>
              <a:buNone/>
              <a:defRPr/>
            </a:pPr>
            <a:r>
              <a:rPr lang="it-IT" sz="2400" dirty="0" smtClean="0"/>
              <a:t>«In </a:t>
            </a:r>
            <a:r>
              <a:rPr lang="it-IT" sz="2400" dirty="0"/>
              <a:t>una sperimentazione clinica si dovrebbero tutelare i diritti, la sicurezza, la dignità e il benessere dei soggetti nonché produrre dati affidabili e </a:t>
            </a:r>
            <a:r>
              <a:rPr lang="it-IT" sz="2400" dirty="0">
                <a:solidFill>
                  <a:srgbClr val="FF0000"/>
                </a:solidFill>
              </a:rPr>
              <a:t>robusti</a:t>
            </a:r>
            <a:r>
              <a:rPr lang="it-IT" sz="2400" dirty="0"/>
              <a:t>. Gli interessi dei soggetti dovrebbero sempre essere prioritari rispetto a tutti gli altri </a:t>
            </a:r>
            <a:r>
              <a:rPr lang="it-IT" sz="2400" dirty="0" smtClean="0"/>
              <a:t>interessi»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3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38893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F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FA" id="{3EC47E79-BE46-47A8-B0FB-6A2271A99D15}" vid="{E69AEECC-4022-4B16-AEEA-A8106531600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AIFA</Template>
  <TotalTime>2609</TotalTime>
  <Words>991</Words>
  <Application>Microsoft Office PowerPoint</Application>
  <PresentationFormat>Presentazione su schermo (4:3)</PresentationFormat>
  <Paragraphs>239</Paragraphs>
  <Slides>25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6" baseType="lpstr">
      <vt:lpstr>Arial</vt:lpstr>
      <vt:lpstr>Arial Bold</vt:lpstr>
      <vt:lpstr>Calibri</vt:lpstr>
      <vt:lpstr>MS PGothic</vt:lpstr>
      <vt:lpstr>MS PGothic</vt:lpstr>
      <vt:lpstr>Tahoma</vt:lpstr>
      <vt:lpstr>Times</vt:lpstr>
      <vt:lpstr>Wingdings</vt:lpstr>
      <vt:lpstr>ヒラギノ角ゴ ProN W3</vt:lpstr>
      <vt:lpstr>AIFA</vt:lpstr>
      <vt:lpstr>Documento</vt:lpstr>
      <vt:lpstr>Presentazione standard di PowerPoint</vt:lpstr>
      <vt:lpstr>Presentazione standard di PowerPoint</vt:lpstr>
      <vt:lpstr>Presentazione standard di PowerPoint</vt:lpstr>
      <vt:lpstr>Malattie rare: dati di popolazione</vt:lpstr>
      <vt:lpstr>I farmaci per le malattie rare: contesto normativo</vt:lpstr>
      <vt:lpstr>I farmaci per le malattie rare</vt:lpstr>
      <vt:lpstr>EMA Orphan Designation Programme</vt:lpstr>
      <vt:lpstr>EMA annual report on orphan medicinal products</vt:lpstr>
      <vt:lpstr>SPERIMENTAZIONE</vt:lpstr>
      <vt:lpstr>Common Technical Document (CTD)</vt:lpstr>
      <vt:lpstr>SPERIMENTAZIONE</vt:lpstr>
      <vt:lpstr>SPERIMENTAZIONE CLINICA</vt:lpstr>
      <vt:lpstr>SPERIMENTAZIONE CLINICA su farmaci orfani</vt:lpstr>
      <vt:lpstr>La ricerca in Italia </vt:lpstr>
      <vt:lpstr>Sperimentazioni in malattie rare</vt:lpstr>
      <vt:lpstr>Il ruolo di AIFA nella ricerca indipendente</vt:lpstr>
      <vt:lpstr>Presentazione standard di PowerPoint</vt:lpstr>
      <vt:lpstr>L’opportunità della ricerca indipendente</vt:lpstr>
      <vt:lpstr>Presentazione standard di PowerPoint</vt:lpstr>
      <vt:lpstr>Presentazione standard di PowerPoint</vt:lpstr>
      <vt:lpstr>Presentazione standard di PowerPoint</vt:lpstr>
      <vt:lpstr>TEMATICHE</vt:lpstr>
      <vt:lpstr>BANDO AIFA 2016 E MALATTIE RARE</vt:lpstr>
      <vt:lpstr>Regolamento (UE) 536/2014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Petraglia Sandra</dc:creator>
  <cp:lastModifiedBy>Petraglia Sandra</cp:lastModifiedBy>
  <cp:revision>108</cp:revision>
  <dcterms:created xsi:type="dcterms:W3CDTF">2016-04-24T16:14:14Z</dcterms:created>
  <dcterms:modified xsi:type="dcterms:W3CDTF">2017-05-08T03:31:32Z</dcterms:modified>
</cp:coreProperties>
</file>