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sldIdLst>
    <p:sldId id="410" r:id="rId2"/>
    <p:sldId id="500" r:id="rId3"/>
    <p:sldId id="561" r:id="rId4"/>
    <p:sldId id="565" r:id="rId5"/>
    <p:sldId id="568" r:id="rId6"/>
    <p:sldId id="541" r:id="rId7"/>
    <p:sldId id="562" r:id="rId8"/>
    <p:sldId id="564" r:id="rId9"/>
    <p:sldId id="567" r:id="rId10"/>
    <p:sldId id="566" r:id="rId11"/>
    <p:sldId id="548" r:id="rId12"/>
    <p:sldId id="563" r:id="rId13"/>
    <p:sldId id="571" r:id="rId14"/>
    <p:sldId id="572" r:id="rId15"/>
    <p:sldId id="573" r:id="rId16"/>
    <p:sldId id="559" r:id="rId17"/>
    <p:sldId id="556" r:id="rId18"/>
    <p:sldId id="550" r:id="rId19"/>
    <p:sldId id="551" r:id="rId20"/>
    <p:sldId id="476" r:id="rId21"/>
    <p:sldId id="544" r:id="rId22"/>
    <p:sldId id="540" r:id="rId23"/>
    <p:sldId id="488" r:id="rId24"/>
    <p:sldId id="574" r:id="rId25"/>
    <p:sldId id="575" r:id="rId26"/>
    <p:sldId id="576" r:id="rId27"/>
    <p:sldId id="569" r:id="rId28"/>
    <p:sldId id="472" r:id="rId29"/>
    <p:sldId id="492" r:id="rId30"/>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ＭＳ Ｐゴシック" charset="-128"/>
        <a:cs typeface="+mn-cs"/>
      </a:defRPr>
    </a:lvl1pPr>
    <a:lvl2pPr marL="742950" indent="-285750" algn="l" defTabSz="449263" rtl="0" eaLnBrk="0" fontAlgn="base" hangingPunct="0">
      <a:spcBef>
        <a:spcPct val="0"/>
      </a:spcBef>
      <a:spcAft>
        <a:spcPct val="0"/>
      </a:spcAft>
      <a:defRPr kern="1200">
        <a:solidFill>
          <a:schemeClr val="bg1"/>
        </a:solidFill>
        <a:latin typeface="Arial" charset="0"/>
        <a:ea typeface="ＭＳ Ｐゴシック" charset="-128"/>
        <a:cs typeface="+mn-cs"/>
      </a:defRPr>
    </a:lvl2pPr>
    <a:lvl3pPr marL="1143000" indent="-228600" algn="l" defTabSz="449263" rtl="0" eaLnBrk="0" fontAlgn="base" hangingPunct="0">
      <a:spcBef>
        <a:spcPct val="0"/>
      </a:spcBef>
      <a:spcAft>
        <a:spcPct val="0"/>
      </a:spcAft>
      <a:defRPr kern="1200">
        <a:solidFill>
          <a:schemeClr val="bg1"/>
        </a:solidFill>
        <a:latin typeface="Arial" charset="0"/>
        <a:ea typeface="ＭＳ Ｐゴシック" charset="-128"/>
        <a:cs typeface="+mn-cs"/>
      </a:defRPr>
    </a:lvl3pPr>
    <a:lvl4pPr marL="1600200" indent="-228600" algn="l" defTabSz="449263" rtl="0" eaLnBrk="0" fontAlgn="base" hangingPunct="0">
      <a:spcBef>
        <a:spcPct val="0"/>
      </a:spcBef>
      <a:spcAft>
        <a:spcPct val="0"/>
      </a:spcAft>
      <a:defRPr kern="1200">
        <a:solidFill>
          <a:schemeClr val="bg1"/>
        </a:solidFill>
        <a:latin typeface="Arial" charset="0"/>
        <a:ea typeface="ＭＳ Ｐゴシック" charset="-128"/>
        <a:cs typeface="+mn-cs"/>
      </a:defRPr>
    </a:lvl4pPr>
    <a:lvl5pPr marL="2057400" indent="-228600" algn="l" defTabSz="449263" rtl="0" eaLnBrk="0" fontAlgn="base" hangingPunct="0">
      <a:spcBef>
        <a:spcPct val="0"/>
      </a:spcBef>
      <a:spcAft>
        <a:spcPct val="0"/>
      </a:spcAft>
      <a:defRPr kern="1200">
        <a:solidFill>
          <a:schemeClr val="bg1"/>
        </a:solidFill>
        <a:latin typeface="Arial" charset="0"/>
        <a:ea typeface="ＭＳ Ｐゴシック" charset="-128"/>
        <a:cs typeface="+mn-cs"/>
      </a:defRPr>
    </a:lvl5pPr>
    <a:lvl6pPr marL="2286000" algn="l" defTabSz="914400" rtl="0" eaLnBrk="1" latinLnBrk="0" hangingPunct="1">
      <a:defRPr kern="1200">
        <a:solidFill>
          <a:schemeClr val="bg1"/>
        </a:solidFill>
        <a:latin typeface="Arial" charset="0"/>
        <a:ea typeface="ＭＳ Ｐゴシック" charset="-128"/>
        <a:cs typeface="+mn-cs"/>
      </a:defRPr>
    </a:lvl6pPr>
    <a:lvl7pPr marL="2743200" algn="l" defTabSz="914400" rtl="0" eaLnBrk="1" latinLnBrk="0" hangingPunct="1">
      <a:defRPr kern="1200">
        <a:solidFill>
          <a:schemeClr val="bg1"/>
        </a:solidFill>
        <a:latin typeface="Arial" charset="0"/>
        <a:ea typeface="ＭＳ Ｐゴシック" charset="-128"/>
        <a:cs typeface="+mn-cs"/>
      </a:defRPr>
    </a:lvl7pPr>
    <a:lvl8pPr marL="3200400" algn="l" defTabSz="914400" rtl="0" eaLnBrk="1" latinLnBrk="0" hangingPunct="1">
      <a:defRPr kern="1200">
        <a:solidFill>
          <a:schemeClr val="bg1"/>
        </a:solidFill>
        <a:latin typeface="Arial" charset="0"/>
        <a:ea typeface="ＭＳ Ｐゴシック" charset="-128"/>
        <a:cs typeface="+mn-cs"/>
      </a:defRPr>
    </a:lvl8pPr>
    <a:lvl9pPr marL="3657600" algn="l" defTabSz="914400" rtl="0" eaLnBrk="1" latinLnBrk="0" hangingPunct="1">
      <a:defRPr kern="1200">
        <a:solidFill>
          <a:schemeClr val="bg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tente di Microsoft Office" initial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3333FF"/>
    <a:srgbClr val="6699FF"/>
    <a:srgbClr val="FC6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le medio 2 - Color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Stile medio 2 - Color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5000"/>
    <p:restoredTop sz="94656"/>
  </p:normalViewPr>
  <p:slideViewPr>
    <p:cSldViewPr>
      <p:cViewPr varScale="1">
        <p:scale>
          <a:sx n="84" d="100"/>
          <a:sy n="84" d="100"/>
        </p:scale>
        <p:origin x="352" y="184"/>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commentAuthors" Target="commentAuthor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5-23T07:52:09.607" idx="1">
    <p:pos x="2753" y="1445"/>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A6540-BB4F-FA4C-96E4-7B28DBB464A3}"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it-IT"/>
        </a:p>
      </dgm:t>
    </dgm:pt>
    <dgm:pt modelId="{BE13BDFC-E3F0-DB46-AA3A-E1E41A9799BC}">
      <dgm:prSet custT="1"/>
      <dgm:spPr/>
      <dgm:t>
        <a:bodyPr/>
        <a:lstStyle/>
        <a:p>
          <a:pPr rtl="0"/>
          <a:r>
            <a:rPr lang="it-IT" sz="2400" b="1" dirty="0" smtClean="0"/>
            <a:t>1.</a:t>
          </a:r>
          <a:endParaRPr lang="it-IT" sz="2400" dirty="0"/>
        </a:p>
      </dgm:t>
    </dgm:pt>
    <dgm:pt modelId="{838CCE2A-B09C-F04B-B0FE-3A7C2545E9D0}" type="parTrans" cxnId="{7FF05B0B-3EC3-4944-B3CB-A6CFB93D0949}">
      <dgm:prSet/>
      <dgm:spPr/>
      <dgm:t>
        <a:bodyPr/>
        <a:lstStyle/>
        <a:p>
          <a:endParaRPr lang="it-IT"/>
        </a:p>
      </dgm:t>
    </dgm:pt>
    <dgm:pt modelId="{CBA7EB46-D97E-7142-99DE-8F78A8FA81B5}" type="sibTrans" cxnId="{7FF05B0B-3EC3-4944-B3CB-A6CFB93D0949}">
      <dgm:prSet/>
      <dgm:spPr/>
      <dgm:t>
        <a:bodyPr/>
        <a:lstStyle/>
        <a:p>
          <a:endParaRPr lang="it-IT"/>
        </a:p>
      </dgm:t>
    </dgm:pt>
    <dgm:pt modelId="{A0B98853-FB83-0C44-8A7E-F6596236703C}">
      <dgm:prSet custT="1"/>
      <dgm:spPr/>
      <dgm:t>
        <a:bodyPr/>
        <a:lstStyle/>
        <a:p>
          <a:pPr rtl="0"/>
          <a:r>
            <a:rPr lang="it-IT" sz="2400" b="1" dirty="0" smtClean="0"/>
            <a:t>2.</a:t>
          </a:r>
          <a:endParaRPr lang="it-IT" sz="2400" dirty="0"/>
        </a:p>
      </dgm:t>
    </dgm:pt>
    <dgm:pt modelId="{5297A8DD-9F60-C94A-9164-8DD395405AAF}" type="parTrans" cxnId="{2581BDCB-DF94-A54C-B3DE-DEF38988482B}">
      <dgm:prSet/>
      <dgm:spPr/>
      <dgm:t>
        <a:bodyPr/>
        <a:lstStyle/>
        <a:p>
          <a:endParaRPr lang="it-IT"/>
        </a:p>
      </dgm:t>
    </dgm:pt>
    <dgm:pt modelId="{115494F4-C713-924A-B24F-DB40E49A9158}" type="sibTrans" cxnId="{2581BDCB-DF94-A54C-B3DE-DEF38988482B}">
      <dgm:prSet/>
      <dgm:spPr/>
      <dgm:t>
        <a:bodyPr/>
        <a:lstStyle/>
        <a:p>
          <a:endParaRPr lang="it-IT"/>
        </a:p>
      </dgm:t>
    </dgm:pt>
    <dgm:pt modelId="{6A404B39-33C5-C545-A352-351B92EC42A8}">
      <dgm:prSet custT="1"/>
      <dgm:spPr/>
      <dgm:t>
        <a:bodyPr/>
        <a:lstStyle/>
        <a:p>
          <a:pPr rtl="0"/>
          <a:r>
            <a:rPr lang="it-IT" sz="2400" b="1" dirty="0" smtClean="0"/>
            <a:t>3.</a:t>
          </a:r>
          <a:endParaRPr lang="it-IT" sz="2400" dirty="0"/>
        </a:p>
      </dgm:t>
    </dgm:pt>
    <dgm:pt modelId="{D1EE72E7-E7E3-304A-A699-99C8F8C8FB53}" type="parTrans" cxnId="{16CB2D1D-DF3D-A348-8034-54CDAFCB5AFB}">
      <dgm:prSet/>
      <dgm:spPr/>
      <dgm:t>
        <a:bodyPr/>
        <a:lstStyle/>
        <a:p>
          <a:endParaRPr lang="it-IT"/>
        </a:p>
      </dgm:t>
    </dgm:pt>
    <dgm:pt modelId="{30A5B92C-07FC-5844-9168-FE7D640CB880}" type="sibTrans" cxnId="{16CB2D1D-DF3D-A348-8034-54CDAFCB5AFB}">
      <dgm:prSet/>
      <dgm:spPr/>
      <dgm:t>
        <a:bodyPr/>
        <a:lstStyle/>
        <a:p>
          <a:endParaRPr lang="it-IT"/>
        </a:p>
      </dgm:t>
    </dgm:pt>
    <dgm:pt modelId="{ABB8F4DB-C90B-E845-8DAA-CADAAAEFE872}">
      <dgm:prSet custT="1"/>
      <dgm:spPr/>
      <dgm:t>
        <a:bodyPr/>
        <a:lstStyle/>
        <a:p>
          <a:pPr rtl="0"/>
          <a:r>
            <a:rPr lang="it-IT" sz="2400" b="1" dirty="0" smtClean="0"/>
            <a:t>4.</a:t>
          </a:r>
          <a:endParaRPr lang="it-IT" sz="2400" dirty="0"/>
        </a:p>
      </dgm:t>
    </dgm:pt>
    <dgm:pt modelId="{1FBD7BAB-1487-464E-819E-DC4C0B127A6F}" type="parTrans" cxnId="{5878D207-C51B-A044-B3B2-5DB88327930E}">
      <dgm:prSet/>
      <dgm:spPr/>
      <dgm:t>
        <a:bodyPr/>
        <a:lstStyle/>
        <a:p>
          <a:endParaRPr lang="it-IT"/>
        </a:p>
      </dgm:t>
    </dgm:pt>
    <dgm:pt modelId="{F0137213-153D-C54E-B7CA-423206ECF543}" type="sibTrans" cxnId="{5878D207-C51B-A044-B3B2-5DB88327930E}">
      <dgm:prSet/>
      <dgm:spPr/>
      <dgm:t>
        <a:bodyPr/>
        <a:lstStyle/>
        <a:p>
          <a:endParaRPr lang="it-IT"/>
        </a:p>
      </dgm:t>
    </dgm:pt>
    <dgm:pt modelId="{1B6C4103-9569-B346-8386-44D8B9D31A58}">
      <dgm:prSet custT="1"/>
      <dgm:spPr/>
      <dgm:t>
        <a:bodyPr/>
        <a:lstStyle/>
        <a:p>
          <a:pPr rtl="0"/>
          <a:r>
            <a:rPr lang="it-IT" sz="2400" b="1" dirty="0" smtClean="0"/>
            <a:t>5.</a:t>
          </a:r>
          <a:endParaRPr lang="it-IT" sz="2400" dirty="0"/>
        </a:p>
      </dgm:t>
    </dgm:pt>
    <dgm:pt modelId="{64E104C8-1266-3A4C-83F8-D817C7732978}" type="parTrans" cxnId="{38F7B0EE-AF7D-4F43-8587-2E6C61D2455E}">
      <dgm:prSet/>
      <dgm:spPr/>
      <dgm:t>
        <a:bodyPr/>
        <a:lstStyle/>
        <a:p>
          <a:endParaRPr lang="it-IT"/>
        </a:p>
      </dgm:t>
    </dgm:pt>
    <dgm:pt modelId="{BF77F14A-6562-D841-8E4F-D217BAAB838A}" type="sibTrans" cxnId="{38F7B0EE-AF7D-4F43-8587-2E6C61D2455E}">
      <dgm:prSet/>
      <dgm:spPr/>
      <dgm:t>
        <a:bodyPr/>
        <a:lstStyle/>
        <a:p>
          <a:endParaRPr lang="it-IT"/>
        </a:p>
      </dgm:t>
    </dgm:pt>
    <dgm:pt modelId="{3D899610-CBE2-D946-9404-9FA0667E5F69}">
      <dgm:prSet custT="1"/>
      <dgm:spPr/>
      <dgm:t>
        <a:bodyPr/>
        <a:lstStyle/>
        <a:p>
          <a:pPr rtl="0"/>
          <a:r>
            <a:rPr lang="it-IT" sz="2400" b="1" dirty="0" smtClean="0"/>
            <a:t>6.</a:t>
          </a:r>
          <a:endParaRPr lang="it-IT" sz="2400" dirty="0"/>
        </a:p>
      </dgm:t>
    </dgm:pt>
    <dgm:pt modelId="{6B8EEFCF-82B8-A943-9835-40CDBEA23D39}" type="parTrans" cxnId="{8F8C3331-F718-1E40-8279-825D5C467411}">
      <dgm:prSet/>
      <dgm:spPr/>
      <dgm:t>
        <a:bodyPr/>
        <a:lstStyle/>
        <a:p>
          <a:endParaRPr lang="it-IT"/>
        </a:p>
      </dgm:t>
    </dgm:pt>
    <dgm:pt modelId="{BEBB0503-54AF-8240-9CA3-9A30E83CC37A}" type="sibTrans" cxnId="{8F8C3331-F718-1E40-8279-825D5C467411}">
      <dgm:prSet/>
      <dgm:spPr/>
      <dgm:t>
        <a:bodyPr/>
        <a:lstStyle/>
        <a:p>
          <a:endParaRPr lang="it-IT"/>
        </a:p>
      </dgm:t>
    </dgm:pt>
    <dgm:pt modelId="{2ED3B4A0-9BA8-1243-9FD1-556B4762C764}">
      <dgm:prSet custT="1"/>
      <dgm:spPr/>
      <dgm:t>
        <a:bodyPr/>
        <a:lstStyle/>
        <a:p>
          <a:pPr rtl="0"/>
          <a:r>
            <a:rPr lang="it-IT" sz="2400" b="1" dirty="0" smtClean="0"/>
            <a:t>7.</a:t>
          </a:r>
          <a:endParaRPr lang="it-IT" sz="2400" dirty="0"/>
        </a:p>
      </dgm:t>
    </dgm:pt>
    <dgm:pt modelId="{5CB005E3-65BA-9E4B-8232-961521FFF8B1}" type="parTrans" cxnId="{9D8C31CE-9350-EB4F-ACAF-4DEF641B4163}">
      <dgm:prSet/>
      <dgm:spPr/>
      <dgm:t>
        <a:bodyPr/>
        <a:lstStyle/>
        <a:p>
          <a:endParaRPr lang="it-IT"/>
        </a:p>
      </dgm:t>
    </dgm:pt>
    <dgm:pt modelId="{FB6A7379-8659-7340-9B95-7A36E3C22430}" type="sibTrans" cxnId="{9D8C31CE-9350-EB4F-ACAF-4DEF641B4163}">
      <dgm:prSet/>
      <dgm:spPr/>
      <dgm:t>
        <a:bodyPr/>
        <a:lstStyle/>
        <a:p>
          <a:endParaRPr lang="it-IT"/>
        </a:p>
      </dgm:t>
    </dgm:pt>
    <dgm:pt modelId="{681A6966-700B-BD42-B7C5-AE038CC60989}">
      <dgm:prSet/>
      <dgm:spPr/>
      <dgm:t>
        <a:bodyPr/>
        <a:lstStyle/>
        <a:p>
          <a:r>
            <a:rPr lang="it-IT" dirty="0" smtClean="0"/>
            <a:t>Il contesto (regionale/provinciale/aziendale)</a:t>
          </a:r>
          <a:endParaRPr lang="it-IT" dirty="0"/>
        </a:p>
      </dgm:t>
    </dgm:pt>
    <dgm:pt modelId="{2CB9E953-7CB0-4446-AEE5-B49C2C64E4CE}" type="parTrans" cxnId="{252865DC-E2A1-464C-BE67-9F20DC1FE470}">
      <dgm:prSet/>
      <dgm:spPr/>
      <dgm:t>
        <a:bodyPr/>
        <a:lstStyle/>
        <a:p>
          <a:endParaRPr lang="it-IT"/>
        </a:p>
      </dgm:t>
    </dgm:pt>
    <dgm:pt modelId="{7F0602E0-F4F2-694C-B881-30C724A79DE8}" type="sibTrans" cxnId="{252865DC-E2A1-464C-BE67-9F20DC1FE470}">
      <dgm:prSet/>
      <dgm:spPr/>
      <dgm:t>
        <a:bodyPr/>
        <a:lstStyle/>
        <a:p>
          <a:endParaRPr lang="it-IT"/>
        </a:p>
      </dgm:t>
    </dgm:pt>
    <dgm:pt modelId="{266BC9AC-ED24-E54D-8287-8735ADC113B5}">
      <dgm:prSet/>
      <dgm:spPr/>
      <dgm:t>
        <a:bodyPr/>
        <a:lstStyle/>
        <a:p>
          <a:r>
            <a:rPr lang="it-IT" dirty="0" smtClean="0"/>
            <a:t>L’oggetto dell’HTA</a:t>
          </a:r>
          <a:endParaRPr lang="it-IT" dirty="0"/>
        </a:p>
      </dgm:t>
    </dgm:pt>
    <dgm:pt modelId="{A208732A-2E33-8448-827E-7D00D90E18D2}" type="parTrans" cxnId="{2A4F356C-3DEC-1B4D-9E3F-7814F3A956FE}">
      <dgm:prSet/>
      <dgm:spPr/>
      <dgm:t>
        <a:bodyPr/>
        <a:lstStyle/>
        <a:p>
          <a:endParaRPr lang="it-IT"/>
        </a:p>
      </dgm:t>
    </dgm:pt>
    <dgm:pt modelId="{9804437F-21FC-4942-B3A5-366658AF4E73}" type="sibTrans" cxnId="{2A4F356C-3DEC-1B4D-9E3F-7814F3A956FE}">
      <dgm:prSet/>
      <dgm:spPr/>
      <dgm:t>
        <a:bodyPr/>
        <a:lstStyle/>
        <a:p>
          <a:endParaRPr lang="it-IT"/>
        </a:p>
      </dgm:t>
    </dgm:pt>
    <dgm:pt modelId="{0CD0665B-E15A-4245-9E4F-9D901A3EF4EC}">
      <dgm:prSet/>
      <dgm:spPr/>
      <dgm:t>
        <a:bodyPr/>
        <a:lstStyle/>
        <a:p>
          <a:r>
            <a:rPr lang="it-IT" dirty="0" smtClean="0"/>
            <a:t>Le fasi del processo di HTA individuato</a:t>
          </a:r>
          <a:endParaRPr lang="it-IT" dirty="0"/>
        </a:p>
      </dgm:t>
    </dgm:pt>
    <dgm:pt modelId="{B763188F-C702-2144-B294-1C680D47D862}" type="parTrans" cxnId="{3EDD053B-0BEA-CE4A-9C31-EA746A585874}">
      <dgm:prSet/>
      <dgm:spPr/>
      <dgm:t>
        <a:bodyPr/>
        <a:lstStyle/>
        <a:p>
          <a:endParaRPr lang="it-IT"/>
        </a:p>
      </dgm:t>
    </dgm:pt>
    <dgm:pt modelId="{16861A1D-3977-FA4A-9658-959D001EA2F5}" type="sibTrans" cxnId="{3EDD053B-0BEA-CE4A-9C31-EA746A585874}">
      <dgm:prSet/>
      <dgm:spPr/>
      <dgm:t>
        <a:bodyPr/>
        <a:lstStyle/>
        <a:p>
          <a:endParaRPr lang="it-IT"/>
        </a:p>
      </dgm:t>
    </dgm:pt>
    <dgm:pt modelId="{CB6191F7-9ED0-D44B-85F7-9070A392040C}">
      <dgm:prSet/>
      <dgm:spPr/>
      <dgm:t>
        <a:bodyPr/>
        <a:lstStyle/>
        <a:p>
          <a:r>
            <a:rPr lang="it-IT" dirty="0" smtClean="0"/>
            <a:t>Il </a:t>
          </a:r>
          <a:r>
            <a:rPr lang="it-IT" dirty="0" err="1" smtClean="0"/>
            <a:t>Patients</a:t>
          </a:r>
          <a:r>
            <a:rPr lang="it-IT" dirty="0" smtClean="0"/>
            <a:t>’ </a:t>
          </a:r>
          <a:r>
            <a:rPr lang="it-IT" dirty="0" err="1" smtClean="0"/>
            <a:t>Involvement</a:t>
          </a:r>
          <a:r>
            <a:rPr lang="it-IT" dirty="0" smtClean="0"/>
            <a:t>: quando</a:t>
          </a:r>
          <a:endParaRPr lang="it-IT" dirty="0"/>
        </a:p>
      </dgm:t>
    </dgm:pt>
    <dgm:pt modelId="{514BAECC-38E0-0D4B-8427-F28DAE98E495}" type="parTrans" cxnId="{B868FA63-A80F-294D-8534-9CD8CC85A6A2}">
      <dgm:prSet/>
      <dgm:spPr/>
      <dgm:t>
        <a:bodyPr/>
        <a:lstStyle/>
        <a:p>
          <a:endParaRPr lang="it-IT"/>
        </a:p>
      </dgm:t>
    </dgm:pt>
    <dgm:pt modelId="{EEADDD7A-DAB0-294B-A2CE-527D5DF862D7}" type="sibTrans" cxnId="{B868FA63-A80F-294D-8534-9CD8CC85A6A2}">
      <dgm:prSet/>
      <dgm:spPr/>
      <dgm:t>
        <a:bodyPr/>
        <a:lstStyle/>
        <a:p>
          <a:endParaRPr lang="it-IT"/>
        </a:p>
      </dgm:t>
    </dgm:pt>
    <dgm:pt modelId="{C0F98E5D-A4E0-3E45-9B0F-C87CDEFAA183}">
      <dgm:prSet/>
      <dgm:spPr/>
      <dgm:t>
        <a:bodyPr/>
        <a:lstStyle/>
        <a:p>
          <a:r>
            <a:rPr lang="it-IT" dirty="0" smtClean="0"/>
            <a:t>La scelta degli interlocutori e le modalità di coinvolgimento</a:t>
          </a:r>
          <a:endParaRPr lang="it-IT" dirty="0"/>
        </a:p>
      </dgm:t>
    </dgm:pt>
    <dgm:pt modelId="{C1766E40-A74F-F045-A56A-F2F1E9411B2A}" type="parTrans" cxnId="{AD3A6D44-44B3-BD4E-8390-97FAF3D77E7B}">
      <dgm:prSet/>
      <dgm:spPr/>
      <dgm:t>
        <a:bodyPr/>
        <a:lstStyle/>
        <a:p>
          <a:endParaRPr lang="it-IT"/>
        </a:p>
      </dgm:t>
    </dgm:pt>
    <dgm:pt modelId="{7C2E6B05-13AB-A340-BCD7-DB434AE2C2EB}" type="sibTrans" cxnId="{AD3A6D44-44B3-BD4E-8390-97FAF3D77E7B}">
      <dgm:prSet/>
      <dgm:spPr/>
      <dgm:t>
        <a:bodyPr/>
        <a:lstStyle/>
        <a:p>
          <a:endParaRPr lang="it-IT"/>
        </a:p>
      </dgm:t>
    </dgm:pt>
    <dgm:pt modelId="{EEF211FE-9F17-E94C-BD28-A13312E8FA1A}">
      <dgm:prSet/>
      <dgm:spPr/>
      <dgm:t>
        <a:bodyPr/>
        <a:lstStyle/>
        <a:p>
          <a:r>
            <a:rPr lang="it-IT" dirty="0" smtClean="0"/>
            <a:t>Gli elementi qualificanti del piano </a:t>
          </a:r>
          <a:endParaRPr lang="it-IT" dirty="0"/>
        </a:p>
      </dgm:t>
    </dgm:pt>
    <dgm:pt modelId="{0C583C0E-7E9D-E349-A26A-69FC8AF13335}" type="parTrans" cxnId="{6787B8B4-409C-4241-AFE4-7329A861A135}">
      <dgm:prSet/>
      <dgm:spPr/>
      <dgm:t>
        <a:bodyPr/>
        <a:lstStyle/>
        <a:p>
          <a:endParaRPr lang="it-IT"/>
        </a:p>
      </dgm:t>
    </dgm:pt>
    <dgm:pt modelId="{DF19D570-433A-674E-998F-22AE86E6E182}" type="sibTrans" cxnId="{6787B8B4-409C-4241-AFE4-7329A861A135}">
      <dgm:prSet/>
      <dgm:spPr/>
      <dgm:t>
        <a:bodyPr/>
        <a:lstStyle/>
        <a:p>
          <a:endParaRPr lang="it-IT"/>
        </a:p>
      </dgm:t>
    </dgm:pt>
    <dgm:pt modelId="{0ACFDA81-F683-7940-8ACB-B9E8A90FDA0F}">
      <dgm:prSet/>
      <dgm:spPr/>
      <dgm:t>
        <a:bodyPr/>
        <a:lstStyle/>
        <a:p>
          <a:r>
            <a:rPr lang="it-IT" dirty="0" smtClean="0"/>
            <a:t>Punti di forza e di debolezza</a:t>
          </a:r>
          <a:endParaRPr lang="it-IT" dirty="0"/>
        </a:p>
      </dgm:t>
    </dgm:pt>
    <dgm:pt modelId="{2EB32949-B7DA-7944-926B-2B19A7C41E30}" type="parTrans" cxnId="{334027FC-7456-F144-B58E-A76E9D9B3373}">
      <dgm:prSet/>
      <dgm:spPr/>
      <dgm:t>
        <a:bodyPr/>
        <a:lstStyle/>
        <a:p>
          <a:endParaRPr lang="it-IT"/>
        </a:p>
      </dgm:t>
    </dgm:pt>
    <dgm:pt modelId="{0FB09532-7528-AA47-B5EC-DE60621C8FC0}" type="sibTrans" cxnId="{334027FC-7456-F144-B58E-A76E9D9B3373}">
      <dgm:prSet/>
      <dgm:spPr/>
      <dgm:t>
        <a:bodyPr/>
        <a:lstStyle/>
        <a:p>
          <a:endParaRPr lang="it-IT"/>
        </a:p>
      </dgm:t>
    </dgm:pt>
    <dgm:pt modelId="{15E00EE6-723C-524F-B50D-BDDCEBCB74D3}" type="pres">
      <dgm:prSet presAssocID="{8B7A6540-BB4F-FA4C-96E4-7B28DBB464A3}" presName="linearFlow" presStyleCnt="0">
        <dgm:presLayoutVars>
          <dgm:dir/>
          <dgm:animLvl val="lvl"/>
          <dgm:resizeHandles val="exact"/>
        </dgm:presLayoutVars>
      </dgm:prSet>
      <dgm:spPr/>
      <dgm:t>
        <a:bodyPr/>
        <a:lstStyle/>
        <a:p>
          <a:endParaRPr lang="it-IT"/>
        </a:p>
      </dgm:t>
    </dgm:pt>
    <dgm:pt modelId="{9B8F4AE3-7BF1-D249-8D80-01E0B09F4BA2}" type="pres">
      <dgm:prSet presAssocID="{BE13BDFC-E3F0-DB46-AA3A-E1E41A9799BC}" presName="composite" presStyleCnt="0"/>
      <dgm:spPr/>
    </dgm:pt>
    <dgm:pt modelId="{0292EADD-2A28-AD46-93D5-06C7252599C8}" type="pres">
      <dgm:prSet presAssocID="{BE13BDFC-E3F0-DB46-AA3A-E1E41A9799BC}" presName="parentText" presStyleLbl="alignNode1" presStyleIdx="0" presStyleCnt="7">
        <dgm:presLayoutVars>
          <dgm:chMax val="1"/>
          <dgm:bulletEnabled val="1"/>
        </dgm:presLayoutVars>
      </dgm:prSet>
      <dgm:spPr/>
      <dgm:t>
        <a:bodyPr/>
        <a:lstStyle/>
        <a:p>
          <a:endParaRPr lang="it-IT"/>
        </a:p>
      </dgm:t>
    </dgm:pt>
    <dgm:pt modelId="{97F33AF0-07EA-6840-8458-FDE247238C69}" type="pres">
      <dgm:prSet presAssocID="{BE13BDFC-E3F0-DB46-AA3A-E1E41A9799BC}" presName="descendantText" presStyleLbl="alignAcc1" presStyleIdx="0" presStyleCnt="7" custLinFactNeighborX="-41" custLinFactNeighborY="-38398">
        <dgm:presLayoutVars>
          <dgm:bulletEnabled val="1"/>
        </dgm:presLayoutVars>
      </dgm:prSet>
      <dgm:spPr/>
      <dgm:t>
        <a:bodyPr/>
        <a:lstStyle/>
        <a:p>
          <a:endParaRPr lang="it-IT"/>
        </a:p>
      </dgm:t>
    </dgm:pt>
    <dgm:pt modelId="{0634B56C-ED3F-FF4B-BEED-E46C34CF6D01}" type="pres">
      <dgm:prSet presAssocID="{CBA7EB46-D97E-7142-99DE-8F78A8FA81B5}" presName="sp" presStyleCnt="0"/>
      <dgm:spPr/>
    </dgm:pt>
    <dgm:pt modelId="{2AE88D93-F70E-C846-839A-C304FC0E5905}" type="pres">
      <dgm:prSet presAssocID="{A0B98853-FB83-0C44-8A7E-F6596236703C}" presName="composite" presStyleCnt="0"/>
      <dgm:spPr/>
    </dgm:pt>
    <dgm:pt modelId="{641A8C5F-3C0A-1F4E-807E-D2E7B6A45E2E}" type="pres">
      <dgm:prSet presAssocID="{A0B98853-FB83-0C44-8A7E-F6596236703C}" presName="parentText" presStyleLbl="alignNode1" presStyleIdx="1" presStyleCnt="7">
        <dgm:presLayoutVars>
          <dgm:chMax val="1"/>
          <dgm:bulletEnabled val="1"/>
        </dgm:presLayoutVars>
      </dgm:prSet>
      <dgm:spPr/>
      <dgm:t>
        <a:bodyPr/>
        <a:lstStyle/>
        <a:p>
          <a:endParaRPr lang="it-IT"/>
        </a:p>
      </dgm:t>
    </dgm:pt>
    <dgm:pt modelId="{0BB915C8-869C-874D-9490-2994B7A4AD41}" type="pres">
      <dgm:prSet presAssocID="{A0B98853-FB83-0C44-8A7E-F6596236703C}" presName="descendantText" presStyleLbl="alignAcc1" presStyleIdx="1" presStyleCnt="7">
        <dgm:presLayoutVars>
          <dgm:bulletEnabled val="1"/>
        </dgm:presLayoutVars>
      </dgm:prSet>
      <dgm:spPr/>
      <dgm:t>
        <a:bodyPr/>
        <a:lstStyle/>
        <a:p>
          <a:endParaRPr lang="it-IT"/>
        </a:p>
      </dgm:t>
    </dgm:pt>
    <dgm:pt modelId="{5F5B42E3-AD59-7140-A990-F26E7E521D26}" type="pres">
      <dgm:prSet presAssocID="{115494F4-C713-924A-B24F-DB40E49A9158}" presName="sp" presStyleCnt="0"/>
      <dgm:spPr/>
    </dgm:pt>
    <dgm:pt modelId="{C8A8F284-D1A8-C548-A5C8-7E4425832A7F}" type="pres">
      <dgm:prSet presAssocID="{6A404B39-33C5-C545-A352-351B92EC42A8}" presName="composite" presStyleCnt="0"/>
      <dgm:spPr/>
    </dgm:pt>
    <dgm:pt modelId="{DAE8DBDD-4061-5A47-8C10-2D3CB6127426}" type="pres">
      <dgm:prSet presAssocID="{6A404B39-33C5-C545-A352-351B92EC42A8}" presName="parentText" presStyleLbl="alignNode1" presStyleIdx="2" presStyleCnt="7">
        <dgm:presLayoutVars>
          <dgm:chMax val="1"/>
          <dgm:bulletEnabled val="1"/>
        </dgm:presLayoutVars>
      </dgm:prSet>
      <dgm:spPr/>
      <dgm:t>
        <a:bodyPr/>
        <a:lstStyle/>
        <a:p>
          <a:endParaRPr lang="it-IT"/>
        </a:p>
      </dgm:t>
    </dgm:pt>
    <dgm:pt modelId="{703BDB26-33A8-C34F-B119-16B030773E79}" type="pres">
      <dgm:prSet presAssocID="{6A404B39-33C5-C545-A352-351B92EC42A8}" presName="descendantText" presStyleLbl="alignAcc1" presStyleIdx="2" presStyleCnt="7">
        <dgm:presLayoutVars>
          <dgm:bulletEnabled val="1"/>
        </dgm:presLayoutVars>
      </dgm:prSet>
      <dgm:spPr/>
      <dgm:t>
        <a:bodyPr/>
        <a:lstStyle/>
        <a:p>
          <a:endParaRPr lang="it-IT"/>
        </a:p>
      </dgm:t>
    </dgm:pt>
    <dgm:pt modelId="{D084F35A-93C4-554A-84A6-3EB633E7BE53}" type="pres">
      <dgm:prSet presAssocID="{30A5B92C-07FC-5844-9168-FE7D640CB880}" presName="sp" presStyleCnt="0"/>
      <dgm:spPr/>
    </dgm:pt>
    <dgm:pt modelId="{E318A2F3-1D7C-2041-B158-12A6C70BDEF7}" type="pres">
      <dgm:prSet presAssocID="{ABB8F4DB-C90B-E845-8DAA-CADAAAEFE872}" presName="composite" presStyleCnt="0"/>
      <dgm:spPr/>
    </dgm:pt>
    <dgm:pt modelId="{DA979A7E-8470-294C-A409-66DA3A4EFA91}" type="pres">
      <dgm:prSet presAssocID="{ABB8F4DB-C90B-E845-8DAA-CADAAAEFE872}" presName="parentText" presStyleLbl="alignNode1" presStyleIdx="3" presStyleCnt="7">
        <dgm:presLayoutVars>
          <dgm:chMax val="1"/>
          <dgm:bulletEnabled val="1"/>
        </dgm:presLayoutVars>
      </dgm:prSet>
      <dgm:spPr/>
      <dgm:t>
        <a:bodyPr/>
        <a:lstStyle/>
        <a:p>
          <a:endParaRPr lang="it-IT"/>
        </a:p>
      </dgm:t>
    </dgm:pt>
    <dgm:pt modelId="{C0F4493D-CD6E-0346-BF37-0D6BC8897731}" type="pres">
      <dgm:prSet presAssocID="{ABB8F4DB-C90B-E845-8DAA-CADAAAEFE872}" presName="descendantText" presStyleLbl="alignAcc1" presStyleIdx="3" presStyleCnt="7">
        <dgm:presLayoutVars>
          <dgm:bulletEnabled val="1"/>
        </dgm:presLayoutVars>
      </dgm:prSet>
      <dgm:spPr/>
      <dgm:t>
        <a:bodyPr/>
        <a:lstStyle/>
        <a:p>
          <a:endParaRPr lang="it-IT"/>
        </a:p>
      </dgm:t>
    </dgm:pt>
    <dgm:pt modelId="{7FF8E06A-93C1-A94F-96FF-0A267E1F8EB5}" type="pres">
      <dgm:prSet presAssocID="{F0137213-153D-C54E-B7CA-423206ECF543}" presName="sp" presStyleCnt="0"/>
      <dgm:spPr/>
    </dgm:pt>
    <dgm:pt modelId="{C073AE9C-D7F4-9346-9014-1BF453490AD8}" type="pres">
      <dgm:prSet presAssocID="{1B6C4103-9569-B346-8386-44D8B9D31A58}" presName="composite" presStyleCnt="0"/>
      <dgm:spPr/>
    </dgm:pt>
    <dgm:pt modelId="{6E040D1A-C668-F649-B70F-9B04610B00FA}" type="pres">
      <dgm:prSet presAssocID="{1B6C4103-9569-B346-8386-44D8B9D31A58}" presName="parentText" presStyleLbl="alignNode1" presStyleIdx="4" presStyleCnt="7">
        <dgm:presLayoutVars>
          <dgm:chMax val="1"/>
          <dgm:bulletEnabled val="1"/>
        </dgm:presLayoutVars>
      </dgm:prSet>
      <dgm:spPr/>
      <dgm:t>
        <a:bodyPr/>
        <a:lstStyle/>
        <a:p>
          <a:endParaRPr lang="it-IT"/>
        </a:p>
      </dgm:t>
    </dgm:pt>
    <dgm:pt modelId="{C751B18E-0BF0-E94E-B678-357B907B4686}" type="pres">
      <dgm:prSet presAssocID="{1B6C4103-9569-B346-8386-44D8B9D31A58}" presName="descendantText" presStyleLbl="alignAcc1" presStyleIdx="4" presStyleCnt="7">
        <dgm:presLayoutVars>
          <dgm:bulletEnabled val="1"/>
        </dgm:presLayoutVars>
      </dgm:prSet>
      <dgm:spPr/>
      <dgm:t>
        <a:bodyPr/>
        <a:lstStyle/>
        <a:p>
          <a:endParaRPr lang="it-IT"/>
        </a:p>
      </dgm:t>
    </dgm:pt>
    <dgm:pt modelId="{8C12E853-7B6A-6D45-B8FE-4EE8DC8908A0}" type="pres">
      <dgm:prSet presAssocID="{BF77F14A-6562-D841-8E4F-D217BAAB838A}" presName="sp" presStyleCnt="0"/>
      <dgm:spPr/>
    </dgm:pt>
    <dgm:pt modelId="{FDA4AAF8-6AA8-CD4F-A45F-FA6DE5F9E69B}" type="pres">
      <dgm:prSet presAssocID="{3D899610-CBE2-D946-9404-9FA0667E5F69}" presName="composite" presStyleCnt="0"/>
      <dgm:spPr/>
    </dgm:pt>
    <dgm:pt modelId="{F327553A-F278-6042-9D29-1E3AA9787540}" type="pres">
      <dgm:prSet presAssocID="{3D899610-CBE2-D946-9404-9FA0667E5F69}" presName="parentText" presStyleLbl="alignNode1" presStyleIdx="5" presStyleCnt="7">
        <dgm:presLayoutVars>
          <dgm:chMax val="1"/>
          <dgm:bulletEnabled val="1"/>
        </dgm:presLayoutVars>
      </dgm:prSet>
      <dgm:spPr/>
      <dgm:t>
        <a:bodyPr/>
        <a:lstStyle/>
        <a:p>
          <a:endParaRPr lang="it-IT"/>
        </a:p>
      </dgm:t>
    </dgm:pt>
    <dgm:pt modelId="{50229DBE-372A-3A4A-8A63-5008DF1EDF02}" type="pres">
      <dgm:prSet presAssocID="{3D899610-CBE2-D946-9404-9FA0667E5F69}" presName="descendantText" presStyleLbl="alignAcc1" presStyleIdx="5" presStyleCnt="7">
        <dgm:presLayoutVars>
          <dgm:bulletEnabled val="1"/>
        </dgm:presLayoutVars>
      </dgm:prSet>
      <dgm:spPr/>
      <dgm:t>
        <a:bodyPr/>
        <a:lstStyle/>
        <a:p>
          <a:endParaRPr lang="it-IT"/>
        </a:p>
      </dgm:t>
    </dgm:pt>
    <dgm:pt modelId="{537CC7B3-6A73-CA4B-B4FB-25083ECCEBE3}" type="pres">
      <dgm:prSet presAssocID="{BEBB0503-54AF-8240-9CA3-9A30E83CC37A}" presName="sp" presStyleCnt="0"/>
      <dgm:spPr/>
    </dgm:pt>
    <dgm:pt modelId="{52A4A068-8A3C-8647-B842-9F7D8E91311A}" type="pres">
      <dgm:prSet presAssocID="{2ED3B4A0-9BA8-1243-9FD1-556B4762C764}" presName="composite" presStyleCnt="0"/>
      <dgm:spPr/>
    </dgm:pt>
    <dgm:pt modelId="{5D8E2778-4ADA-AA47-A750-932566B06F79}" type="pres">
      <dgm:prSet presAssocID="{2ED3B4A0-9BA8-1243-9FD1-556B4762C764}" presName="parentText" presStyleLbl="alignNode1" presStyleIdx="6" presStyleCnt="7">
        <dgm:presLayoutVars>
          <dgm:chMax val="1"/>
          <dgm:bulletEnabled val="1"/>
        </dgm:presLayoutVars>
      </dgm:prSet>
      <dgm:spPr/>
      <dgm:t>
        <a:bodyPr/>
        <a:lstStyle/>
        <a:p>
          <a:endParaRPr lang="it-IT"/>
        </a:p>
      </dgm:t>
    </dgm:pt>
    <dgm:pt modelId="{56242B48-33F6-B541-B272-99D87F2BD75C}" type="pres">
      <dgm:prSet presAssocID="{2ED3B4A0-9BA8-1243-9FD1-556B4762C764}" presName="descendantText" presStyleLbl="alignAcc1" presStyleIdx="6" presStyleCnt="7">
        <dgm:presLayoutVars>
          <dgm:bulletEnabled val="1"/>
        </dgm:presLayoutVars>
      </dgm:prSet>
      <dgm:spPr/>
      <dgm:t>
        <a:bodyPr/>
        <a:lstStyle/>
        <a:p>
          <a:endParaRPr lang="it-IT"/>
        </a:p>
      </dgm:t>
    </dgm:pt>
  </dgm:ptLst>
  <dgm:cxnLst>
    <dgm:cxn modelId="{F8846525-09F8-724F-99A1-CF1569641EC1}" type="presOf" srcId="{ABB8F4DB-C90B-E845-8DAA-CADAAAEFE872}" destId="{DA979A7E-8470-294C-A409-66DA3A4EFA91}" srcOrd="0" destOrd="0" presId="urn:microsoft.com/office/officeart/2005/8/layout/chevron2"/>
    <dgm:cxn modelId="{B868FA63-A80F-294D-8534-9CD8CC85A6A2}" srcId="{ABB8F4DB-C90B-E845-8DAA-CADAAAEFE872}" destId="{CB6191F7-9ED0-D44B-85F7-9070A392040C}" srcOrd="0" destOrd="0" parTransId="{514BAECC-38E0-0D4B-8427-F28DAE98E495}" sibTransId="{EEADDD7A-DAB0-294B-A2CE-527D5DF862D7}"/>
    <dgm:cxn modelId="{8CFE2DB9-37A9-3F40-BDA9-FFD4FB9AD9D4}" type="presOf" srcId="{C0F98E5D-A4E0-3E45-9B0F-C87CDEFAA183}" destId="{C751B18E-0BF0-E94E-B678-357B907B4686}" srcOrd="0" destOrd="0" presId="urn:microsoft.com/office/officeart/2005/8/layout/chevron2"/>
    <dgm:cxn modelId="{BF60BCF0-B771-4145-91F7-88E853B162D5}" type="presOf" srcId="{0CD0665B-E15A-4245-9E4F-9D901A3EF4EC}" destId="{703BDB26-33A8-C34F-B119-16B030773E79}" srcOrd="0" destOrd="0" presId="urn:microsoft.com/office/officeart/2005/8/layout/chevron2"/>
    <dgm:cxn modelId="{38F7B0EE-AF7D-4F43-8587-2E6C61D2455E}" srcId="{8B7A6540-BB4F-FA4C-96E4-7B28DBB464A3}" destId="{1B6C4103-9569-B346-8386-44D8B9D31A58}" srcOrd="4" destOrd="0" parTransId="{64E104C8-1266-3A4C-83F8-D817C7732978}" sibTransId="{BF77F14A-6562-D841-8E4F-D217BAAB838A}"/>
    <dgm:cxn modelId="{AB83F0A5-6884-FC4E-AC60-805B35C2912B}" type="presOf" srcId="{2ED3B4A0-9BA8-1243-9FD1-556B4762C764}" destId="{5D8E2778-4ADA-AA47-A750-932566B06F79}" srcOrd="0" destOrd="0" presId="urn:microsoft.com/office/officeart/2005/8/layout/chevron2"/>
    <dgm:cxn modelId="{0650F136-915F-124D-A5F7-06F9E8706087}" type="presOf" srcId="{EEF211FE-9F17-E94C-BD28-A13312E8FA1A}" destId="{50229DBE-372A-3A4A-8A63-5008DF1EDF02}" srcOrd="0" destOrd="0" presId="urn:microsoft.com/office/officeart/2005/8/layout/chevron2"/>
    <dgm:cxn modelId="{6787B8B4-409C-4241-AFE4-7329A861A135}" srcId="{3D899610-CBE2-D946-9404-9FA0667E5F69}" destId="{EEF211FE-9F17-E94C-BD28-A13312E8FA1A}" srcOrd="0" destOrd="0" parTransId="{0C583C0E-7E9D-E349-A26A-69FC8AF13335}" sibTransId="{DF19D570-433A-674E-998F-22AE86E6E182}"/>
    <dgm:cxn modelId="{C6C8CDA3-5DF7-6340-80AE-823387F53695}" type="presOf" srcId="{CB6191F7-9ED0-D44B-85F7-9070A392040C}" destId="{C0F4493D-CD6E-0346-BF37-0D6BC8897731}" srcOrd="0" destOrd="0" presId="urn:microsoft.com/office/officeart/2005/8/layout/chevron2"/>
    <dgm:cxn modelId="{7FF05B0B-3EC3-4944-B3CB-A6CFB93D0949}" srcId="{8B7A6540-BB4F-FA4C-96E4-7B28DBB464A3}" destId="{BE13BDFC-E3F0-DB46-AA3A-E1E41A9799BC}" srcOrd="0" destOrd="0" parTransId="{838CCE2A-B09C-F04B-B0FE-3A7C2545E9D0}" sibTransId="{CBA7EB46-D97E-7142-99DE-8F78A8FA81B5}"/>
    <dgm:cxn modelId="{CA282E12-A9D9-6648-AFC9-5E8EB918367B}" type="presOf" srcId="{681A6966-700B-BD42-B7C5-AE038CC60989}" destId="{97F33AF0-07EA-6840-8458-FDE247238C69}" srcOrd="0" destOrd="0" presId="urn:microsoft.com/office/officeart/2005/8/layout/chevron2"/>
    <dgm:cxn modelId="{8F8C3331-F718-1E40-8279-825D5C467411}" srcId="{8B7A6540-BB4F-FA4C-96E4-7B28DBB464A3}" destId="{3D899610-CBE2-D946-9404-9FA0667E5F69}" srcOrd="5" destOrd="0" parTransId="{6B8EEFCF-82B8-A943-9835-40CDBEA23D39}" sibTransId="{BEBB0503-54AF-8240-9CA3-9A30E83CC37A}"/>
    <dgm:cxn modelId="{252865DC-E2A1-464C-BE67-9F20DC1FE470}" srcId="{BE13BDFC-E3F0-DB46-AA3A-E1E41A9799BC}" destId="{681A6966-700B-BD42-B7C5-AE038CC60989}" srcOrd="0" destOrd="0" parTransId="{2CB9E953-7CB0-4446-AEE5-B49C2C64E4CE}" sibTransId="{7F0602E0-F4F2-694C-B881-30C724A79DE8}"/>
    <dgm:cxn modelId="{9D8C31CE-9350-EB4F-ACAF-4DEF641B4163}" srcId="{8B7A6540-BB4F-FA4C-96E4-7B28DBB464A3}" destId="{2ED3B4A0-9BA8-1243-9FD1-556B4762C764}" srcOrd="6" destOrd="0" parTransId="{5CB005E3-65BA-9E4B-8232-961521FFF8B1}" sibTransId="{FB6A7379-8659-7340-9B95-7A36E3C22430}"/>
    <dgm:cxn modelId="{5878D207-C51B-A044-B3B2-5DB88327930E}" srcId="{8B7A6540-BB4F-FA4C-96E4-7B28DBB464A3}" destId="{ABB8F4DB-C90B-E845-8DAA-CADAAAEFE872}" srcOrd="3" destOrd="0" parTransId="{1FBD7BAB-1487-464E-819E-DC4C0B127A6F}" sibTransId="{F0137213-153D-C54E-B7CA-423206ECF543}"/>
    <dgm:cxn modelId="{FCDAD5D2-327D-5B49-8439-0D1FAE4436DB}" type="presOf" srcId="{BE13BDFC-E3F0-DB46-AA3A-E1E41A9799BC}" destId="{0292EADD-2A28-AD46-93D5-06C7252599C8}" srcOrd="0" destOrd="0" presId="urn:microsoft.com/office/officeart/2005/8/layout/chevron2"/>
    <dgm:cxn modelId="{AD3A6D44-44B3-BD4E-8390-97FAF3D77E7B}" srcId="{1B6C4103-9569-B346-8386-44D8B9D31A58}" destId="{C0F98E5D-A4E0-3E45-9B0F-C87CDEFAA183}" srcOrd="0" destOrd="0" parTransId="{C1766E40-A74F-F045-A56A-F2F1E9411B2A}" sibTransId="{7C2E6B05-13AB-A340-BCD7-DB434AE2C2EB}"/>
    <dgm:cxn modelId="{378FE712-02AA-5D4F-98A5-44221716ECBB}" type="presOf" srcId="{8B7A6540-BB4F-FA4C-96E4-7B28DBB464A3}" destId="{15E00EE6-723C-524F-B50D-BDDCEBCB74D3}" srcOrd="0" destOrd="0" presId="urn:microsoft.com/office/officeart/2005/8/layout/chevron2"/>
    <dgm:cxn modelId="{6FEE6AF6-3AE6-6F4D-9770-593FAE3D28E4}" type="presOf" srcId="{3D899610-CBE2-D946-9404-9FA0667E5F69}" destId="{F327553A-F278-6042-9D29-1E3AA9787540}" srcOrd="0" destOrd="0" presId="urn:microsoft.com/office/officeart/2005/8/layout/chevron2"/>
    <dgm:cxn modelId="{2A4F356C-3DEC-1B4D-9E3F-7814F3A956FE}" srcId="{A0B98853-FB83-0C44-8A7E-F6596236703C}" destId="{266BC9AC-ED24-E54D-8287-8735ADC113B5}" srcOrd="0" destOrd="0" parTransId="{A208732A-2E33-8448-827E-7D00D90E18D2}" sibTransId="{9804437F-21FC-4942-B3A5-366658AF4E73}"/>
    <dgm:cxn modelId="{6323920E-C942-B748-A233-85F10F026795}" type="presOf" srcId="{A0B98853-FB83-0C44-8A7E-F6596236703C}" destId="{641A8C5F-3C0A-1F4E-807E-D2E7B6A45E2E}" srcOrd="0" destOrd="0" presId="urn:microsoft.com/office/officeart/2005/8/layout/chevron2"/>
    <dgm:cxn modelId="{DA6F2A58-ABDC-1243-9989-49027C77F9ED}" type="presOf" srcId="{1B6C4103-9569-B346-8386-44D8B9D31A58}" destId="{6E040D1A-C668-F649-B70F-9B04610B00FA}" srcOrd="0" destOrd="0" presId="urn:microsoft.com/office/officeart/2005/8/layout/chevron2"/>
    <dgm:cxn modelId="{1BE8F88E-59E6-6B45-AEEE-A59C3E12CF54}" type="presOf" srcId="{6A404B39-33C5-C545-A352-351B92EC42A8}" destId="{DAE8DBDD-4061-5A47-8C10-2D3CB6127426}" srcOrd="0" destOrd="0" presId="urn:microsoft.com/office/officeart/2005/8/layout/chevron2"/>
    <dgm:cxn modelId="{3EDD053B-0BEA-CE4A-9C31-EA746A585874}" srcId="{6A404B39-33C5-C545-A352-351B92EC42A8}" destId="{0CD0665B-E15A-4245-9E4F-9D901A3EF4EC}" srcOrd="0" destOrd="0" parTransId="{B763188F-C702-2144-B294-1C680D47D862}" sibTransId="{16861A1D-3977-FA4A-9658-959D001EA2F5}"/>
    <dgm:cxn modelId="{5CC567FA-10EA-4D4E-96EA-E463CAB9C44F}" type="presOf" srcId="{0ACFDA81-F683-7940-8ACB-B9E8A90FDA0F}" destId="{56242B48-33F6-B541-B272-99D87F2BD75C}" srcOrd="0" destOrd="0" presId="urn:microsoft.com/office/officeart/2005/8/layout/chevron2"/>
    <dgm:cxn modelId="{629F4A46-6DE5-CE45-BA1D-0E7A38A83ECD}" type="presOf" srcId="{266BC9AC-ED24-E54D-8287-8735ADC113B5}" destId="{0BB915C8-869C-874D-9490-2994B7A4AD41}" srcOrd="0" destOrd="0" presId="urn:microsoft.com/office/officeart/2005/8/layout/chevron2"/>
    <dgm:cxn modelId="{16CB2D1D-DF3D-A348-8034-54CDAFCB5AFB}" srcId="{8B7A6540-BB4F-FA4C-96E4-7B28DBB464A3}" destId="{6A404B39-33C5-C545-A352-351B92EC42A8}" srcOrd="2" destOrd="0" parTransId="{D1EE72E7-E7E3-304A-A699-99C8F8C8FB53}" sibTransId="{30A5B92C-07FC-5844-9168-FE7D640CB880}"/>
    <dgm:cxn modelId="{2581BDCB-DF94-A54C-B3DE-DEF38988482B}" srcId="{8B7A6540-BB4F-FA4C-96E4-7B28DBB464A3}" destId="{A0B98853-FB83-0C44-8A7E-F6596236703C}" srcOrd="1" destOrd="0" parTransId="{5297A8DD-9F60-C94A-9164-8DD395405AAF}" sibTransId="{115494F4-C713-924A-B24F-DB40E49A9158}"/>
    <dgm:cxn modelId="{334027FC-7456-F144-B58E-A76E9D9B3373}" srcId="{2ED3B4A0-9BA8-1243-9FD1-556B4762C764}" destId="{0ACFDA81-F683-7940-8ACB-B9E8A90FDA0F}" srcOrd="0" destOrd="0" parTransId="{2EB32949-B7DA-7944-926B-2B19A7C41E30}" sibTransId="{0FB09532-7528-AA47-B5EC-DE60621C8FC0}"/>
    <dgm:cxn modelId="{08331E83-CF3F-6744-A448-36EE0EB9D689}" type="presParOf" srcId="{15E00EE6-723C-524F-B50D-BDDCEBCB74D3}" destId="{9B8F4AE3-7BF1-D249-8D80-01E0B09F4BA2}" srcOrd="0" destOrd="0" presId="urn:microsoft.com/office/officeart/2005/8/layout/chevron2"/>
    <dgm:cxn modelId="{B8926BD4-6426-7E4D-B458-35A38BAE8254}" type="presParOf" srcId="{9B8F4AE3-7BF1-D249-8D80-01E0B09F4BA2}" destId="{0292EADD-2A28-AD46-93D5-06C7252599C8}" srcOrd="0" destOrd="0" presId="urn:microsoft.com/office/officeart/2005/8/layout/chevron2"/>
    <dgm:cxn modelId="{37696C7F-AF6D-FE47-85D7-4B6860637831}" type="presParOf" srcId="{9B8F4AE3-7BF1-D249-8D80-01E0B09F4BA2}" destId="{97F33AF0-07EA-6840-8458-FDE247238C69}" srcOrd="1" destOrd="0" presId="urn:microsoft.com/office/officeart/2005/8/layout/chevron2"/>
    <dgm:cxn modelId="{86D6789A-210A-0441-9779-12AD607BE1A4}" type="presParOf" srcId="{15E00EE6-723C-524F-B50D-BDDCEBCB74D3}" destId="{0634B56C-ED3F-FF4B-BEED-E46C34CF6D01}" srcOrd="1" destOrd="0" presId="urn:microsoft.com/office/officeart/2005/8/layout/chevron2"/>
    <dgm:cxn modelId="{40824EDD-816B-F440-8698-98C2870BBC91}" type="presParOf" srcId="{15E00EE6-723C-524F-B50D-BDDCEBCB74D3}" destId="{2AE88D93-F70E-C846-839A-C304FC0E5905}" srcOrd="2" destOrd="0" presId="urn:microsoft.com/office/officeart/2005/8/layout/chevron2"/>
    <dgm:cxn modelId="{1C2A2CEF-05E5-5D48-93FF-EA58D815E052}" type="presParOf" srcId="{2AE88D93-F70E-C846-839A-C304FC0E5905}" destId="{641A8C5F-3C0A-1F4E-807E-D2E7B6A45E2E}" srcOrd="0" destOrd="0" presId="urn:microsoft.com/office/officeart/2005/8/layout/chevron2"/>
    <dgm:cxn modelId="{99FE875F-4AED-6D40-855C-E782E51AAC3D}" type="presParOf" srcId="{2AE88D93-F70E-C846-839A-C304FC0E5905}" destId="{0BB915C8-869C-874D-9490-2994B7A4AD41}" srcOrd="1" destOrd="0" presId="urn:microsoft.com/office/officeart/2005/8/layout/chevron2"/>
    <dgm:cxn modelId="{A53B11DB-CD55-E34A-A421-851AD22BCE99}" type="presParOf" srcId="{15E00EE6-723C-524F-B50D-BDDCEBCB74D3}" destId="{5F5B42E3-AD59-7140-A990-F26E7E521D26}" srcOrd="3" destOrd="0" presId="urn:microsoft.com/office/officeart/2005/8/layout/chevron2"/>
    <dgm:cxn modelId="{FADA2107-D411-A545-8ACB-E2E42CEF508C}" type="presParOf" srcId="{15E00EE6-723C-524F-B50D-BDDCEBCB74D3}" destId="{C8A8F284-D1A8-C548-A5C8-7E4425832A7F}" srcOrd="4" destOrd="0" presId="urn:microsoft.com/office/officeart/2005/8/layout/chevron2"/>
    <dgm:cxn modelId="{F35895BE-C822-654E-BB4B-7C8AFA986E10}" type="presParOf" srcId="{C8A8F284-D1A8-C548-A5C8-7E4425832A7F}" destId="{DAE8DBDD-4061-5A47-8C10-2D3CB6127426}" srcOrd="0" destOrd="0" presId="urn:microsoft.com/office/officeart/2005/8/layout/chevron2"/>
    <dgm:cxn modelId="{06B2CF98-2C2F-3640-A052-BDDD7FCA9573}" type="presParOf" srcId="{C8A8F284-D1A8-C548-A5C8-7E4425832A7F}" destId="{703BDB26-33A8-C34F-B119-16B030773E79}" srcOrd="1" destOrd="0" presId="urn:microsoft.com/office/officeart/2005/8/layout/chevron2"/>
    <dgm:cxn modelId="{0A240D90-B010-0447-A4CA-03DD8D680742}" type="presParOf" srcId="{15E00EE6-723C-524F-B50D-BDDCEBCB74D3}" destId="{D084F35A-93C4-554A-84A6-3EB633E7BE53}" srcOrd="5" destOrd="0" presId="urn:microsoft.com/office/officeart/2005/8/layout/chevron2"/>
    <dgm:cxn modelId="{5A89938F-40CB-CF48-8F62-1A26ECF75DAD}" type="presParOf" srcId="{15E00EE6-723C-524F-B50D-BDDCEBCB74D3}" destId="{E318A2F3-1D7C-2041-B158-12A6C70BDEF7}" srcOrd="6" destOrd="0" presId="urn:microsoft.com/office/officeart/2005/8/layout/chevron2"/>
    <dgm:cxn modelId="{7C3B2FA8-F925-E143-A735-D4234A28675A}" type="presParOf" srcId="{E318A2F3-1D7C-2041-B158-12A6C70BDEF7}" destId="{DA979A7E-8470-294C-A409-66DA3A4EFA91}" srcOrd="0" destOrd="0" presId="urn:microsoft.com/office/officeart/2005/8/layout/chevron2"/>
    <dgm:cxn modelId="{F60DCD88-EF32-9347-A42B-E0313B366E73}" type="presParOf" srcId="{E318A2F3-1D7C-2041-B158-12A6C70BDEF7}" destId="{C0F4493D-CD6E-0346-BF37-0D6BC8897731}" srcOrd="1" destOrd="0" presId="urn:microsoft.com/office/officeart/2005/8/layout/chevron2"/>
    <dgm:cxn modelId="{34600A2A-E0C7-C343-A119-84D885ABE919}" type="presParOf" srcId="{15E00EE6-723C-524F-B50D-BDDCEBCB74D3}" destId="{7FF8E06A-93C1-A94F-96FF-0A267E1F8EB5}" srcOrd="7" destOrd="0" presId="urn:microsoft.com/office/officeart/2005/8/layout/chevron2"/>
    <dgm:cxn modelId="{4244100A-B242-D849-AF56-31D7E002BA30}" type="presParOf" srcId="{15E00EE6-723C-524F-B50D-BDDCEBCB74D3}" destId="{C073AE9C-D7F4-9346-9014-1BF453490AD8}" srcOrd="8" destOrd="0" presId="urn:microsoft.com/office/officeart/2005/8/layout/chevron2"/>
    <dgm:cxn modelId="{1DE9D5DB-B1E2-A643-815A-C6C162E438E0}" type="presParOf" srcId="{C073AE9C-D7F4-9346-9014-1BF453490AD8}" destId="{6E040D1A-C668-F649-B70F-9B04610B00FA}" srcOrd="0" destOrd="0" presId="urn:microsoft.com/office/officeart/2005/8/layout/chevron2"/>
    <dgm:cxn modelId="{D6434CE2-1253-5449-9685-2A7BBABB491A}" type="presParOf" srcId="{C073AE9C-D7F4-9346-9014-1BF453490AD8}" destId="{C751B18E-0BF0-E94E-B678-357B907B4686}" srcOrd="1" destOrd="0" presId="urn:microsoft.com/office/officeart/2005/8/layout/chevron2"/>
    <dgm:cxn modelId="{C307891C-AECF-4141-919C-A7DF0F868828}" type="presParOf" srcId="{15E00EE6-723C-524F-B50D-BDDCEBCB74D3}" destId="{8C12E853-7B6A-6D45-B8FE-4EE8DC8908A0}" srcOrd="9" destOrd="0" presId="urn:microsoft.com/office/officeart/2005/8/layout/chevron2"/>
    <dgm:cxn modelId="{B3D2E4E6-5E44-0B42-90E0-2AF71A8D6860}" type="presParOf" srcId="{15E00EE6-723C-524F-B50D-BDDCEBCB74D3}" destId="{FDA4AAF8-6AA8-CD4F-A45F-FA6DE5F9E69B}" srcOrd="10" destOrd="0" presId="urn:microsoft.com/office/officeart/2005/8/layout/chevron2"/>
    <dgm:cxn modelId="{789A4636-2E88-8945-A0E7-3F38FB846A23}" type="presParOf" srcId="{FDA4AAF8-6AA8-CD4F-A45F-FA6DE5F9E69B}" destId="{F327553A-F278-6042-9D29-1E3AA9787540}" srcOrd="0" destOrd="0" presId="urn:microsoft.com/office/officeart/2005/8/layout/chevron2"/>
    <dgm:cxn modelId="{71051324-A8E1-F441-B1DE-7780E83C9C4F}" type="presParOf" srcId="{FDA4AAF8-6AA8-CD4F-A45F-FA6DE5F9E69B}" destId="{50229DBE-372A-3A4A-8A63-5008DF1EDF02}" srcOrd="1" destOrd="0" presId="urn:microsoft.com/office/officeart/2005/8/layout/chevron2"/>
    <dgm:cxn modelId="{517EBD97-2AFB-DD4A-BA8B-E68D34D69CA0}" type="presParOf" srcId="{15E00EE6-723C-524F-B50D-BDDCEBCB74D3}" destId="{537CC7B3-6A73-CA4B-B4FB-25083ECCEBE3}" srcOrd="11" destOrd="0" presId="urn:microsoft.com/office/officeart/2005/8/layout/chevron2"/>
    <dgm:cxn modelId="{FB21D03F-48D1-FF47-BD4C-DE79682709F3}" type="presParOf" srcId="{15E00EE6-723C-524F-B50D-BDDCEBCB74D3}" destId="{52A4A068-8A3C-8647-B842-9F7D8E91311A}" srcOrd="12" destOrd="0" presId="urn:microsoft.com/office/officeart/2005/8/layout/chevron2"/>
    <dgm:cxn modelId="{D3384FEC-434A-1D45-8C54-89F9313D2A37}" type="presParOf" srcId="{52A4A068-8A3C-8647-B842-9F7D8E91311A}" destId="{5D8E2778-4ADA-AA47-A750-932566B06F79}" srcOrd="0" destOrd="0" presId="urn:microsoft.com/office/officeart/2005/8/layout/chevron2"/>
    <dgm:cxn modelId="{F68E0EDC-0E2B-3541-90ED-57FA6A4E52B5}" type="presParOf" srcId="{52A4A068-8A3C-8647-B842-9F7D8E91311A}" destId="{56242B48-33F6-B541-B272-99D87F2BD75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92EADD-2A28-AD46-93D5-06C7252599C8}">
      <dsp:nvSpPr>
        <dsp:cNvPr id="0" name=""/>
        <dsp:cNvSpPr/>
      </dsp:nvSpPr>
      <dsp:spPr>
        <a:xfrm rot="5400000">
          <a:off x="-83951" y="87295"/>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1.</a:t>
          </a:r>
          <a:endParaRPr lang="it-IT" sz="2400" kern="1200" dirty="0"/>
        </a:p>
      </dsp:txBody>
      <dsp:txXfrm rot="-5400000">
        <a:off x="1" y="199230"/>
        <a:ext cx="391771" cy="167902"/>
      </dsp:txXfrm>
    </dsp:sp>
    <dsp:sp modelId="{97F33AF0-07EA-6840-8458-FDE247238C69}">
      <dsp:nvSpPr>
        <dsp:cNvPr id="0" name=""/>
        <dsp:cNvSpPr/>
      </dsp:nvSpPr>
      <dsp:spPr>
        <a:xfrm rot="5400000">
          <a:off x="3097626" y="-2708224"/>
          <a:ext cx="363978"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Il contesto (regionale/provinciale/aziendale)</a:t>
          </a:r>
          <a:endParaRPr lang="it-IT" sz="1700" kern="1200" dirty="0"/>
        </a:p>
      </dsp:txBody>
      <dsp:txXfrm rot="-5400000">
        <a:off x="389401" y="17769"/>
        <a:ext cx="5762660" cy="328442"/>
      </dsp:txXfrm>
    </dsp:sp>
    <dsp:sp modelId="{641A8C5F-3C0A-1F4E-807E-D2E7B6A45E2E}">
      <dsp:nvSpPr>
        <dsp:cNvPr id="0" name=""/>
        <dsp:cNvSpPr/>
      </dsp:nvSpPr>
      <dsp:spPr>
        <a:xfrm rot="5400000">
          <a:off x="-83951" y="558647"/>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2.</a:t>
          </a:r>
          <a:endParaRPr lang="it-IT" sz="2400" kern="1200" dirty="0"/>
        </a:p>
      </dsp:txBody>
      <dsp:txXfrm rot="-5400000">
        <a:off x="1" y="670582"/>
        <a:ext cx="391771" cy="167902"/>
      </dsp:txXfrm>
    </dsp:sp>
    <dsp:sp modelId="{0BB915C8-869C-874D-9490-2994B7A4AD41}">
      <dsp:nvSpPr>
        <dsp:cNvPr id="0" name=""/>
        <dsp:cNvSpPr/>
      </dsp:nvSpPr>
      <dsp:spPr>
        <a:xfrm rot="5400000">
          <a:off x="3100091" y="-2233624"/>
          <a:ext cx="363787"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L’oggetto dell’HTA</a:t>
          </a:r>
          <a:endParaRPr lang="it-IT" sz="1700" kern="1200" dirty="0"/>
        </a:p>
      </dsp:txBody>
      <dsp:txXfrm rot="-5400000">
        <a:off x="391771" y="492455"/>
        <a:ext cx="5762669" cy="328269"/>
      </dsp:txXfrm>
    </dsp:sp>
    <dsp:sp modelId="{DAE8DBDD-4061-5A47-8C10-2D3CB6127426}">
      <dsp:nvSpPr>
        <dsp:cNvPr id="0" name=""/>
        <dsp:cNvSpPr/>
      </dsp:nvSpPr>
      <dsp:spPr>
        <a:xfrm rot="5400000">
          <a:off x="-83951" y="1029998"/>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3.</a:t>
          </a:r>
          <a:endParaRPr lang="it-IT" sz="2400" kern="1200" dirty="0"/>
        </a:p>
      </dsp:txBody>
      <dsp:txXfrm rot="-5400000">
        <a:off x="1" y="1141933"/>
        <a:ext cx="391771" cy="167902"/>
      </dsp:txXfrm>
    </dsp:sp>
    <dsp:sp modelId="{703BDB26-33A8-C34F-B119-16B030773E79}">
      <dsp:nvSpPr>
        <dsp:cNvPr id="0" name=""/>
        <dsp:cNvSpPr/>
      </dsp:nvSpPr>
      <dsp:spPr>
        <a:xfrm rot="5400000">
          <a:off x="3100091" y="-1762272"/>
          <a:ext cx="363787"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Le fasi del processo di HTA individuato</a:t>
          </a:r>
          <a:endParaRPr lang="it-IT" sz="1700" kern="1200" dirty="0"/>
        </a:p>
      </dsp:txBody>
      <dsp:txXfrm rot="-5400000">
        <a:off x="391771" y="963807"/>
        <a:ext cx="5762669" cy="328269"/>
      </dsp:txXfrm>
    </dsp:sp>
    <dsp:sp modelId="{DA979A7E-8470-294C-A409-66DA3A4EFA91}">
      <dsp:nvSpPr>
        <dsp:cNvPr id="0" name=""/>
        <dsp:cNvSpPr/>
      </dsp:nvSpPr>
      <dsp:spPr>
        <a:xfrm rot="5400000">
          <a:off x="-83951" y="1501350"/>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4.</a:t>
          </a:r>
          <a:endParaRPr lang="it-IT" sz="2400" kern="1200" dirty="0"/>
        </a:p>
      </dsp:txBody>
      <dsp:txXfrm rot="-5400000">
        <a:off x="1" y="1613285"/>
        <a:ext cx="391771" cy="167902"/>
      </dsp:txXfrm>
    </dsp:sp>
    <dsp:sp modelId="{C0F4493D-CD6E-0346-BF37-0D6BC8897731}">
      <dsp:nvSpPr>
        <dsp:cNvPr id="0" name=""/>
        <dsp:cNvSpPr/>
      </dsp:nvSpPr>
      <dsp:spPr>
        <a:xfrm rot="5400000">
          <a:off x="3100091" y="-1290921"/>
          <a:ext cx="363787"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Il </a:t>
          </a:r>
          <a:r>
            <a:rPr lang="it-IT" sz="1700" kern="1200" dirty="0" err="1" smtClean="0"/>
            <a:t>Patients</a:t>
          </a:r>
          <a:r>
            <a:rPr lang="it-IT" sz="1700" kern="1200" dirty="0" smtClean="0"/>
            <a:t>’ </a:t>
          </a:r>
          <a:r>
            <a:rPr lang="it-IT" sz="1700" kern="1200" dirty="0" err="1" smtClean="0"/>
            <a:t>Involvement</a:t>
          </a:r>
          <a:r>
            <a:rPr lang="it-IT" sz="1700" kern="1200" dirty="0" smtClean="0"/>
            <a:t>: quando</a:t>
          </a:r>
          <a:endParaRPr lang="it-IT" sz="1700" kern="1200" dirty="0"/>
        </a:p>
      </dsp:txBody>
      <dsp:txXfrm rot="-5400000">
        <a:off x="391771" y="1435158"/>
        <a:ext cx="5762669" cy="328269"/>
      </dsp:txXfrm>
    </dsp:sp>
    <dsp:sp modelId="{6E040D1A-C668-F649-B70F-9B04610B00FA}">
      <dsp:nvSpPr>
        <dsp:cNvPr id="0" name=""/>
        <dsp:cNvSpPr/>
      </dsp:nvSpPr>
      <dsp:spPr>
        <a:xfrm rot="5400000">
          <a:off x="-83951" y="1972701"/>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5.</a:t>
          </a:r>
          <a:endParaRPr lang="it-IT" sz="2400" kern="1200" dirty="0"/>
        </a:p>
      </dsp:txBody>
      <dsp:txXfrm rot="-5400000">
        <a:off x="1" y="2084636"/>
        <a:ext cx="391771" cy="167902"/>
      </dsp:txXfrm>
    </dsp:sp>
    <dsp:sp modelId="{C751B18E-0BF0-E94E-B678-357B907B4686}">
      <dsp:nvSpPr>
        <dsp:cNvPr id="0" name=""/>
        <dsp:cNvSpPr/>
      </dsp:nvSpPr>
      <dsp:spPr>
        <a:xfrm rot="5400000">
          <a:off x="3100091" y="-819569"/>
          <a:ext cx="363787"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La scelta degli interlocutori e le modalità di coinvolgimento</a:t>
          </a:r>
          <a:endParaRPr lang="it-IT" sz="1700" kern="1200" dirty="0"/>
        </a:p>
      </dsp:txBody>
      <dsp:txXfrm rot="-5400000">
        <a:off x="391771" y="1906510"/>
        <a:ext cx="5762669" cy="328269"/>
      </dsp:txXfrm>
    </dsp:sp>
    <dsp:sp modelId="{F327553A-F278-6042-9D29-1E3AA9787540}">
      <dsp:nvSpPr>
        <dsp:cNvPr id="0" name=""/>
        <dsp:cNvSpPr/>
      </dsp:nvSpPr>
      <dsp:spPr>
        <a:xfrm rot="5400000">
          <a:off x="-83951" y="2444053"/>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6.</a:t>
          </a:r>
          <a:endParaRPr lang="it-IT" sz="2400" kern="1200" dirty="0"/>
        </a:p>
      </dsp:txBody>
      <dsp:txXfrm rot="-5400000">
        <a:off x="1" y="2555988"/>
        <a:ext cx="391771" cy="167902"/>
      </dsp:txXfrm>
    </dsp:sp>
    <dsp:sp modelId="{50229DBE-372A-3A4A-8A63-5008DF1EDF02}">
      <dsp:nvSpPr>
        <dsp:cNvPr id="0" name=""/>
        <dsp:cNvSpPr/>
      </dsp:nvSpPr>
      <dsp:spPr>
        <a:xfrm rot="5400000">
          <a:off x="3100091" y="-348217"/>
          <a:ext cx="363787"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Gli elementi qualificanti del piano </a:t>
          </a:r>
          <a:endParaRPr lang="it-IT" sz="1700" kern="1200" dirty="0"/>
        </a:p>
      </dsp:txBody>
      <dsp:txXfrm rot="-5400000">
        <a:off x="391771" y="2377862"/>
        <a:ext cx="5762669" cy="328269"/>
      </dsp:txXfrm>
    </dsp:sp>
    <dsp:sp modelId="{5D8E2778-4ADA-AA47-A750-932566B06F79}">
      <dsp:nvSpPr>
        <dsp:cNvPr id="0" name=""/>
        <dsp:cNvSpPr/>
      </dsp:nvSpPr>
      <dsp:spPr>
        <a:xfrm rot="5400000">
          <a:off x="-83951" y="2915405"/>
          <a:ext cx="559673" cy="391771"/>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it-IT" sz="2400" b="1" kern="1200" dirty="0" smtClean="0"/>
            <a:t>7.</a:t>
          </a:r>
          <a:endParaRPr lang="it-IT" sz="2400" kern="1200" dirty="0"/>
        </a:p>
      </dsp:txBody>
      <dsp:txXfrm rot="-5400000">
        <a:off x="1" y="3027340"/>
        <a:ext cx="391771" cy="167902"/>
      </dsp:txXfrm>
    </dsp:sp>
    <dsp:sp modelId="{56242B48-33F6-B541-B272-99D87F2BD75C}">
      <dsp:nvSpPr>
        <dsp:cNvPr id="0" name=""/>
        <dsp:cNvSpPr/>
      </dsp:nvSpPr>
      <dsp:spPr>
        <a:xfrm rot="5400000">
          <a:off x="3100091" y="123133"/>
          <a:ext cx="363787" cy="5780428"/>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it-IT" sz="1700" kern="1200" dirty="0" smtClean="0"/>
            <a:t>Punti di forza e di debolezza</a:t>
          </a:r>
          <a:endParaRPr lang="it-IT" sz="1700" kern="1200" dirty="0"/>
        </a:p>
      </dsp:txBody>
      <dsp:txXfrm rot="-5400000">
        <a:off x="391771" y="2849213"/>
        <a:ext cx="5762669" cy="32826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it-IT" altLang="it-IT"/>
          </a:p>
        </p:txBody>
      </p:sp>
      <p:sp>
        <p:nvSpPr>
          <p:cNvPr id="14339" name="AutoShape 2"/>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charset="0"/>
              <a:buNone/>
            </a:pPr>
            <a:endParaRPr lang="it-IT" altLang="it-IT"/>
          </a:p>
        </p:txBody>
      </p:sp>
      <p:sp>
        <p:nvSpPr>
          <p:cNvPr id="14340" name="Text Box 3"/>
          <p:cNvSpPr txBox="1">
            <a:spLocks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it-IT" altLang="it-IT"/>
          </a:p>
        </p:txBody>
      </p:sp>
      <p:sp>
        <p:nvSpPr>
          <p:cNvPr id="2052" name="Rectangle 4"/>
          <p:cNvSpPr>
            <a:spLocks noGrp="1" noChangeArrowheads="1"/>
          </p:cNvSpPr>
          <p:nvPr>
            <p:ph type="dt"/>
          </p:nvPr>
        </p:nvSpPr>
        <p:spPr bwMode="auto">
          <a:xfrm>
            <a:off x="3884613" y="0"/>
            <a:ext cx="2968625" cy="454025"/>
          </a:xfrm>
          <a:prstGeom prst="rect">
            <a:avLst/>
          </a:prstGeom>
          <a:noFill/>
          <a:ln>
            <a:noFill/>
          </a:ln>
          <a:effectLst/>
          <a:extLst/>
        </p:spPr>
        <p:txBody>
          <a:bodyPr vert="horz" wrap="square" lIns="90000" tIns="46800" rIns="90000" bIns="46800" numCol="1" anchor="t" anchorCtr="0" compatLnSpc="1">
            <a:prstTxWarp prst="textNoShape">
              <a:avLst/>
            </a:prstTxWarp>
          </a:bodyPr>
          <a:lstStyle>
            <a:lvl1pPr algn="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Arial" charset="0"/>
                <a:ea typeface="ＭＳ Ｐゴシック" pitchFamily="32" charset="-128"/>
                <a:cs typeface="+mn-cs"/>
              </a:defRPr>
            </a:lvl1pPr>
          </a:lstStyle>
          <a:p>
            <a:pPr>
              <a:defRPr/>
            </a:pPr>
            <a:endParaRPr lang="it-IT"/>
          </a:p>
        </p:txBody>
      </p:sp>
      <p:sp>
        <p:nvSpPr>
          <p:cNvPr id="14342" name="Rectangle 5"/>
          <p:cNvSpPr>
            <a:spLocks noGrp="1" noRot="1" noChangeAspect="1" noChangeArrowheads="1"/>
          </p:cNvSpPr>
          <p:nvPr>
            <p:ph type="sldImg"/>
          </p:nvPr>
        </p:nvSpPr>
        <p:spPr bwMode="auto">
          <a:xfrm>
            <a:off x="1143000" y="685800"/>
            <a:ext cx="4568825" cy="3425825"/>
          </a:xfrm>
          <a:prstGeom prst="rect">
            <a:avLst/>
          </a:prstGeom>
          <a:noFill/>
          <a:ln w="12600" cap="sq">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4" name="Rectangle 6"/>
          <p:cNvSpPr>
            <a:spLocks noGrp="1" noChangeArrowheads="1"/>
          </p:cNvSpPr>
          <p:nvPr>
            <p:ph type="body"/>
          </p:nvPr>
        </p:nvSpPr>
        <p:spPr bwMode="auto">
          <a:xfrm>
            <a:off x="685800" y="4343400"/>
            <a:ext cx="5483225" cy="4111625"/>
          </a:xfrm>
          <a:prstGeom prst="rect">
            <a:avLst/>
          </a:prstGeom>
          <a:noFill/>
          <a:ln>
            <a:noFill/>
          </a:ln>
          <a:effectLst/>
          <a:extLst/>
        </p:spPr>
        <p:txBody>
          <a:bodyPr vert="horz" wrap="square" lIns="90000" tIns="46800" rIns="90000" bIns="46800" numCol="1" anchor="t" anchorCtr="0" compatLnSpc="1">
            <a:prstTxWarp prst="textNoShape">
              <a:avLst/>
            </a:prstTxWarp>
          </a:bodyPr>
          <a:lstStyle/>
          <a:p>
            <a:pPr lvl="0"/>
            <a:endParaRPr lang="it-IT" noProof="0" smtClean="0"/>
          </a:p>
        </p:txBody>
      </p:sp>
      <p:sp>
        <p:nvSpPr>
          <p:cNvPr id="14344" name="Text Box 7"/>
          <p:cNvSpPr txBox="1">
            <a:spLocks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it-IT" altLang="it-IT"/>
          </a:p>
        </p:txBody>
      </p:sp>
      <p:sp>
        <p:nvSpPr>
          <p:cNvPr id="2056" name="Rectangle 8"/>
          <p:cNvSpPr>
            <a:spLocks noGrp="1" noChangeArrowheads="1"/>
          </p:cNvSpPr>
          <p:nvPr>
            <p:ph type="sldNum"/>
          </p:nvPr>
        </p:nvSpPr>
        <p:spPr bwMode="auto">
          <a:xfrm>
            <a:off x="3884613" y="8685213"/>
            <a:ext cx="2968625" cy="454025"/>
          </a:xfrm>
          <a:prstGeom prst="rect">
            <a:avLst/>
          </a:prstGeom>
          <a:noFill/>
          <a:ln>
            <a:noFill/>
          </a:ln>
          <a:effectLst/>
          <a:extLst/>
        </p:spPr>
        <p:txBody>
          <a:bodyPr vert="horz" wrap="square" lIns="90000" tIns="46800" rIns="90000" bIns="46800" numCol="1" anchor="b"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pPr>
              <a:defRPr/>
            </a:pPr>
            <a:fld id="{80180816-D8F3-3240-83A8-E1BA547120BE}" type="slidenum">
              <a:rPr lang="it-IT" altLang="it-IT"/>
              <a:pPr>
                <a:defRPr/>
              </a:pPr>
              <a:t>‹n.›</a:t>
            </a:fld>
            <a:endParaRPr lang="it-IT" altLang="it-IT"/>
          </a:p>
        </p:txBody>
      </p:sp>
    </p:spTree>
    <p:extLst>
      <p:ext uri="{BB962C8B-B14F-4D97-AF65-F5344CB8AC3E}">
        <p14:creationId xmlns:p14="http://schemas.microsoft.com/office/powerpoint/2010/main" val="425401797"/>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pitchFamily="1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2983F326-1B61-DA4B-8AF0-5B9411DE3D81}" type="slidenum">
              <a:rPr lang="fr-FR" altLang="it-IT">
                <a:latin typeface="Arial" charset="0"/>
              </a:rPr>
              <a:pPr>
                <a:spcBef>
                  <a:spcPct val="0"/>
                </a:spcBef>
                <a:buClrTx/>
                <a:buFontTx/>
                <a:buNone/>
              </a:pPr>
              <a:t>1</a:t>
            </a:fld>
            <a:endParaRPr lang="fr-FR" altLang="it-IT">
              <a:latin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it-IT">
              <a:latin typeface="Times New Roman" charset="0"/>
              <a:ea typeface="ＭＳ Ｐゴシック" charset="-128"/>
            </a:endParaRPr>
          </a:p>
        </p:txBody>
      </p:sp>
    </p:spTree>
    <p:extLst>
      <p:ext uri="{BB962C8B-B14F-4D97-AF65-F5344CB8AC3E}">
        <p14:creationId xmlns:p14="http://schemas.microsoft.com/office/powerpoint/2010/main" val="754941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83CF67A8-0EB5-EE45-AB87-D68B9EA278BE}" type="slidenum">
              <a:rPr lang="fr-FR" altLang="it-IT">
                <a:latin typeface="Arial" charset="0"/>
              </a:rPr>
              <a:pPr>
                <a:spcBef>
                  <a:spcPct val="0"/>
                </a:spcBef>
                <a:buClrTx/>
                <a:buFontTx/>
                <a:buNone/>
              </a:pPr>
              <a:t>22</a:t>
            </a:fld>
            <a:endParaRPr lang="fr-FR" altLang="it-IT">
              <a:latin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spcBef>
                <a:spcPct val="0"/>
              </a:spcBef>
            </a:pPr>
            <a:endParaRPr lang="en-US" altLang="it-IT">
              <a:latin typeface="Times New Roman" charset="0"/>
              <a:ea typeface="ＭＳ Ｐゴシック" charset="-128"/>
            </a:endParaRPr>
          </a:p>
        </p:txBody>
      </p:sp>
    </p:spTree>
    <p:extLst>
      <p:ext uri="{BB962C8B-B14F-4D97-AF65-F5344CB8AC3E}">
        <p14:creationId xmlns:p14="http://schemas.microsoft.com/office/powerpoint/2010/main" val="67543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12BA53AA-DA53-4442-8855-69C29C687E2C}" type="slidenum">
              <a:rPr lang="it-IT" altLang="it-IT">
                <a:latin typeface="Arial" charset="0"/>
              </a:rPr>
              <a:pPr>
                <a:spcBef>
                  <a:spcPct val="0"/>
                </a:spcBef>
                <a:buClrTx/>
                <a:buFontTx/>
                <a:buNone/>
              </a:pPr>
              <a:t>29</a:t>
            </a:fld>
            <a:endParaRPr lang="it-IT" altLang="it-IT">
              <a:latin typeface="Arial" charset="0"/>
            </a:endParaRPr>
          </a:p>
        </p:txBody>
      </p:sp>
      <p:sp>
        <p:nvSpPr>
          <p:cNvPr id="40963"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40964" name="Rectangle 2"/>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none" anchor="ctr"/>
          <a:lstStyle/>
          <a:p>
            <a:endParaRPr lang="it-IT" altLang="it-IT">
              <a:latin typeface="Times New Roman" charset="0"/>
              <a:ea typeface="ＭＳ Ｐゴシック" charset="-128"/>
            </a:endParaRPr>
          </a:p>
        </p:txBody>
      </p:sp>
    </p:spTree>
    <p:extLst>
      <p:ext uri="{BB962C8B-B14F-4D97-AF65-F5344CB8AC3E}">
        <p14:creationId xmlns:p14="http://schemas.microsoft.com/office/powerpoint/2010/main" val="381956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tLang="it-IT">
              <a:latin typeface="Times New Roman" charset="0"/>
              <a:ea typeface="ＭＳ Ｐゴシック" charset="-128"/>
            </a:endParaRPr>
          </a:p>
        </p:txBody>
      </p:sp>
      <p:sp>
        <p:nvSpPr>
          <p:cNvPr id="18435" name="Segnaposto numero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760B1BEB-658F-9443-BB61-78A5CF3DACA2}" type="slidenum">
              <a:rPr lang="it-IT" altLang="it-IT">
                <a:latin typeface="Arial" charset="0"/>
              </a:rPr>
              <a:pPr>
                <a:spcBef>
                  <a:spcPct val="0"/>
                </a:spcBef>
                <a:buClrTx/>
                <a:buFontTx/>
                <a:buNone/>
              </a:pPr>
              <a:t>2</a:t>
            </a:fld>
            <a:endParaRPr lang="it-IT" altLang="it-IT">
              <a:latin typeface="Arial" charset="0"/>
            </a:endParaRPr>
          </a:p>
        </p:txBody>
      </p:sp>
    </p:spTree>
    <p:extLst>
      <p:ext uri="{BB962C8B-B14F-4D97-AF65-F5344CB8AC3E}">
        <p14:creationId xmlns:p14="http://schemas.microsoft.com/office/powerpoint/2010/main" val="96531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tLang="it-IT">
              <a:latin typeface="Times New Roman" charset="0"/>
              <a:ea typeface="ＭＳ Ｐゴシック" charset="-128"/>
            </a:endParaRPr>
          </a:p>
        </p:txBody>
      </p:sp>
      <p:sp>
        <p:nvSpPr>
          <p:cNvPr id="18435" name="Segnaposto numero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760B1BEB-658F-9443-BB61-78A5CF3DACA2}" type="slidenum">
              <a:rPr lang="it-IT" altLang="it-IT">
                <a:latin typeface="Arial" charset="0"/>
              </a:rPr>
              <a:pPr>
                <a:spcBef>
                  <a:spcPct val="0"/>
                </a:spcBef>
                <a:buClrTx/>
                <a:buFontTx/>
                <a:buNone/>
              </a:pPr>
              <a:t>3</a:t>
            </a:fld>
            <a:endParaRPr lang="it-IT" altLang="it-IT">
              <a:latin typeface="Arial" charset="0"/>
            </a:endParaRPr>
          </a:p>
        </p:txBody>
      </p:sp>
    </p:spTree>
    <p:extLst>
      <p:ext uri="{BB962C8B-B14F-4D97-AF65-F5344CB8AC3E}">
        <p14:creationId xmlns:p14="http://schemas.microsoft.com/office/powerpoint/2010/main" val="257071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tLang="it-IT">
              <a:latin typeface="Times New Roman" charset="0"/>
              <a:ea typeface="ＭＳ Ｐゴシック" charset="-128"/>
            </a:endParaRPr>
          </a:p>
        </p:txBody>
      </p:sp>
      <p:sp>
        <p:nvSpPr>
          <p:cNvPr id="18435" name="Segnaposto numero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760B1BEB-658F-9443-BB61-78A5CF3DACA2}" type="slidenum">
              <a:rPr lang="it-IT" altLang="it-IT">
                <a:latin typeface="Arial" charset="0"/>
              </a:rPr>
              <a:pPr>
                <a:spcBef>
                  <a:spcPct val="0"/>
                </a:spcBef>
                <a:buClrTx/>
                <a:buFontTx/>
                <a:buNone/>
              </a:pPr>
              <a:t>7</a:t>
            </a:fld>
            <a:endParaRPr lang="it-IT" altLang="it-IT">
              <a:latin typeface="Arial" charset="0"/>
            </a:endParaRPr>
          </a:p>
        </p:txBody>
      </p:sp>
    </p:spTree>
    <p:extLst>
      <p:ext uri="{BB962C8B-B14F-4D97-AF65-F5344CB8AC3E}">
        <p14:creationId xmlns:p14="http://schemas.microsoft.com/office/powerpoint/2010/main" val="1362052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tLang="it-IT">
              <a:latin typeface="Times New Roman" charset="0"/>
              <a:ea typeface="ＭＳ Ｐゴシック" charset="-128"/>
            </a:endParaRPr>
          </a:p>
        </p:txBody>
      </p:sp>
      <p:sp>
        <p:nvSpPr>
          <p:cNvPr id="18435" name="Segnaposto numero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760B1BEB-658F-9443-BB61-78A5CF3DACA2}" type="slidenum">
              <a:rPr lang="it-IT" altLang="it-IT">
                <a:latin typeface="Arial" charset="0"/>
              </a:rPr>
              <a:pPr>
                <a:spcBef>
                  <a:spcPct val="0"/>
                </a:spcBef>
                <a:buClrTx/>
                <a:buFontTx/>
                <a:buNone/>
              </a:pPr>
              <a:t>10</a:t>
            </a:fld>
            <a:endParaRPr lang="it-IT" altLang="it-IT">
              <a:latin typeface="Arial" charset="0"/>
            </a:endParaRPr>
          </a:p>
        </p:txBody>
      </p:sp>
    </p:spTree>
    <p:extLst>
      <p:ext uri="{BB962C8B-B14F-4D97-AF65-F5344CB8AC3E}">
        <p14:creationId xmlns:p14="http://schemas.microsoft.com/office/powerpoint/2010/main" val="11845681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egnaposto immagine diapositiva 1"/>
          <p:cNvSpPr>
            <a:spLocks noGrp="1" noRot="1" noChangeAspect="1" noTextEdit="1"/>
          </p:cNvSpPr>
          <p:nvPr>
            <p:ph type="sldImg"/>
          </p:nvPr>
        </p:nvSpPr>
        <p:spPr>
          <a:ln/>
        </p:spPr>
      </p:sp>
      <p:sp>
        <p:nvSpPr>
          <p:cNvPr id="18434"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it-IT" altLang="it-IT">
              <a:latin typeface="Times New Roman" charset="0"/>
              <a:ea typeface="ＭＳ Ｐゴシック" charset="-128"/>
            </a:endParaRPr>
          </a:p>
        </p:txBody>
      </p:sp>
      <p:sp>
        <p:nvSpPr>
          <p:cNvPr id="18435" name="Segnaposto numero diapositiva 3"/>
          <p:cNvSpPr>
            <a:spLocks noGrp="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1pPr>
            <a:lvl2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2pPr>
            <a:lvl3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3pPr>
            <a:lvl4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4pPr>
            <a:lvl5pPr>
              <a:spcBef>
                <a:spcPct val="30000"/>
              </a:spcBef>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5pPr>
            <a:lvl6pPr marL="25146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6pPr>
            <a:lvl7pPr marL="29718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7pPr>
            <a:lvl8pPr marL="34290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8pPr>
            <a:lvl9pPr marL="3886200" indent="-228600" defTabSz="449263" eaLnBrk="0" fontAlgn="base" hangingPunct="0">
              <a:spcBef>
                <a:spcPct val="3000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128"/>
              </a:defRPr>
            </a:lvl9pPr>
          </a:lstStyle>
          <a:p>
            <a:pPr>
              <a:spcBef>
                <a:spcPct val="0"/>
              </a:spcBef>
              <a:buClrTx/>
              <a:buFontTx/>
              <a:buNone/>
            </a:pPr>
            <a:fld id="{760B1BEB-658F-9443-BB61-78A5CF3DACA2}" type="slidenum">
              <a:rPr lang="it-IT" altLang="it-IT">
                <a:latin typeface="Arial" charset="0"/>
              </a:rPr>
              <a:pPr>
                <a:spcBef>
                  <a:spcPct val="0"/>
                </a:spcBef>
                <a:buClrTx/>
                <a:buFontTx/>
                <a:buNone/>
              </a:pPr>
              <a:t>12</a:t>
            </a:fld>
            <a:endParaRPr lang="it-IT" altLang="it-IT">
              <a:latin typeface="Arial" charset="0"/>
            </a:endParaRPr>
          </a:p>
        </p:txBody>
      </p:sp>
    </p:spTree>
    <p:extLst>
      <p:ext uri="{BB962C8B-B14F-4D97-AF65-F5344CB8AC3E}">
        <p14:creationId xmlns:p14="http://schemas.microsoft.com/office/powerpoint/2010/main" val="1446813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rgbClr val="002C5F"/>
                </a:solidFill>
                <a:latin typeface="Arial Black" charset="0"/>
                <a:ea typeface="Osaka" charset="-128"/>
              </a:defRPr>
            </a:lvl1pPr>
            <a:lvl2pPr marL="742950" indent="-285750" defTabSz="925513" eaLnBrk="0" hangingPunct="0">
              <a:defRPr sz="2400">
                <a:solidFill>
                  <a:srgbClr val="002C5F"/>
                </a:solidFill>
                <a:latin typeface="Arial Black" charset="0"/>
                <a:ea typeface="Osaka" charset="-128"/>
              </a:defRPr>
            </a:lvl2pPr>
            <a:lvl3pPr marL="1143000" indent="-228600" defTabSz="925513" eaLnBrk="0" hangingPunct="0">
              <a:defRPr sz="2400">
                <a:solidFill>
                  <a:srgbClr val="002C5F"/>
                </a:solidFill>
                <a:latin typeface="Arial Black" charset="0"/>
                <a:ea typeface="Osaka" charset="-128"/>
              </a:defRPr>
            </a:lvl3pPr>
            <a:lvl4pPr marL="1600200" indent="-228600" defTabSz="925513" eaLnBrk="0" hangingPunct="0">
              <a:defRPr sz="2400">
                <a:solidFill>
                  <a:srgbClr val="002C5F"/>
                </a:solidFill>
                <a:latin typeface="Arial Black" charset="0"/>
                <a:ea typeface="Osaka" charset="-128"/>
              </a:defRPr>
            </a:lvl4pPr>
            <a:lvl5pPr marL="2057400" indent="-228600" defTabSz="925513" eaLnBrk="0" hangingPunct="0">
              <a:defRPr sz="2400">
                <a:solidFill>
                  <a:srgbClr val="002C5F"/>
                </a:solidFill>
                <a:latin typeface="Arial Black" charset="0"/>
                <a:ea typeface="Osaka" charset="-128"/>
              </a:defRPr>
            </a:lvl5pPr>
            <a:lvl6pPr marL="2514600" indent="-228600" defTabSz="925513" eaLnBrk="0" fontAlgn="base" hangingPunct="0">
              <a:spcBef>
                <a:spcPct val="0"/>
              </a:spcBef>
              <a:spcAft>
                <a:spcPct val="0"/>
              </a:spcAft>
              <a:defRPr sz="2400">
                <a:solidFill>
                  <a:srgbClr val="002C5F"/>
                </a:solidFill>
                <a:latin typeface="Arial Black" charset="0"/>
                <a:ea typeface="Osaka" charset="-128"/>
              </a:defRPr>
            </a:lvl6pPr>
            <a:lvl7pPr marL="2971800" indent="-228600" defTabSz="925513" eaLnBrk="0" fontAlgn="base" hangingPunct="0">
              <a:spcBef>
                <a:spcPct val="0"/>
              </a:spcBef>
              <a:spcAft>
                <a:spcPct val="0"/>
              </a:spcAft>
              <a:defRPr sz="2400">
                <a:solidFill>
                  <a:srgbClr val="002C5F"/>
                </a:solidFill>
                <a:latin typeface="Arial Black" charset="0"/>
                <a:ea typeface="Osaka" charset="-128"/>
              </a:defRPr>
            </a:lvl7pPr>
            <a:lvl8pPr marL="3429000" indent="-228600" defTabSz="925513" eaLnBrk="0" fontAlgn="base" hangingPunct="0">
              <a:spcBef>
                <a:spcPct val="0"/>
              </a:spcBef>
              <a:spcAft>
                <a:spcPct val="0"/>
              </a:spcAft>
              <a:defRPr sz="2400">
                <a:solidFill>
                  <a:srgbClr val="002C5F"/>
                </a:solidFill>
                <a:latin typeface="Arial Black" charset="0"/>
                <a:ea typeface="Osaka" charset="-128"/>
              </a:defRPr>
            </a:lvl8pPr>
            <a:lvl9pPr marL="3886200" indent="-228600" defTabSz="925513" eaLnBrk="0" fontAlgn="base" hangingPunct="0">
              <a:spcBef>
                <a:spcPct val="0"/>
              </a:spcBef>
              <a:spcAft>
                <a:spcPct val="0"/>
              </a:spcAft>
              <a:defRPr sz="2400">
                <a:solidFill>
                  <a:srgbClr val="002C5F"/>
                </a:solidFill>
                <a:latin typeface="Arial Black" charset="0"/>
                <a:ea typeface="Osaka" charset="-128"/>
              </a:defRPr>
            </a:lvl9pPr>
          </a:lstStyle>
          <a:p>
            <a:pPr eaLnBrk="1" hangingPunct="1"/>
            <a:fld id="{A1ED9C69-73AF-CB43-8448-57409A88AF37}" type="slidenum">
              <a:rPr lang="it-IT" altLang="it-IT" sz="1200">
                <a:solidFill>
                  <a:srgbClr val="000000"/>
                </a:solidFill>
                <a:latin typeface="Times" charset="0"/>
              </a:rPr>
              <a:pPr eaLnBrk="1" hangingPunct="1"/>
              <a:t>13</a:t>
            </a:fld>
            <a:endParaRPr lang="it-IT" altLang="it-IT" sz="1200">
              <a:solidFill>
                <a:srgbClr val="000000"/>
              </a:solidFill>
              <a:latin typeface="Times" charset="0"/>
            </a:endParaRPr>
          </a:p>
        </p:txBody>
      </p:sp>
      <p:sp>
        <p:nvSpPr>
          <p:cNvPr id="114691" name="Segnaposto immagine diapositiva 1"/>
          <p:cNvSpPr>
            <a:spLocks noGrp="1" noRot="1" noChangeAspect="1" noTextEdit="1"/>
          </p:cNvSpPr>
          <p:nvPr>
            <p:ph type="sldImg"/>
          </p:nvPr>
        </p:nvSpPr>
        <p:spPr>
          <a:xfrm>
            <a:off x="917575" y="744538"/>
            <a:ext cx="4962525" cy="3722687"/>
          </a:xfrm>
          <a:ln/>
        </p:spPr>
      </p:sp>
      <p:sp>
        <p:nvSpPr>
          <p:cNvPr id="114692"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01" tIns="48449" rIns="96901" bIns="48449"/>
          <a:lstStyle/>
          <a:p>
            <a:pPr eaLnBrk="1" hangingPunct="1">
              <a:spcBef>
                <a:spcPct val="0"/>
              </a:spcBef>
            </a:pPr>
            <a:r>
              <a:rPr lang="it-IT" altLang="it-IT">
                <a:latin typeface="Arial" charset="0"/>
                <a:ea typeface="Osaka" charset="-128"/>
              </a:rPr>
              <a:t>Il processo di valutazione delle tecnologie sanitarie  prevede diversi passaggi fra i quali la raccolta delle migliori prove disponibili (positive o negative) affinché possano essere di supporto alla valutazione della tecnologia presa in esame</a:t>
            </a:r>
          </a:p>
        </p:txBody>
      </p:sp>
      <p:sp>
        <p:nvSpPr>
          <p:cNvPr id="114693" name="Segnaposto numero diapositiva 3"/>
          <p:cNvSpPr txBox="1">
            <a:spLocks noGrp="1"/>
          </p:cNvSpPr>
          <p:nvPr/>
        </p:nvSpPr>
        <p:spPr bwMode="auto">
          <a:xfrm>
            <a:off x="3852863" y="9429750"/>
            <a:ext cx="2944812"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01" tIns="48449" rIns="96901" bIns="48449" anchor="b"/>
          <a:lstStyle>
            <a:lvl1pPr defTabSz="963613" eaLnBrk="0" hangingPunct="0">
              <a:defRPr sz="2400">
                <a:solidFill>
                  <a:srgbClr val="002C5F"/>
                </a:solidFill>
                <a:latin typeface="Arial Black" charset="0"/>
                <a:ea typeface="Osaka" charset="-128"/>
              </a:defRPr>
            </a:lvl1pPr>
            <a:lvl2pPr marL="742950" indent="-285750" defTabSz="963613" eaLnBrk="0" hangingPunct="0">
              <a:defRPr sz="2400">
                <a:solidFill>
                  <a:srgbClr val="002C5F"/>
                </a:solidFill>
                <a:latin typeface="Arial Black" charset="0"/>
                <a:ea typeface="Osaka" charset="-128"/>
              </a:defRPr>
            </a:lvl2pPr>
            <a:lvl3pPr marL="1143000" indent="-228600" defTabSz="963613" eaLnBrk="0" hangingPunct="0">
              <a:defRPr sz="2400">
                <a:solidFill>
                  <a:srgbClr val="002C5F"/>
                </a:solidFill>
                <a:latin typeface="Arial Black" charset="0"/>
                <a:ea typeface="Osaka" charset="-128"/>
              </a:defRPr>
            </a:lvl3pPr>
            <a:lvl4pPr marL="1600200" indent="-228600" defTabSz="963613" eaLnBrk="0" hangingPunct="0">
              <a:defRPr sz="2400">
                <a:solidFill>
                  <a:srgbClr val="002C5F"/>
                </a:solidFill>
                <a:latin typeface="Arial Black" charset="0"/>
                <a:ea typeface="Osaka" charset="-128"/>
              </a:defRPr>
            </a:lvl4pPr>
            <a:lvl5pPr marL="2057400" indent="-228600" defTabSz="963613" eaLnBrk="0" hangingPunct="0">
              <a:defRPr sz="2400">
                <a:solidFill>
                  <a:srgbClr val="002C5F"/>
                </a:solidFill>
                <a:latin typeface="Arial Black" charset="0"/>
                <a:ea typeface="Osaka" charset="-128"/>
              </a:defRPr>
            </a:lvl5pPr>
            <a:lvl6pPr marL="2514600" indent="-228600" defTabSz="963613" eaLnBrk="0" fontAlgn="base" hangingPunct="0">
              <a:spcBef>
                <a:spcPct val="0"/>
              </a:spcBef>
              <a:spcAft>
                <a:spcPct val="0"/>
              </a:spcAft>
              <a:defRPr sz="2400">
                <a:solidFill>
                  <a:srgbClr val="002C5F"/>
                </a:solidFill>
                <a:latin typeface="Arial Black" charset="0"/>
                <a:ea typeface="Osaka" charset="-128"/>
              </a:defRPr>
            </a:lvl6pPr>
            <a:lvl7pPr marL="2971800" indent="-228600" defTabSz="963613" eaLnBrk="0" fontAlgn="base" hangingPunct="0">
              <a:spcBef>
                <a:spcPct val="0"/>
              </a:spcBef>
              <a:spcAft>
                <a:spcPct val="0"/>
              </a:spcAft>
              <a:defRPr sz="2400">
                <a:solidFill>
                  <a:srgbClr val="002C5F"/>
                </a:solidFill>
                <a:latin typeface="Arial Black" charset="0"/>
                <a:ea typeface="Osaka" charset="-128"/>
              </a:defRPr>
            </a:lvl7pPr>
            <a:lvl8pPr marL="3429000" indent="-228600" defTabSz="963613" eaLnBrk="0" fontAlgn="base" hangingPunct="0">
              <a:spcBef>
                <a:spcPct val="0"/>
              </a:spcBef>
              <a:spcAft>
                <a:spcPct val="0"/>
              </a:spcAft>
              <a:defRPr sz="2400">
                <a:solidFill>
                  <a:srgbClr val="002C5F"/>
                </a:solidFill>
                <a:latin typeface="Arial Black" charset="0"/>
                <a:ea typeface="Osaka" charset="-128"/>
              </a:defRPr>
            </a:lvl8pPr>
            <a:lvl9pPr marL="3886200" indent="-228600" defTabSz="963613" eaLnBrk="0" fontAlgn="base" hangingPunct="0">
              <a:spcBef>
                <a:spcPct val="0"/>
              </a:spcBef>
              <a:spcAft>
                <a:spcPct val="0"/>
              </a:spcAft>
              <a:defRPr sz="2400">
                <a:solidFill>
                  <a:srgbClr val="002C5F"/>
                </a:solidFill>
                <a:latin typeface="Arial Black" charset="0"/>
                <a:ea typeface="Osaka" charset="-128"/>
              </a:defRPr>
            </a:lvl9pPr>
          </a:lstStyle>
          <a:p>
            <a:pPr algn="r" eaLnBrk="1" hangingPunct="1"/>
            <a:fld id="{1F5A1B93-531A-2342-BD95-E78C8B713909}" type="slidenum">
              <a:rPr lang="it-IT" altLang="it-IT" sz="1300">
                <a:solidFill>
                  <a:srgbClr val="000000"/>
                </a:solidFill>
                <a:latin typeface="Times" charset="0"/>
              </a:rPr>
              <a:pPr algn="r" eaLnBrk="1" hangingPunct="1"/>
              <a:t>13</a:t>
            </a:fld>
            <a:endParaRPr lang="it-IT" altLang="it-IT" sz="1300">
              <a:solidFill>
                <a:srgbClr val="000000"/>
              </a:solidFill>
              <a:latin typeface="Times" charset="0"/>
            </a:endParaRPr>
          </a:p>
        </p:txBody>
      </p:sp>
    </p:spTree>
    <p:extLst>
      <p:ext uri="{BB962C8B-B14F-4D97-AF65-F5344CB8AC3E}">
        <p14:creationId xmlns:p14="http://schemas.microsoft.com/office/powerpoint/2010/main" val="623954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sz="2400">
                <a:solidFill>
                  <a:srgbClr val="002C5F"/>
                </a:solidFill>
                <a:latin typeface="Arial Black" charset="0"/>
                <a:ea typeface="Osaka" charset="-128"/>
              </a:defRPr>
            </a:lvl1pPr>
            <a:lvl2pPr marL="742950" indent="-285750" defTabSz="925513" eaLnBrk="0" hangingPunct="0">
              <a:defRPr sz="2400">
                <a:solidFill>
                  <a:srgbClr val="002C5F"/>
                </a:solidFill>
                <a:latin typeface="Arial Black" charset="0"/>
                <a:ea typeface="Osaka" charset="-128"/>
              </a:defRPr>
            </a:lvl2pPr>
            <a:lvl3pPr marL="1143000" indent="-228600" defTabSz="925513" eaLnBrk="0" hangingPunct="0">
              <a:defRPr sz="2400">
                <a:solidFill>
                  <a:srgbClr val="002C5F"/>
                </a:solidFill>
                <a:latin typeface="Arial Black" charset="0"/>
                <a:ea typeface="Osaka" charset="-128"/>
              </a:defRPr>
            </a:lvl3pPr>
            <a:lvl4pPr marL="1600200" indent="-228600" defTabSz="925513" eaLnBrk="0" hangingPunct="0">
              <a:defRPr sz="2400">
                <a:solidFill>
                  <a:srgbClr val="002C5F"/>
                </a:solidFill>
                <a:latin typeface="Arial Black" charset="0"/>
                <a:ea typeface="Osaka" charset="-128"/>
              </a:defRPr>
            </a:lvl4pPr>
            <a:lvl5pPr marL="2057400" indent="-228600" defTabSz="925513" eaLnBrk="0" hangingPunct="0">
              <a:defRPr sz="2400">
                <a:solidFill>
                  <a:srgbClr val="002C5F"/>
                </a:solidFill>
                <a:latin typeface="Arial Black" charset="0"/>
                <a:ea typeface="Osaka" charset="-128"/>
              </a:defRPr>
            </a:lvl5pPr>
            <a:lvl6pPr marL="2514600" indent="-228600" defTabSz="925513" eaLnBrk="0" fontAlgn="base" hangingPunct="0">
              <a:spcBef>
                <a:spcPct val="0"/>
              </a:spcBef>
              <a:spcAft>
                <a:spcPct val="0"/>
              </a:spcAft>
              <a:defRPr sz="2400">
                <a:solidFill>
                  <a:srgbClr val="002C5F"/>
                </a:solidFill>
                <a:latin typeface="Arial Black" charset="0"/>
                <a:ea typeface="Osaka" charset="-128"/>
              </a:defRPr>
            </a:lvl6pPr>
            <a:lvl7pPr marL="2971800" indent="-228600" defTabSz="925513" eaLnBrk="0" fontAlgn="base" hangingPunct="0">
              <a:spcBef>
                <a:spcPct val="0"/>
              </a:spcBef>
              <a:spcAft>
                <a:spcPct val="0"/>
              </a:spcAft>
              <a:defRPr sz="2400">
                <a:solidFill>
                  <a:srgbClr val="002C5F"/>
                </a:solidFill>
                <a:latin typeface="Arial Black" charset="0"/>
                <a:ea typeface="Osaka" charset="-128"/>
              </a:defRPr>
            </a:lvl7pPr>
            <a:lvl8pPr marL="3429000" indent="-228600" defTabSz="925513" eaLnBrk="0" fontAlgn="base" hangingPunct="0">
              <a:spcBef>
                <a:spcPct val="0"/>
              </a:spcBef>
              <a:spcAft>
                <a:spcPct val="0"/>
              </a:spcAft>
              <a:defRPr sz="2400">
                <a:solidFill>
                  <a:srgbClr val="002C5F"/>
                </a:solidFill>
                <a:latin typeface="Arial Black" charset="0"/>
                <a:ea typeface="Osaka" charset="-128"/>
              </a:defRPr>
            </a:lvl8pPr>
            <a:lvl9pPr marL="3886200" indent="-228600" defTabSz="925513" eaLnBrk="0" fontAlgn="base" hangingPunct="0">
              <a:spcBef>
                <a:spcPct val="0"/>
              </a:spcBef>
              <a:spcAft>
                <a:spcPct val="0"/>
              </a:spcAft>
              <a:defRPr sz="2400">
                <a:solidFill>
                  <a:srgbClr val="002C5F"/>
                </a:solidFill>
                <a:latin typeface="Arial Black" charset="0"/>
                <a:ea typeface="Osaka" charset="-128"/>
              </a:defRPr>
            </a:lvl9pPr>
          </a:lstStyle>
          <a:p>
            <a:pPr eaLnBrk="1" hangingPunct="1"/>
            <a:fld id="{7115E27F-4B0C-1B4C-8CD0-DF1290F50073}" type="slidenum">
              <a:rPr lang="it-IT" altLang="it-IT" sz="1200">
                <a:solidFill>
                  <a:srgbClr val="000000"/>
                </a:solidFill>
                <a:latin typeface="Times" charset="0"/>
              </a:rPr>
              <a:pPr eaLnBrk="1" hangingPunct="1"/>
              <a:t>14</a:t>
            </a:fld>
            <a:endParaRPr lang="it-IT" altLang="it-IT" sz="1200">
              <a:solidFill>
                <a:srgbClr val="000000"/>
              </a:solidFill>
              <a:latin typeface="Times" charset="0"/>
            </a:endParaRPr>
          </a:p>
        </p:txBody>
      </p:sp>
      <p:sp>
        <p:nvSpPr>
          <p:cNvPr id="115715" name="Rectangle 2"/>
          <p:cNvSpPr>
            <a:spLocks noGrp="1" noRot="1" noChangeAspect="1" noChangeArrowheads="1" noTextEdit="1"/>
          </p:cNvSpPr>
          <p:nvPr>
            <p:ph type="sldImg"/>
          </p:nvPr>
        </p:nvSpPr>
        <p:spPr>
          <a:xfrm>
            <a:off x="917575" y="744538"/>
            <a:ext cx="4962525" cy="3722687"/>
          </a:xfrm>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901" tIns="48449" rIns="96901" bIns="48449"/>
          <a:lstStyle/>
          <a:p>
            <a:pPr eaLnBrk="1" hangingPunct="1">
              <a:lnSpc>
                <a:spcPct val="130000"/>
              </a:lnSpc>
              <a:spcBef>
                <a:spcPct val="0"/>
              </a:spcBef>
            </a:pPr>
            <a:r>
              <a:rPr lang="it-IT" altLang="it-IT">
                <a:solidFill>
                  <a:srgbClr val="006600"/>
                </a:solidFill>
                <a:latin typeface="Arial" charset="0"/>
                <a:ea typeface="Osaka" charset="-128"/>
              </a:rPr>
              <a:t>Complessiva e sistematica valutazione multidisciplinare delle conseguenze assistenziali, economiche, sociali ed etiche provocate in modo diretto e indiretto, nel breve e nel lungo periodo, dalle tecnologie sanitarie esistenti e da quelle di nuova introduzione.</a:t>
            </a:r>
          </a:p>
          <a:p>
            <a:pPr eaLnBrk="1" hangingPunct="1">
              <a:spcBef>
                <a:spcPct val="0"/>
              </a:spcBef>
            </a:pPr>
            <a:endParaRPr lang="it-IT" altLang="it-IT">
              <a:latin typeface="Arial" charset="0"/>
              <a:ea typeface="Osaka" charset="-128"/>
            </a:endParaRPr>
          </a:p>
        </p:txBody>
      </p:sp>
    </p:spTree>
    <p:extLst>
      <p:ext uri="{BB962C8B-B14F-4D97-AF65-F5344CB8AC3E}">
        <p14:creationId xmlns:p14="http://schemas.microsoft.com/office/powerpoint/2010/main" val="106907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xfrm>
            <a:off x="917575" y="744538"/>
            <a:ext cx="4962525" cy="3722687"/>
          </a:xfrm>
          <a:ln/>
        </p:spPr>
      </p:sp>
      <p:sp>
        <p:nvSpPr>
          <p:cNvPr id="1167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it-IT" altLang="it-IT">
                <a:latin typeface="Times" charset="0"/>
                <a:ea typeface="Osaka" charset="-128"/>
              </a:rPr>
              <a:t>La letteratura primaria, come detto in precedenza, è composta da studi che hanno come obiettivo una singola ricerca: in pratica, il focus è centrato direttamente sull'oggetto di analisi, come ad esempio un campione di pazienti, l'azione di un farmaco, una patologia.</a:t>
            </a:r>
          </a:p>
          <a:p>
            <a:pPr eaLnBrk="1" hangingPunct="1">
              <a:spcBef>
                <a:spcPct val="0"/>
              </a:spcBef>
            </a:pPr>
            <a:r>
              <a:rPr lang="it-IT" altLang="it-IT">
                <a:latin typeface="Times" charset="0"/>
                <a:ea typeface="Osaka" charset="-128"/>
              </a:rPr>
              <a:t>La letteratura secondaria si occupa di riassumere e dedurre conclusioni dalla letteratura primaria;</a:t>
            </a:r>
            <a:endParaRPr lang="it-IT" altLang="it-IT">
              <a:solidFill>
                <a:srgbClr val="006600"/>
              </a:solidFill>
              <a:latin typeface="Times" charset="0"/>
              <a:ea typeface="Osaka" charset="-128"/>
            </a:endParaRPr>
          </a:p>
          <a:p>
            <a:pPr eaLnBrk="1" hangingPunct="1">
              <a:spcBef>
                <a:spcPct val="0"/>
              </a:spcBef>
            </a:pPr>
            <a:r>
              <a:rPr lang="it-IT" altLang="it-IT">
                <a:solidFill>
                  <a:srgbClr val="006600"/>
                </a:solidFill>
                <a:latin typeface="Times" charset="0"/>
                <a:ea typeface="Osaka" charset="-128"/>
              </a:rPr>
              <a:t>i farmaci,</a:t>
            </a:r>
          </a:p>
          <a:p>
            <a:pPr eaLnBrk="1" hangingPunct="1">
              <a:spcBef>
                <a:spcPct val="0"/>
              </a:spcBef>
            </a:pPr>
            <a:r>
              <a:rPr lang="it-IT" altLang="it-IT">
                <a:solidFill>
                  <a:srgbClr val="006600"/>
                </a:solidFill>
                <a:latin typeface="Times" charset="0"/>
                <a:ea typeface="Osaka" charset="-128"/>
              </a:rPr>
              <a:t>    i sistemi diagnostici, </a:t>
            </a:r>
          </a:p>
          <a:p>
            <a:pPr eaLnBrk="1" hangingPunct="1">
              <a:spcBef>
                <a:spcPct val="0"/>
              </a:spcBef>
            </a:pPr>
            <a:r>
              <a:rPr lang="it-IT" altLang="it-IT">
                <a:solidFill>
                  <a:srgbClr val="006600"/>
                </a:solidFill>
                <a:latin typeface="Times" charset="0"/>
                <a:ea typeface="Osaka" charset="-128"/>
              </a:rPr>
              <a:t>    le procedure mediche e chirurgiche,</a:t>
            </a:r>
          </a:p>
          <a:p>
            <a:pPr eaLnBrk="1" hangingPunct="1">
              <a:spcBef>
                <a:spcPct val="0"/>
              </a:spcBef>
            </a:pPr>
            <a:r>
              <a:rPr lang="it-IT" altLang="it-IT">
                <a:solidFill>
                  <a:srgbClr val="006600"/>
                </a:solidFill>
                <a:latin typeface="Times" charset="0"/>
                <a:ea typeface="Osaka" charset="-128"/>
              </a:rPr>
              <a:t>    i percorsi assistenziali </a:t>
            </a:r>
          </a:p>
          <a:p>
            <a:pPr eaLnBrk="1" hangingPunct="1">
              <a:spcBef>
                <a:spcPct val="0"/>
              </a:spcBef>
            </a:pPr>
            <a:r>
              <a:rPr lang="it-IT" altLang="it-IT">
                <a:solidFill>
                  <a:srgbClr val="006600"/>
                </a:solidFill>
                <a:latin typeface="Times" charset="0"/>
                <a:ea typeface="Osaka" charset="-128"/>
              </a:rPr>
              <a:t>    e gli assetti strutturali e organizzativi nei quali viene erogata l’assistenza sanitaria</a:t>
            </a:r>
          </a:p>
          <a:p>
            <a:pPr eaLnBrk="1" hangingPunct="1">
              <a:spcBef>
                <a:spcPct val="0"/>
              </a:spcBef>
            </a:pPr>
            <a:r>
              <a:rPr lang="it-IT" altLang="it-IT">
                <a:solidFill>
                  <a:srgbClr val="006600"/>
                </a:solidFill>
                <a:latin typeface="Times" charset="0"/>
                <a:ea typeface="Osaka" charset="-128"/>
              </a:rPr>
              <a:t>-------------------------------------------------------</a:t>
            </a:r>
          </a:p>
          <a:p>
            <a:pPr algn="just" eaLnBrk="1" hangingPunct="1">
              <a:lnSpc>
                <a:spcPct val="130000"/>
              </a:lnSpc>
              <a:spcBef>
                <a:spcPct val="0"/>
              </a:spcBef>
            </a:pPr>
            <a:r>
              <a:rPr lang="it-IT" altLang="it-IT">
                <a:solidFill>
                  <a:srgbClr val="006600"/>
                </a:solidFill>
                <a:latin typeface="Times" charset="0"/>
                <a:ea typeface="Osaka" charset="-128"/>
              </a:rPr>
              <a:t>L’HTA è: Complessiva e sistematica valutazione multidisciplinare delle conseguenze assistenziali, economiche, sociali ed etiche provocate in modo diretto e indiretto, nel breve e nel lungo periodo, dalle tecnologie sanitarie esistenti e da quelle di nuova introduzione.</a:t>
            </a:r>
          </a:p>
          <a:p>
            <a:pPr algn="just" eaLnBrk="1" hangingPunct="1">
              <a:lnSpc>
                <a:spcPct val="130000"/>
              </a:lnSpc>
              <a:spcBef>
                <a:spcPct val="0"/>
              </a:spcBef>
            </a:pPr>
            <a:r>
              <a:rPr lang="it-IT" altLang="it-IT">
                <a:solidFill>
                  <a:srgbClr val="006600"/>
                </a:solidFill>
                <a:latin typeface="Times" charset="0"/>
                <a:ea typeface="Osaka" charset="-128"/>
              </a:rPr>
              <a:t>++++</a:t>
            </a:r>
          </a:p>
          <a:p>
            <a:pPr algn="just" eaLnBrk="1" hangingPunct="1">
              <a:lnSpc>
                <a:spcPct val="130000"/>
              </a:lnSpc>
              <a:spcBef>
                <a:spcPct val="0"/>
              </a:spcBef>
            </a:pPr>
            <a:r>
              <a:rPr lang="it-IT" altLang="it-IT" i="1">
                <a:latin typeface="Arial" charset="0"/>
                <a:ea typeface="Osaka" charset="-128"/>
              </a:rPr>
              <a:t>Il termine «letteratura grigia» indica, nel gergo di bibliotecari e documentalisti, quella vasta area di «documenti non convenzionali» che non vengono diffusi attraverso i normali canali di pubblicazione commerciale e che quindi sono spesso difficilmente individuabili e accessibili. Il riferimento al colore grigio è nato a metà degli anni Settanta e allude a qualcosa di intermedio fra la normale letteratura «bianca» dei circuiti commerciali e quella «nera», completamente inaccessibile. Questa grande categoria di documenti include fra l'altro tesi di laurea e di dottorato, rapporti tecnici aziendali, relazioni presentate a convegni, saggi in attesa di accettazione da parte di periodici accademici, cataloghi e manuali di prodotti hardware e software, dispense universitarie e relative a corsi di formazione. Fabio Metiteri http://www.laterza.it/bibliotecheinrete/Cap10/Cap10_10.htm</a:t>
            </a:r>
          </a:p>
          <a:p>
            <a:pPr algn="just" eaLnBrk="1" hangingPunct="1">
              <a:lnSpc>
                <a:spcPct val="130000"/>
              </a:lnSpc>
              <a:spcBef>
                <a:spcPct val="0"/>
              </a:spcBef>
            </a:pPr>
            <a:r>
              <a:rPr lang="it-IT" altLang="it-IT" i="1">
                <a:latin typeface="Arial" charset="0"/>
                <a:ea typeface="Osaka" charset="-128"/>
              </a:rPr>
              <a:t>http://www.opengrey.eu/</a:t>
            </a:r>
          </a:p>
          <a:p>
            <a:pPr algn="just" eaLnBrk="1" hangingPunct="1">
              <a:lnSpc>
                <a:spcPct val="130000"/>
              </a:lnSpc>
              <a:spcBef>
                <a:spcPct val="0"/>
              </a:spcBef>
            </a:pPr>
            <a:endParaRPr lang="it-IT" altLang="it-IT" i="1">
              <a:latin typeface="Times" charset="0"/>
              <a:ea typeface="Osaka" charset="-128"/>
            </a:endParaRPr>
          </a:p>
          <a:p>
            <a:pPr eaLnBrk="1" hangingPunct="1">
              <a:spcBef>
                <a:spcPct val="0"/>
              </a:spcBef>
            </a:pPr>
            <a:endParaRPr lang="it-IT" altLang="it-IT" i="1">
              <a:latin typeface="Times" charset="0"/>
              <a:ea typeface="Osaka" charset="-128"/>
            </a:endParaRPr>
          </a:p>
        </p:txBody>
      </p:sp>
    </p:spTree>
    <p:extLst>
      <p:ext uri="{BB962C8B-B14F-4D97-AF65-F5344CB8AC3E}">
        <p14:creationId xmlns:p14="http://schemas.microsoft.com/office/powerpoint/2010/main" val="63820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www.uniamo.org/"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793793DC-7DC6-8945-8F58-37B65419CC06}" type="slidenum">
              <a:rPr lang="it-IT" altLang="it-IT"/>
              <a:pPr>
                <a:defRPr/>
              </a:pPr>
              <a:t>‹n.›</a:t>
            </a:fld>
            <a:endParaRPr lang="it-IT" altLang="it-IT"/>
          </a:p>
        </p:txBody>
      </p:sp>
    </p:spTree>
    <p:extLst>
      <p:ext uri="{BB962C8B-B14F-4D97-AF65-F5344CB8AC3E}">
        <p14:creationId xmlns:p14="http://schemas.microsoft.com/office/powerpoint/2010/main" val="716459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715743BC-726A-6648-84DB-470AA587D561}" type="slidenum">
              <a:rPr lang="it-IT" altLang="it-IT"/>
              <a:pPr>
                <a:defRPr/>
              </a:pPr>
              <a:t>‹n.›</a:t>
            </a:fld>
            <a:endParaRPr lang="it-IT" altLang="it-IT"/>
          </a:p>
        </p:txBody>
      </p:sp>
    </p:spTree>
    <p:extLst>
      <p:ext uri="{BB962C8B-B14F-4D97-AF65-F5344CB8AC3E}">
        <p14:creationId xmlns:p14="http://schemas.microsoft.com/office/powerpoint/2010/main" val="1328216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7813" y="274638"/>
            <a:ext cx="2055812" cy="584835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8213" cy="58483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E9857787-0101-7B42-9A43-4B15BB70B145}" type="slidenum">
              <a:rPr lang="it-IT" altLang="it-IT"/>
              <a:pPr>
                <a:defRPr/>
              </a:pPr>
              <a:t>‹n.›</a:t>
            </a:fld>
            <a:endParaRPr lang="it-IT" altLang="it-IT"/>
          </a:p>
        </p:txBody>
      </p:sp>
    </p:spTree>
    <p:extLst>
      <p:ext uri="{BB962C8B-B14F-4D97-AF65-F5344CB8AC3E}">
        <p14:creationId xmlns:p14="http://schemas.microsoft.com/office/powerpoint/2010/main" val="249163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ext Box 8"/>
          <p:cNvSpPr txBox="1">
            <a:spLocks noChangeArrowheads="1"/>
          </p:cNvSpPr>
          <p:nvPr userDrawn="1"/>
        </p:nvSpPr>
        <p:spPr bwMode="auto">
          <a:xfrm>
            <a:off x="914400" y="4892675"/>
            <a:ext cx="7162800" cy="579438"/>
          </a:xfrm>
          <a:prstGeom prst="rect">
            <a:avLst/>
          </a:prstGeom>
          <a:noFill/>
          <a:ln>
            <a:noFill/>
          </a:ln>
          <a:effectLst/>
          <a:extLst/>
        </p:spPr>
        <p:txBody>
          <a:bodyPr anchor="ctr">
            <a:spAutoFit/>
          </a:bodyPr>
          <a:lstStyle>
            <a:lvl1pPr eaLnBrk="0" hangingPunct="0">
              <a:defRPr sz="3200" b="1">
                <a:solidFill>
                  <a:schemeClr val="bg1"/>
                </a:solidFill>
                <a:latin typeface="Arial" charset="0"/>
              </a:defRPr>
            </a:lvl1pPr>
            <a:lvl2pPr marL="742950" indent="-285750" eaLnBrk="0" hangingPunct="0">
              <a:defRPr sz="3200" b="1">
                <a:solidFill>
                  <a:schemeClr val="bg1"/>
                </a:solidFill>
                <a:latin typeface="Arial" charset="0"/>
              </a:defRPr>
            </a:lvl2pPr>
            <a:lvl3pPr marL="1143000" indent="-228600" eaLnBrk="0" hangingPunct="0">
              <a:defRPr sz="3200" b="1">
                <a:solidFill>
                  <a:schemeClr val="bg1"/>
                </a:solidFill>
                <a:latin typeface="Arial" charset="0"/>
              </a:defRPr>
            </a:lvl3pPr>
            <a:lvl4pPr marL="1600200" indent="-228600" eaLnBrk="0" hangingPunct="0">
              <a:defRPr sz="3200" b="1">
                <a:solidFill>
                  <a:schemeClr val="bg1"/>
                </a:solidFill>
                <a:latin typeface="Arial" charset="0"/>
              </a:defRPr>
            </a:lvl4pPr>
            <a:lvl5pPr marL="2057400" indent="-228600" eaLnBrk="0" hangingPunct="0">
              <a:defRPr sz="3200" b="1">
                <a:solidFill>
                  <a:schemeClr val="bg1"/>
                </a:solidFill>
                <a:latin typeface="Arial" charset="0"/>
              </a:defRPr>
            </a:lvl5pPr>
            <a:lvl6pPr marL="2514600" indent="-228600" algn="ctr" eaLnBrk="0" fontAlgn="base" hangingPunct="0">
              <a:spcBef>
                <a:spcPct val="0"/>
              </a:spcBef>
              <a:spcAft>
                <a:spcPct val="0"/>
              </a:spcAft>
              <a:defRPr sz="3200" b="1">
                <a:solidFill>
                  <a:schemeClr val="bg1"/>
                </a:solidFill>
                <a:latin typeface="Arial" charset="0"/>
              </a:defRPr>
            </a:lvl6pPr>
            <a:lvl7pPr marL="2971800" indent="-228600" algn="ctr" eaLnBrk="0" fontAlgn="base" hangingPunct="0">
              <a:spcBef>
                <a:spcPct val="0"/>
              </a:spcBef>
              <a:spcAft>
                <a:spcPct val="0"/>
              </a:spcAft>
              <a:defRPr sz="3200" b="1">
                <a:solidFill>
                  <a:schemeClr val="bg1"/>
                </a:solidFill>
                <a:latin typeface="Arial" charset="0"/>
              </a:defRPr>
            </a:lvl7pPr>
            <a:lvl8pPr marL="3429000" indent="-228600" algn="ctr" eaLnBrk="0" fontAlgn="base" hangingPunct="0">
              <a:spcBef>
                <a:spcPct val="0"/>
              </a:spcBef>
              <a:spcAft>
                <a:spcPct val="0"/>
              </a:spcAft>
              <a:defRPr sz="3200" b="1">
                <a:solidFill>
                  <a:schemeClr val="bg1"/>
                </a:solidFill>
                <a:latin typeface="Arial" charset="0"/>
              </a:defRPr>
            </a:lvl8pPr>
            <a:lvl9pPr marL="3886200" indent="-228600" algn="ctr" eaLnBrk="0" fontAlgn="base" hangingPunct="0">
              <a:spcBef>
                <a:spcPct val="0"/>
              </a:spcBef>
              <a:spcAft>
                <a:spcPct val="0"/>
              </a:spcAft>
              <a:defRPr sz="3200" b="1">
                <a:solidFill>
                  <a:schemeClr val="bg1"/>
                </a:solidFill>
                <a:latin typeface="Arial" charset="0"/>
              </a:defRPr>
            </a:lvl9pPr>
          </a:lstStyle>
          <a:p>
            <a:pPr eaLnBrk="1" fontAlgn="auto" hangingPunct="1">
              <a:spcBef>
                <a:spcPts val="0"/>
              </a:spcBef>
              <a:spcAft>
                <a:spcPts val="0"/>
              </a:spcAft>
              <a:buClr>
                <a:srgbClr val="000000"/>
              </a:buClr>
              <a:buSzPct val="100000"/>
              <a:buFont typeface="Times New Roman" pitchFamily="16" charset="0"/>
              <a:buNone/>
              <a:defRPr/>
            </a:pPr>
            <a:endParaRPr lang="en-US" smtClean="0">
              <a:ea typeface="ＭＳ Ｐゴシック" pitchFamily="32" charset="-128"/>
            </a:endParaRPr>
          </a:p>
        </p:txBody>
      </p:sp>
    </p:spTree>
    <p:extLst>
      <p:ext uri="{BB962C8B-B14F-4D97-AF65-F5344CB8AC3E}">
        <p14:creationId xmlns:p14="http://schemas.microsoft.com/office/powerpoint/2010/main" val="899839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olo e contenuto NO punti elenco">
    <p:spTree>
      <p:nvGrpSpPr>
        <p:cNvPr id="1" name=""/>
        <p:cNvGrpSpPr/>
        <p:nvPr/>
      </p:nvGrpSpPr>
      <p:grpSpPr>
        <a:xfrm>
          <a:off x="0" y="0"/>
          <a:ext cx="0" cy="0"/>
          <a:chOff x="0" y="0"/>
          <a:chExt cx="0" cy="0"/>
        </a:xfrm>
      </p:grpSpPr>
      <p:sp>
        <p:nvSpPr>
          <p:cNvPr id="3" name="CasellaDiTesto 6"/>
          <p:cNvSpPr txBox="1">
            <a:spLocks noChangeArrowheads="1"/>
          </p:cNvSpPr>
          <p:nvPr userDrawn="1"/>
        </p:nvSpPr>
        <p:spPr bwMode="auto">
          <a:xfrm>
            <a:off x="374650" y="831850"/>
            <a:ext cx="779303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Clr>
                <a:srgbClr val="000000"/>
              </a:buClr>
              <a:buSzPct val="100000"/>
              <a:buFont typeface="Times New Roman" charset="0"/>
              <a:buNone/>
            </a:pPr>
            <a:r>
              <a:rPr lang="it-IT" altLang="it-IT" b="1">
                <a:solidFill>
                  <a:schemeClr val="tx1"/>
                </a:solidFill>
                <a:latin typeface="Calibri" charset="0"/>
              </a:rPr>
              <a:t>I PERCORSI DIAGNOSTICI TERAPEUTICI ASSISTENZIALI (PDTA) SONO UNO STRUMENTO DI GESTIONE CLINICA USATO PER DEFINIRE IL MIGLIORE PROCESSO ASSISTENZIALE FINALIZZATO A RISPONDERE A SPECIFICI BISOGNI DI SALUTE, SULLA BASE DI RACCOMANDAZIONI RICONOSCIUTE (LINEE GUIDA) ADATTATE AL CONTESTO LOCALE. </a:t>
            </a:r>
          </a:p>
          <a:p>
            <a:pPr algn="just">
              <a:buClr>
                <a:srgbClr val="000000"/>
              </a:buClr>
              <a:buSzPct val="100000"/>
              <a:buFont typeface="Wingdings" charset="2"/>
              <a:buNone/>
            </a:pPr>
            <a:endParaRPr lang="it-IT" altLang="it-IT">
              <a:solidFill>
                <a:schemeClr val="tx1"/>
              </a:solidFill>
              <a:latin typeface="Calibri" charset="0"/>
            </a:endParaRPr>
          </a:p>
          <a:p>
            <a:pPr algn="just">
              <a:buClr>
                <a:srgbClr val="000000"/>
              </a:buClr>
              <a:buSzPct val="100000"/>
              <a:buFont typeface="Wingdings" charset="2"/>
              <a:buChar char="Ø"/>
            </a:pPr>
            <a:r>
              <a:rPr lang="it-IT" altLang="it-IT">
                <a:solidFill>
                  <a:schemeClr val="tx1"/>
                </a:solidFill>
                <a:latin typeface="Calibri" charset="0"/>
              </a:rPr>
              <a:t>Scopo dei PDTA è di favorire l</a:t>
            </a:r>
            <a:r>
              <a:rPr lang="ja-JP" altLang="it-IT">
                <a:solidFill>
                  <a:schemeClr val="tx1"/>
                </a:solidFill>
                <a:latin typeface="Calibri" charset="0"/>
              </a:rPr>
              <a:t>’</a:t>
            </a:r>
            <a:r>
              <a:rPr lang="it-IT" altLang="ja-JP">
                <a:solidFill>
                  <a:schemeClr val="tx1"/>
                </a:solidFill>
                <a:latin typeface="Calibri" charset="0"/>
              </a:rPr>
              <a:t>integrazione fra gli operatori, ridurre la variabilità clinica, contribuire a diffondere la medicina basata sulle evidenze, utilizzare in modo congruo le risorse e permettere di valutare le prestazioni erogate mediante indicatori. </a:t>
            </a:r>
          </a:p>
          <a:p>
            <a:pPr algn="just">
              <a:buClr>
                <a:srgbClr val="000000"/>
              </a:buClr>
              <a:buSzPct val="100000"/>
              <a:buFont typeface="Wingdings" charset="2"/>
              <a:buNone/>
            </a:pPr>
            <a:endParaRPr lang="it-IT" altLang="it-IT">
              <a:solidFill>
                <a:schemeClr val="tx1"/>
              </a:solidFill>
              <a:latin typeface="Calibri" charset="0"/>
            </a:endParaRPr>
          </a:p>
          <a:p>
            <a:pPr algn="just">
              <a:buClr>
                <a:srgbClr val="000000"/>
              </a:buClr>
              <a:buSzPct val="100000"/>
              <a:buFont typeface="Wingdings" charset="2"/>
              <a:buChar char="Ø"/>
            </a:pPr>
            <a:r>
              <a:rPr lang="it-IT" altLang="it-IT">
                <a:solidFill>
                  <a:schemeClr val="tx1"/>
                </a:solidFill>
                <a:latin typeface="Calibri" charset="0"/>
              </a:rPr>
              <a:t>Devono quindi contenere la descrizione di </a:t>
            </a:r>
            <a:r>
              <a:rPr lang="ja-JP" altLang="it-IT">
                <a:solidFill>
                  <a:schemeClr val="tx1"/>
                </a:solidFill>
                <a:latin typeface="Calibri" charset="0"/>
              </a:rPr>
              <a:t>“</a:t>
            </a:r>
            <a:r>
              <a:rPr lang="it-IT" altLang="ja-JP">
                <a:solidFill>
                  <a:schemeClr val="tx1"/>
                </a:solidFill>
                <a:latin typeface="Calibri" charset="0"/>
              </a:rPr>
              <a:t>chi fa cosa</a:t>
            </a:r>
            <a:r>
              <a:rPr lang="ja-JP" altLang="it-IT">
                <a:solidFill>
                  <a:schemeClr val="tx1"/>
                </a:solidFill>
                <a:latin typeface="Calibri" charset="0"/>
              </a:rPr>
              <a:t>”</a:t>
            </a:r>
            <a:r>
              <a:rPr lang="it-IT" altLang="ja-JP">
                <a:solidFill>
                  <a:schemeClr val="tx1"/>
                </a:solidFill>
                <a:latin typeface="Calibri" charset="0"/>
              </a:rPr>
              <a:t> nello specifico contesto, come si collegano i diversi nodi, le regole affinché il paziente possa accedere ai diversi nodi in maniera semplificata e chiara, come rendere equo il sistema definendo quali sono le condizioni in base alle quali la persona può accedere a determinati servizi/ prestazioni. </a:t>
            </a:r>
          </a:p>
          <a:p>
            <a:pPr algn="just">
              <a:buClr>
                <a:srgbClr val="000000"/>
              </a:buClr>
              <a:buSzPct val="100000"/>
              <a:buFont typeface="Wingdings" charset="2"/>
              <a:buNone/>
            </a:pPr>
            <a:endParaRPr lang="it-IT" altLang="it-IT">
              <a:solidFill>
                <a:schemeClr val="tx1"/>
              </a:solidFill>
              <a:latin typeface="Calibri" charset="0"/>
            </a:endParaRPr>
          </a:p>
          <a:p>
            <a:pPr algn="just">
              <a:buClr>
                <a:srgbClr val="000000"/>
              </a:buClr>
              <a:buSzPct val="100000"/>
              <a:buFont typeface="Wingdings" charset="2"/>
              <a:buChar char="Ø"/>
            </a:pPr>
            <a:r>
              <a:rPr lang="it-IT" altLang="it-IT">
                <a:solidFill>
                  <a:schemeClr val="tx1"/>
                </a:solidFill>
                <a:latin typeface="Calibri" charset="0"/>
              </a:rPr>
              <a:t>Il PDTA deve garantire un livello minimo di qualità a tutti i pazienti (</a:t>
            </a:r>
            <a:r>
              <a:rPr lang="ja-JP" altLang="it-IT">
                <a:solidFill>
                  <a:schemeClr val="tx1"/>
                </a:solidFill>
                <a:latin typeface="Calibri" charset="0"/>
              </a:rPr>
              <a:t>“</a:t>
            </a:r>
            <a:r>
              <a:rPr lang="it-IT" altLang="ja-JP">
                <a:solidFill>
                  <a:schemeClr val="tx1"/>
                </a:solidFill>
                <a:latin typeface="Calibri" charset="0"/>
              </a:rPr>
              <a:t>non meno di, non più di</a:t>
            </a:r>
            <a:r>
              <a:rPr lang="ja-JP" altLang="it-IT">
                <a:solidFill>
                  <a:schemeClr val="tx1"/>
                </a:solidFill>
                <a:latin typeface="Calibri" charset="0"/>
              </a:rPr>
              <a:t>”</a:t>
            </a:r>
            <a:r>
              <a:rPr lang="it-IT" altLang="ja-JP">
                <a:solidFill>
                  <a:schemeClr val="tx1"/>
                </a:solidFill>
                <a:latin typeface="Calibri" charset="0"/>
              </a:rPr>
              <a:t>) lasciando nel contempo una certa discrezionalità al medico, che ha la responsabilità finale del percorso, in base alle caratteristiche del paziente. </a:t>
            </a:r>
          </a:p>
          <a:p>
            <a:pPr>
              <a:buClr>
                <a:srgbClr val="000000"/>
              </a:buClr>
              <a:buSzPct val="100000"/>
              <a:buFont typeface="Wingdings" charset="2"/>
              <a:buNone/>
            </a:pPr>
            <a:endParaRPr lang="it-IT" altLang="it-IT">
              <a:solidFill>
                <a:schemeClr val="tx1"/>
              </a:solidFill>
              <a:latin typeface="Calibri" charset="0"/>
            </a:endParaRPr>
          </a:p>
          <a:p>
            <a:pPr>
              <a:buClr>
                <a:srgbClr val="000000"/>
              </a:buClr>
              <a:buSzPct val="100000"/>
              <a:buFont typeface="Wingdings" charset="2"/>
              <a:buNone/>
            </a:pPr>
            <a:r>
              <a:rPr lang="it-IT" altLang="it-IT">
                <a:solidFill>
                  <a:schemeClr val="tx1"/>
                </a:solidFill>
                <a:latin typeface="Calibri" charset="0"/>
              </a:rPr>
              <a:t>Tratto da EUROPLAN 2 </a:t>
            </a:r>
            <a:r>
              <a:rPr lang="it-IT" altLang="it-IT">
                <a:solidFill>
                  <a:schemeClr val="tx1"/>
                </a:solidFill>
                <a:latin typeface="Calibri" charset="0"/>
                <a:hlinkClick r:id="rId2"/>
              </a:rPr>
              <a:t>www.uniamo.org</a:t>
            </a:r>
            <a:r>
              <a:rPr lang="it-IT" altLang="it-IT">
                <a:solidFill>
                  <a:schemeClr val="tx1"/>
                </a:solidFill>
                <a:latin typeface="Calibri" charset="0"/>
              </a:rPr>
              <a:t> </a:t>
            </a:r>
          </a:p>
        </p:txBody>
      </p:sp>
      <p:sp>
        <p:nvSpPr>
          <p:cNvPr id="2" name="Titolo 1"/>
          <p:cNvSpPr>
            <a:spLocks noGrp="1"/>
          </p:cNvSpPr>
          <p:nvPr>
            <p:ph type="title"/>
          </p:nvPr>
        </p:nvSpPr>
        <p:spPr/>
        <p:txBody>
          <a:bodyPr/>
          <a:lstStyle>
            <a:lvl1pPr>
              <a:defRPr baseline="0">
                <a:solidFill>
                  <a:srgbClr val="74A294"/>
                </a:solidFill>
              </a:defRPr>
            </a:lvl1pPr>
          </a:lstStyle>
          <a:p>
            <a:r>
              <a:rPr lang="it-IT" smtClean="0"/>
              <a:t>Fare clic per modificare lo stile del titolo</a:t>
            </a:r>
            <a:endParaRPr lang="it-IT" dirty="0"/>
          </a:p>
        </p:txBody>
      </p:sp>
      <p:sp>
        <p:nvSpPr>
          <p:cNvPr id="4" name="Segnaposto piè di pagina 4"/>
          <p:cNvSpPr>
            <a:spLocks noGrp="1"/>
          </p:cNvSpPr>
          <p:nvPr>
            <p:ph type="ftr" sz="quarter" idx="10"/>
          </p:nvPr>
        </p:nvSpPr>
        <p:spPr>
          <a:xfrm>
            <a:off x="4716463" y="6597650"/>
            <a:ext cx="4427537" cy="260350"/>
          </a:xfrm>
          <a:prstGeom prst="rect">
            <a:avLst/>
          </a:prstGeom>
        </p:spPr>
        <p:txBody>
          <a:bodyPr vert="horz" wrap="square" lIns="91440" tIns="45720" rIns="91440" bIns="45720" numCol="1" anchor="t" anchorCtr="0" compatLnSpc="1">
            <a:prstTxWarp prst="textNoShape">
              <a:avLst/>
            </a:prstTxWarp>
          </a:bodyPr>
          <a:lstStyle>
            <a:lvl1pPr>
              <a:buClr>
                <a:srgbClr val="000000"/>
              </a:buClr>
              <a:buSzPct val="100000"/>
              <a:buFont typeface="Times New Roman" charset="0"/>
              <a:buNone/>
              <a:defRPr/>
            </a:lvl1pPr>
          </a:lstStyle>
          <a:p>
            <a:r>
              <a:rPr lang="it-IT" altLang="it-IT"/>
              <a:t>© 2014 - Ospedale Pediatrico Bambino Gesù e Accademia Nazionale di Medicina</a:t>
            </a:r>
          </a:p>
        </p:txBody>
      </p:sp>
    </p:spTree>
    <p:extLst>
      <p:ext uri="{BB962C8B-B14F-4D97-AF65-F5344CB8AC3E}">
        <p14:creationId xmlns:p14="http://schemas.microsoft.com/office/powerpoint/2010/main" val="98718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78D3DA1A-EA89-DB49-B19B-2DCE7138746A}" type="slidenum">
              <a:rPr lang="it-IT" altLang="it-IT"/>
              <a:pPr>
                <a:defRPr/>
              </a:pPr>
              <a:t>‹n.›</a:t>
            </a:fld>
            <a:endParaRPr lang="it-IT" altLang="it-IT"/>
          </a:p>
        </p:txBody>
      </p:sp>
    </p:spTree>
    <p:extLst>
      <p:ext uri="{BB962C8B-B14F-4D97-AF65-F5344CB8AC3E}">
        <p14:creationId xmlns:p14="http://schemas.microsoft.com/office/powerpoint/2010/main" val="594461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3"/>
          <p:cNvSpPr>
            <a:spLocks noGrp="1" noChangeArrowheads="1"/>
          </p:cNvSpPr>
          <p:nvPr>
            <p:ph type="dt" idx="10"/>
          </p:nvPr>
        </p:nvSpPr>
        <p:spPr>
          <a:ln/>
        </p:spPr>
        <p:txBody>
          <a:bodyPr/>
          <a:lstStyle>
            <a:lvl1pPr>
              <a:defRPr/>
            </a:lvl1pPr>
          </a:lstStyle>
          <a:p>
            <a:pPr>
              <a:defRPr/>
            </a:pPr>
            <a:endParaRPr lang="it-IT"/>
          </a:p>
        </p:txBody>
      </p:sp>
      <p:sp>
        <p:nvSpPr>
          <p:cNvPr id="5" name="Rectangle 5"/>
          <p:cNvSpPr>
            <a:spLocks noGrp="1" noChangeArrowheads="1"/>
          </p:cNvSpPr>
          <p:nvPr>
            <p:ph type="sldNum" idx="11"/>
          </p:nvPr>
        </p:nvSpPr>
        <p:spPr>
          <a:ln/>
        </p:spPr>
        <p:txBody>
          <a:bodyPr/>
          <a:lstStyle>
            <a:lvl1pPr>
              <a:defRPr/>
            </a:lvl1pPr>
          </a:lstStyle>
          <a:p>
            <a:pPr>
              <a:defRPr/>
            </a:pPr>
            <a:fld id="{6595F35A-97CF-A441-B37F-ABDF5D35E5E7}" type="slidenum">
              <a:rPr lang="it-IT" altLang="it-IT"/>
              <a:pPr>
                <a:defRPr/>
              </a:pPr>
              <a:t>‹n.›</a:t>
            </a:fld>
            <a:endParaRPr lang="it-IT" altLang="it-IT"/>
          </a:p>
        </p:txBody>
      </p:sp>
    </p:spTree>
    <p:extLst>
      <p:ext uri="{BB962C8B-B14F-4D97-AF65-F5344CB8AC3E}">
        <p14:creationId xmlns:p14="http://schemas.microsoft.com/office/powerpoint/2010/main" val="1021513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5"/>
          <p:cNvSpPr>
            <a:spLocks noGrp="1" noChangeArrowheads="1"/>
          </p:cNvSpPr>
          <p:nvPr>
            <p:ph type="sldNum" idx="11"/>
          </p:nvPr>
        </p:nvSpPr>
        <p:spPr>
          <a:ln/>
        </p:spPr>
        <p:txBody>
          <a:bodyPr/>
          <a:lstStyle>
            <a:lvl1pPr>
              <a:defRPr/>
            </a:lvl1pPr>
          </a:lstStyle>
          <a:p>
            <a:pPr>
              <a:defRPr/>
            </a:pPr>
            <a:fld id="{834D9560-ADF4-854E-AAA5-3A91935BE89A}" type="slidenum">
              <a:rPr lang="it-IT" altLang="it-IT"/>
              <a:pPr>
                <a:defRPr/>
              </a:pPr>
              <a:t>‹n.›</a:t>
            </a:fld>
            <a:endParaRPr lang="it-IT" altLang="it-IT"/>
          </a:p>
        </p:txBody>
      </p:sp>
    </p:spTree>
    <p:extLst>
      <p:ext uri="{BB962C8B-B14F-4D97-AF65-F5344CB8AC3E}">
        <p14:creationId xmlns:p14="http://schemas.microsoft.com/office/powerpoint/2010/main" val="158599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3"/>
          <p:cNvSpPr>
            <a:spLocks noGrp="1" noChangeArrowheads="1"/>
          </p:cNvSpPr>
          <p:nvPr>
            <p:ph type="dt" idx="10"/>
          </p:nvPr>
        </p:nvSpPr>
        <p:spPr>
          <a:ln/>
        </p:spPr>
        <p:txBody>
          <a:bodyPr/>
          <a:lstStyle>
            <a:lvl1pPr>
              <a:defRPr/>
            </a:lvl1pPr>
          </a:lstStyle>
          <a:p>
            <a:pPr>
              <a:defRPr/>
            </a:pPr>
            <a:endParaRPr lang="it-IT"/>
          </a:p>
        </p:txBody>
      </p:sp>
      <p:sp>
        <p:nvSpPr>
          <p:cNvPr id="8" name="Rectangle 5"/>
          <p:cNvSpPr>
            <a:spLocks noGrp="1" noChangeArrowheads="1"/>
          </p:cNvSpPr>
          <p:nvPr>
            <p:ph type="sldNum" idx="11"/>
          </p:nvPr>
        </p:nvSpPr>
        <p:spPr>
          <a:ln/>
        </p:spPr>
        <p:txBody>
          <a:bodyPr/>
          <a:lstStyle>
            <a:lvl1pPr>
              <a:defRPr/>
            </a:lvl1pPr>
          </a:lstStyle>
          <a:p>
            <a:pPr>
              <a:defRPr/>
            </a:pPr>
            <a:fld id="{2D84D421-68F1-2546-99C9-AE0D898B1F99}" type="slidenum">
              <a:rPr lang="it-IT" altLang="it-IT"/>
              <a:pPr>
                <a:defRPr/>
              </a:pPr>
              <a:t>‹n.›</a:t>
            </a:fld>
            <a:endParaRPr lang="it-IT" altLang="it-IT"/>
          </a:p>
        </p:txBody>
      </p:sp>
    </p:spTree>
    <p:extLst>
      <p:ext uri="{BB962C8B-B14F-4D97-AF65-F5344CB8AC3E}">
        <p14:creationId xmlns:p14="http://schemas.microsoft.com/office/powerpoint/2010/main" val="1237728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3"/>
          <p:cNvSpPr>
            <a:spLocks noGrp="1" noChangeArrowheads="1"/>
          </p:cNvSpPr>
          <p:nvPr>
            <p:ph type="dt" idx="10"/>
          </p:nvPr>
        </p:nvSpPr>
        <p:spPr>
          <a:ln/>
        </p:spPr>
        <p:txBody>
          <a:bodyPr/>
          <a:lstStyle>
            <a:lvl1pPr>
              <a:defRPr/>
            </a:lvl1pPr>
          </a:lstStyle>
          <a:p>
            <a:pPr>
              <a:defRPr/>
            </a:pPr>
            <a:endParaRPr lang="it-IT"/>
          </a:p>
        </p:txBody>
      </p:sp>
      <p:sp>
        <p:nvSpPr>
          <p:cNvPr id="4" name="Rectangle 5"/>
          <p:cNvSpPr>
            <a:spLocks noGrp="1" noChangeArrowheads="1"/>
          </p:cNvSpPr>
          <p:nvPr>
            <p:ph type="sldNum" idx="11"/>
          </p:nvPr>
        </p:nvSpPr>
        <p:spPr>
          <a:ln/>
        </p:spPr>
        <p:txBody>
          <a:bodyPr/>
          <a:lstStyle>
            <a:lvl1pPr>
              <a:defRPr/>
            </a:lvl1pPr>
          </a:lstStyle>
          <a:p>
            <a:pPr>
              <a:defRPr/>
            </a:pPr>
            <a:fld id="{C1BC745A-7BAD-BE47-A1EF-7FC3C6BC8C53}" type="slidenum">
              <a:rPr lang="it-IT" altLang="it-IT"/>
              <a:pPr>
                <a:defRPr/>
              </a:pPr>
              <a:t>‹n.›</a:t>
            </a:fld>
            <a:endParaRPr lang="it-IT" altLang="it-IT"/>
          </a:p>
        </p:txBody>
      </p:sp>
    </p:spTree>
    <p:extLst>
      <p:ext uri="{BB962C8B-B14F-4D97-AF65-F5344CB8AC3E}">
        <p14:creationId xmlns:p14="http://schemas.microsoft.com/office/powerpoint/2010/main" val="1970143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it-IT"/>
          </a:p>
        </p:txBody>
      </p:sp>
      <p:sp>
        <p:nvSpPr>
          <p:cNvPr id="3" name="Rectangle 5"/>
          <p:cNvSpPr>
            <a:spLocks noGrp="1" noChangeArrowheads="1"/>
          </p:cNvSpPr>
          <p:nvPr>
            <p:ph type="sldNum" idx="11"/>
          </p:nvPr>
        </p:nvSpPr>
        <p:spPr>
          <a:ln/>
        </p:spPr>
        <p:txBody>
          <a:bodyPr/>
          <a:lstStyle>
            <a:lvl1pPr>
              <a:defRPr/>
            </a:lvl1pPr>
          </a:lstStyle>
          <a:p>
            <a:pPr>
              <a:defRPr/>
            </a:pPr>
            <a:fld id="{38A0FFEC-0799-2D48-B11E-F03F62E342C8}" type="slidenum">
              <a:rPr lang="it-IT" altLang="it-IT"/>
              <a:pPr>
                <a:defRPr/>
              </a:pPr>
              <a:t>‹n.›</a:t>
            </a:fld>
            <a:endParaRPr lang="it-IT" altLang="it-IT"/>
          </a:p>
        </p:txBody>
      </p:sp>
    </p:spTree>
    <p:extLst>
      <p:ext uri="{BB962C8B-B14F-4D97-AF65-F5344CB8AC3E}">
        <p14:creationId xmlns:p14="http://schemas.microsoft.com/office/powerpoint/2010/main" val="148022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5"/>
          <p:cNvSpPr>
            <a:spLocks noGrp="1" noChangeArrowheads="1"/>
          </p:cNvSpPr>
          <p:nvPr>
            <p:ph type="sldNum" idx="11"/>
          </p:nvPr>
        </p:nvSpPr>
        <p:spPr>
          <a:ln/>
        </p:spPr>
        <p:txBody>
          <a:bodyPr/>
          <a:lstStyle>
            <a:lvl1pPr>
              <a:defRPr/>
            </a:lvl1pPr>
          </a:lstStyle>
          <a:p>
            <a:pPr>
              <a:defRPr/>
            </a:pPr>
            <a:fld id="{4142D850-6264-D646-A5E8-A3116D644C4B}" type="slidenum">
              <a:rPr lang="it-IT" altLang="it-IT"/>
              <a:pPr>
                <a:defRPr/>
              </a:pPr>
              <a:t>‹n.›</a:t>
            </a:fld>
            <a:endParaRPr lang="it-IT" altLang="it-IT"/>
          </a:p>
        </p:txBody>
      </p:sp>
    </p:spTree>
    <p:extLst>
      <p:ext uri="{BB962C8B-B14F-4D97-AF65-F5344CB8AC3E}">
        <p14:creationId xmlns:p14="http://schemas.microsoft.com/office/powerpoint/2010/main" val="1032783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3"/>
          <p:cNvSpPr>
            <a:spLocks noGrp="1" noChangeArrowheads="1"/>
          </p:cNvSpPr>
          <p:nvPr>
            <p:ph type="dt" idx="10"/>
          </p:nvPr>
        </p:nvSpPr>
        <p:spPr>
          <a:ln/>
        </p:spPr>
        <p:txBody>
          <a:bodyPr/>
          <a:lstStyle>
            <a:lvl1pPr>
              <a:defRPr/>
            </a:lvl1pPr>
          </a:lstStyle>
          <a:p>
            <a:pPr>
              <a:defRPr/>
            </a:pPr>
            <a:endParaRPr lang="it-IT"/>
          </a:p>
        </p:txBody>
      </p:sp>
      <p:sp>
        <p:nvSpPr>
          <p:cNvPr id="6" name="Rectangle 5"/>
          <p:cNvSpPr>
            <a:spLocks noGrp="1" noChangeArrowheads="1"/>
          </p:cNvSpPr>
          <p:nvPr>
            <p:ph type="sldNum" idx="11"/>
          </p:nvPr>
        </p:nvSpPr>
        <p:spPr>
          <a:ln/>
        </p:spPr>
        <p:txBody>
          <a:bodyPr/>
          <a:lstStyle>
            <a:lvl1pPr>
              <a:defRPr/>
            </a:lvl1pPr>
          </a:lstStyle>
          <a:p>
            <a:pPr>
              <a:defRPr/>
            </a:pPr>
            <a:fld id="{ABF1FDB8-F60A-6644-ACE3-899C7F2436ED}" type="slidenum">
              <a:rPr lang="it-IT" altLang="it-IT"/>
              <a:pPr>
                <a:defRPr/>
              </a:pPr>
              <a:t>‹n.›</a:t>
            </a:fld>
            <a:endParaRPr lang="it-IT" altLang="it-IT"/>
          </a:p>
        </p:txBody>
      </p:sp>
    </p:spTree>
    <p:extLst>
      <p:ext uri="{BB962C8B-B14F-4D97-AF65-F5344CB8AC3E}">
        <p14:creationId xmlns:p14="http://schemas.microsoft.com/office/powerpoint/2010/main" val="20282225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64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7" name="Rectangle 2"/>
          <p:cNvSpPr>
            <a:spLocks noGrp="1" noChangeArrowheads="1"/>
          </p:cNvSpPr>
          <p:nvPr>
            <p:ph type="body" idx="1"/>
          </p:nvPr>
        </p:nvSpPr>
        <p:spPr bwMode="auto">
          <a:xfrm>
            <a:off x="457200" y="1600200"/>
            <a:ext cx="8226425" cy="452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2" name="Rectangle 3"/>
          <p:cNvSpPr>
            <a:spLocks noGrp="1" noChangeArrowheads="1"/>
          </p:cNvSpPr>
          <p:nvPr>
            <p:ph type="dt"/>
          </p:nvPr>
        </p:nvSpPr>
        <p:spPr bwMode="auto">
          <a:xfrm>
            <a:off x="457200" y="6356350"/>
            <a:ext cx="2130425" cy="361950"/>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pitchFamily="32" charset="-128"/>
                <a:cs typeface="+mn-cs"/>
              </a:defRPr>
            </a:lvl1pPr>
          </a:lstStyle>
          <a:p>
            <a:pPr>
              <a:defRPr/>
            </a:pPr>
            <a:endParaRPr lang="it-IT"/>
          </a:p>
        </p:txBody>
      </p:sp>
      <p:sp>
        <p:nvSpPr>
          <p:cNvPr id="1029" name="Text Box 4"/>
          <p:cNvSpPr txBox="1">
            <a:spLocks noChangeArrowheads="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it-IT" altLang="it-IT"/>
          </a:p>
        </p:txBody>
      </p:sp>
      <p:sp>
        <p:nvSpPr>
          <p:cNvPr id="3" name="Rectangle 5"/>
          <p:cNvSpPr>
            <a:spLocks noGrp="1" noChangeArrowheads="1"/>
          </p:cNvSpPr>
          <p:nvPr>
            <p:ph type="sldNum"/>
          </p:nvPr>
        </p:nvSpPr>
        <p:spPr bwMode="auto">
          <a:xfrm>
            <a:off x="6553200" y="6356350"/>
            <a:ext cx="2130425" cy="361950"/>
          </a:xfrm>
          <a:prstGeom prst="rect">
            <a:avLst/>
          </a:prstGeom>
          <a:noFill/>
          <a:ln>
            <a:noFill/>
          </a:ln>
          <a:effectLst/>
          <a:extLst/>
        </p:spPr>
        <p:txBody>
          <a:bodyPr vert="horz" wrap="square" lIns="90000" tIns="46800" rIns="90000" bIns="46800" numCol="1" anchor="ctr" anchorCtr="0" compatLnSpc="1">
            <a:prstTxWarp prst="textNoShape">
              <a:avLst/>
            </a:prstTxWarp>
          </a:bodyPr>
          <a:lstStyle>
            <a:lvl1pPr eaLnBrk="1" hangingPunct="1">
              <a:buSzPct val="100000"/>
              <a:defRPr>
                <a:solidFill>
                  <a:srgbClr val="000000"/>
                </a:solidFill>
              </a:defRPr>
            </a:lvl1pPr>
          </a:lstStyle>
          <a:p>
            <a:pPr>
              <a:defRPr/>
            </a:pPr>
            <a:fld id="{D103327B-4935-3844-97E1-F8D261BE7618}" type="slidenum">
              <a:rPr lang="it-IT" altLang="it-IT"/>
              <a:pPr>
                <a:defRPr/>
              </a:pPr>
              <a:t>‹n.›</a:t>
            </a:fld>
            <a:endParaRPr lang="it-IT" altLang="it-IT"/>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Lst>
  <p:txStyles>
    <p:title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0"/>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charset="0"/>
        <a:defRPr sz="3200">
          <a:solidFill>
            <a:srgbClr val="000000"/>
          </a:solidFill>
          <a:latin typeface="+mn-lt"/>
          <a:ea typeface="+mn-ea"/>
          <a:cs typeface="ＭＳ Ｐゴシック" charset="0"/>
        </a:defRPr>
      </a:lvl1pPr>
      <a:lvl2pPr marL="742950" indent="-285750" algn="l" defTabSz="449263" rtl="0" eaLnBrk="0" fontAlgn="base" hangingPunct="0">
        <a:spcBef>
          <a:spcPts val="700"/>
        </a:spcBef>
        <a:spcAft>
          <a:spcPct val="0"/>
        </a:spcAft>
        <a:buClr>
          <a:srgbClr val="000000"/>
        </a:buClr>
        <a:buSzPct val="100000"/>
        <a:buFont typeface="Times New Roman"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niamo.org/" TargetMode="External"/><Relationship Id="rId4" Type="http://schemas.openxmlformats.org/officeDocument/2006/relationships/hyperlink" Target="http://www.eurordis.org/" TargetMode="External"/><Relationship Id="rId5" Type="http://schemas.openxmlformats.org/officeDocument/2006/relationships/image" Target="../media/image1.jpeg"/><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image" Target="../media/image4.jpeg"/><Relationship Id="rId9" Type="http://schemas.openxmlformats.org/officeDocument/2006/relationships/image" Target="../media/image5.jpeg"/><Relationship Id="rId10" Type="http://schemas.openxmlformats.org/officeDocument/2006/relationships/image" Target="../media/image6.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hyperlink" Target="http://www.uniamo.org/" TargetMode="External"/><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hyperlink" Target="mailto:giovanni.guarrera@apss.tn.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hyperlink" Target="http://www.eurordis.org/" TargetMode="External"/><Relationship Id="rId4" Type="http://schemas.openxmlformats.org/officeDocument/2006/relationships/hyperlink" Target="http://www.uniamo.org/" TargetMode="External"/><Relationship Id="rId5" Type="http://schemas.openxmlformats.org/officeDocument/2006/relationships/image" Target="../media/image14.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hyperlink" Target="http://www.uniamo.or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niamo.org/" TargetMode="Externa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hyperlink" Target="http://www.malatirari.it/" TargetMode="External"/><Relationship Id="rId1" Type="http://schemas.openxmlformats.org/officeDocument/2006/relationships/slideLayout" Target="../slideLayouts/slideLayout2.xml"/><Relationship Id="rId2" Type="http://schemas.openxmlformats.org/officeDocument/2006/relationships/hyperlink" Target="http://www.uniamo.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Renza.barbon@uniamo.org" TargetMode="External"/><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www.eurordis.org/" TargetMode="External"/><Relationship Id="rId4" Type="http://schemas.openxmlformats.org/officeDocument/2006/relationships/hyperlink" Target="http://www.uniamo.org/" TargetMode="External"/><Relationship Id="rId5" Type="http://schemas.openxmlformats.org/officeDocument/2006/relationships/hyperlink" Target="http://www.malatirari.it/" TargetMode="External"/><Relationship Id="rId6" Type="http://schemas.openxmlformats.org/officeDocument/2006/relationships/hyperlink" Target="http://www.uniamogoldin.it/" TargetMode="External"/><Relationship Id="rId7" Type="http://schemas.openxmlformats.org/officeDocument/2006/relationships/hyperlink" Target="../../../Users/renzagalluppi/Desktop/The%20Rarest%20Ones%20-%20Domp%C3%83%C2%A9.mp4" TargetMode="External"/><Relationship Id="rId8" Type="http://schemas.openxmlformats.org/officeDocument/2006/relationships/image" Target="../media/image15.jpeg"/><Relationship Id="rId9" Type="http://schemas.openxmlformats.org/officeDocument/2006/relationships/image" Target="../media/image16.png"/><Relationship Id="rId10" Type="http://schemas.openxmlformats.org/officeDocument/2006/relationships/image" Target="../media/image17.jpeg"/><Relationship Id="rId11" Type="http://schemas.openxmlformats.org/officeDocument/2006/relationships/comments" Target="../comments/comment1.xml"/><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0"/>
          <p:cNvSpPr>
            <a:spLocks noChangeArrowheads="1"/>
          </p:cNvSpPr>
          <p:nvPr/>
        </p:nvSpPr>
        <p:spPr bwMode="gray">
          <a:xfrm>
            <a:off x="-32048" y="1709737"/>
            <a:ext cx="9176048" cy="30114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890588">
              <a:spcBef>
                <a:spcPts val="800"/>
              </a:spcBef>
              <a:buClr>
                <a:srgbClr val="000000"/>
              </a:buClr>
              <a:buSzPct val="100000"/>
              <a:buFont typeface="Times New Roman" charset="0"/>
              <a:defRPr sz="3200">
                <a:solidFill>
                  <a:srgbClr val="000000"/>
                </a:solidFill>
                <a:latin typeface="Calibri" charset="0"/>
                <a:ea typeface="ＭＳ Ｐゴシック" charset="-128"/>
              </a:defRPr>
            </a:lvl1pPr>
            <a:lvl2pPr defTabSz="890588">
              <a:spcBef>
                <a:spcPts val="700"/>
              </a:spcBef>
              <a:buClr>
                <a:srgbClr val="000000"/>
              </a:buClr>
              <a:buSzPct val="100000"/>
              <a:buFont typeface="Times New Roman" charset="0"/>
              <a:defRPr sz="2800">
                <a:solidFill>
                  <a:srgbClr val="000000"/>
                </a:solidFill>
                <a:latin typeface="Calibri" charset="0"/>
                <a:ea typeface="ＭＳ Ｐゴシック" charset="-128"/>
              </a:defRPr>
            </a:lvl2pPr>
            <a:lvl3pPr defTabSz="890588">
              <a:spcBef>
                <a:spcPts val="600"/>
              </a:spcBef>
              <a:buClr>
                <a:srgbClr val="000000"/>
              </a:buClr>
              <a:buSzPct val="100000"/>
              <a:buFont typeface="Times New Roman" charset="0"/>
              <a:defRPr sz="2400">
                <a:solidFill>
                  <a:srgbClr val="000000"/>
                </a:solidFill>
                <a:latin typeface="Calibri" charset="0"/>
                <a:ea typeface="ＭＳ Ｐゴシック" charset="-128"/>
              </a:defRPr>
            </a:lvl3pPr>
            <a:lvl4pPr defTabSz="890588">
              <a:spcBef>
                <a:spcPts val="500"/>
              </a:spcBef>
              <a:buClr>
                <a:srgbClr val="000000"/>
              </a:buClr>
              <a:buSzPct val="100000"/>
              <a:buFont typeface="Times New Roman" charset="0"/>
              <a:defRPr sz="2000">
                <a:solidFill>
                  <a:srgbClr val="000000"/>
                </a:solidFill>
                <a:latin typeface="Calibri" charset="0"/>
                <a:ea typeface="ＭＳ Ｐゴシック" charset="-128"/>
              </a:defRPr>
            </a:lvl4pPr>
            <a:lvl5pPr defTabSz="890588">
              <a:spcBef>
                <a:spcPts val="500"/>
              </a:spcBef>
              <a:buClr>
                <a:srgbClr val="000000"/>
              </a:buClr>
              <a:buSzPct val="100000"/>
              <a:buFont typeface="Times New Roman" charset="0"/>
              <a:defRPr sz="2000">
                <a:solidFill>
                  <a:srgbClr val="000000"/>
                </a:solidFill>
                <a:latin typeface="Calibri" charset="0"/>
                <a:ea typeface="ＭＳ Ｐゴシック" charset="-128"/>
              </a:defRPr>
            </a:lvl5pPr>
            <a:lvl6pPr marL="2514600" indent="-228600" defTabSz="890588"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6pPr>
            <a:lvl7pPr marL="2971800" indent="-228600" defTabSz="890588"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7pPr>
            <a:lvl8pPr marL="3429000" indent="-228600" defTabSz="890588"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8pPr>
            <a:lvl9pPr marL="3886200" indent="-228600" defTabSz="890588"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9pPr>
          </a:lstStyle>
          <a:p>
            <a:pPr algn="ctr" eaLnBrk="1" hangingPunct="1">
              <a:spcBef>
                <a:spcPct val="0"/>
              </a:spcBef>
            </a:pPr>
            <a:r>
              <a:rPr lang="fr-FR" altLang="it-IT" dirty="0" err="1" smtClean="0">
                <a:solidFill>
                  <a:schemeClr val="bg1"/>
                </a:solidFill>
              </a:rPr>
              <a:t>Malattie</a:t>
            </a:r>
            <a:r>
              <a:rPr lang="fr-FR" altLang="it-IT" dirty="0" smtClean="0">
                <a:solidFill>
                  <a:schemeClr val="bg1"/>
                </a:solidFill>
              </a:rPr>
              <a:t> rare, </a:t>
            </a:r>
          </a:p>
          <a:p>
            <a:pPr algn="ctr" eaLnBrk="1" hangingPunct="1">
              <a:spcBef>
                <a:spcPct val="0"/>
              </a:spcBef>
            </a:pPr>
            <a:r>
              <a:rPr lang="fr-FR" altLang="it-IT" dirty="0" err="1" smtClean="0">
                <a:solidFill>
                  <a:schemeClr val="bg1"/>
                </a:solidFill>
              </a:rPr>
              <a:t>farmaci</a:t>
            </a:r>
            <a:r>
              <a:rPr lang="fr-FR" altLang="it-IT" dirty="0" smtClean="0">
                <a:solidFill>
                  <a:schemeClr val="bg1"/>
                </a:solidFill>
              </a:rPr>
              <a:t> </a:t>
            </a:r>
            <a:r>
              <a:rPr lang="fr-FR" altLang="it-IT" dirty="0" err="1" smtClean="0">
                <a:solidFill>
                  <a:schemeClr val="bg1"/>
                </a:solidFill>
              </a:rPr>
              <a:t>orfani</a:t>
            </a:r>
            <a:r>
              <a:rPr lang="fr-FR" altLang="it-IT" dirty="0" smtClean="0">
                <a:solidFill>
                  <a:schemeClr val="bg1"/>
                </a:solidFill>
              </a:rPr>
              <a:t>, </a:t>
            </a:r>
          </a:p>
          <a:p>
            <a:pPr algn="ctr" eaLnBrk="1" hangingPunct="1">
              <a:spcBef>
                <a:spcPct val="0"/>
              </a:spcBef>
            </a:pPr>
            <a:r>
              <a:rPr lang="fr-FR" altLang="it-IT" dirty="0" err="1" smtClean="0">
                <a:solidFill>
                  <a:schemeClr val="bg1"/>
                </a:solidFill>
              </a:rPr>
              <a:t>salute</a:t>
            </a:r>
            <a:r>
              <a:rPr lang="fr-FR" altLang="it-IT" dirty="0" smtClean="0">
                <a:solidFill>
                  <a:schemeClr val="bg1"/>
                </a:solidFill>
              </a:rPr>
              <a:t> </a:t>
            </a:r>
            <a:r>
              <a:rPr lang="fr-FR" altLang="it-IT" dirty="0" err="1" smtClean="0">
                <a:solidFill>
                  <a:schemeClr val="bg1"/>
                </a:solidFill>
              </a:rPr>
              <a:t>pubblica</a:t>
            </a:r>
            <a:r>
              <a:rPr lang="fr-FR" altLang="it-IT" dirty="0" smtClean="0">
                <a:solidFill>
                  <a:schemeClr val="bg1"/>
                </a:solidFill>
              </a:rPr>
              <a:t> </a:t>
            </a:r>
          </a:p>
          <a:p>
            <a:pPr algn="ctr" eaLnBrk="1" hangingPunct="1">
              <a:spcBef>
                <a:spcPct val="0"/>
              </a:spcBef>
            </a:pPr>
            <a:r>
              <a:rPr lang="fr-FR" altLang="it-IT" dirty="0" smtClean="0">
                <a:solidFill>
                  <a:schemeClr val="bg1"/>
                </a:solidFill>
              </a:rPr>
              <a:t>e </a:t>
            </a:r>
            <a:r>
              <a:rPr lang="fr-FR" altLang="it-IT" dirty="0" err="1" smtClean="0">
                <a:solidFill>
                  <a:schemeClr val="bg1"/>
                </a:solidFill>
              </a:rPr>
              <a:t>falsi</a:t>
            </a:r>
            <a:r>
              <a:rPr lang="fr-FR" altLang="it-IT" dirty="0" smtClean="0">
                <a:solidFill>
                  <a:schemeClr val="bg1"/>
                </a:solidFill>
              </a:rPr>
              <a:t> </a:t>
            </a:r>
            <a:r>
              <a:rPr lang="fr-FR" altLang="it-IT" dirty="0" err="1" smtClean="0">
                <a:solidFill>
                  <a:schemeClr val="bg1"/>
                </a:solidFill>
              </a:rPr>
              <a:t>miti</a:t>
            </a:r>
            <a:r>
              <a:rPr lang="fr-FR" altLang="it-IT" dirty="0" smtClean="0">
                <a:solidFill>
                  <a:schemeClr val="bg1"/>
                </a:solidFill>
              </a:rPr>
              <a:t>: </a:t>
            </a:r>
          </a:p>
          <a:p>
            <a:pPr algn="ctr" eaLnBrk="1" hangingPunct="1">
              <a:spcBef>
                <a:spcPct val="0"/>
              </a:spcBef>
            </a:pPr>
            <a:r>
              <a:rPr lang="fr-FR" altLang="it-IT" dirty="0" smtClean="0">
                <a:solidFill>
                  <a:schemeClr val="bg1"/>
                </a:solidFill>
              </a:rPr>
              <a:t>il difficile </a:t>
            </a:r>
            <a:r>
              <a:rPr lang="fr-FR" altLang="it-IT" dirty="0" err="1" smtClean="0">
                <a:solidFill>
                  <a:schemeClr val="bg1"/>
                </a:solidFill>
              </a:rPr>
              <a:t>equilibrio</a:t>
            </a:r>
            <a:r>
              <a:rPr lang="fr-FR" altLang="it-IT" dirty="0" smtClean="0">
                <a:solidFill>
                  <a:schemeClr val="bg1"/>
                </a:solidFill>
              </a:rPr>
              <a:t> </a:t>
            </a:r>
            <a:r>
              <a:rPr lang="fr-FR" altLang="it-IT" dirty="0" err="1" smtClean="0">
                <a:solidFill>
                  <a:schemeClr val="bg1"/>
                </a:solidFill>
              </a:rPr>
              <a:t>tra</a:t>
            </a:r>
            <a:r>
              <a:rPr lang="fr-FR" altLang="it-IT" dirty="0" smtClean="0">
                <a:solidFill>
                  <a:schemeClr val="bg1"/>
                </a:solidFill>
              </a:rPr>
              <a:t> </a:t>
            </a:r>
            <a:r>
              <a:rPr lang="fr-FR" altLang="it-IT" dirty="0" err="1" smtClean="0">
                <a:solidFill>
                  <a:schemeClr val="bg1"/>
                </a:solidFill>
              </a:rPr>
              <a:t>informazione</a:t>
            </a:r>
            <a:r>
              <a:rPr lang="fr-FR" altLang="it-IT" dirty="0" smtClean="0">
                <a:solidFill>
                  <a:schemeClr val="bg1"/>
                </a:solidFill>
              </a:rPr>
              <a:t> </a:t>
            </a:r>
            <a:r>
              <a:rPr lang="fr-FR" altLang="it-IT" dirty="0" err="1" smtClean="0">
                <a:solidFill>
                  <a:schemeClr val="bg1"/>
                </a:solidFill>
              </a:rPr>
              <a:t>giornalistica</a:t>
            </a:r>
            <a:endParaRPr lang="fr-FR" altLang="it-IT" dirty="0" smtClean="0">
              <a:solidFill>
                <a:schemeClr val="bg1"/>
              </a:solidFill>
            </a:endParaRPr>
          </a:p>
          <a:p>
            <a:pPr algn="ctr" eaLnBrk="1" hangingPunct="1">
              <a:spcBef>
                <a:spcPct val="0"/>
              </a:spcBef>
            </a:pPr>
            <a:r>
              <a:rPr lang="fr-FR" altLang="it-IT" dirty="0" smtClean="0">
                <a:solidFill>
                  <a:schemeClr val="bg1"/>
                </a:solidFill>
              </a:rPr>
              <a:t> e </a:t>
            </a:r>
            <a:r>
              <a:rPr lang="fr-FR" altLang="it-IT" dirty="0" err="1" smtClean="0">
                <a:solidFill>
                  <a:schemeClr val="bg1"/>
                </a:solidFill>
              </a:rPr>
              <a:t>accuratezza</a:t>
            </a:r>
            <a:r>
              <a:rPr lang="fr-FR" altLang="it-IT" dirty="0" smtClean="0">
                <a:solidFill>
                  <a:schemeClr val="bg1"/>
                </a:solidFill>
              </a:rPr>
              <a:t> </a:t>
            </a:r>
            <a:r>
              <a:rPr lang="fr-FR" altLang="it-IT" dirty="0" err="1" smtClean="0">
                <a:solidFill>
                  <a:schemeClr val="bg1"/>
                </a:solidFill>
              </a:rPr>
              <a:t>scientifica</a:t>
            </a:r>
            <a:endParaRPr lang="fr-FR" altLang="it-IT" b="1" dirty="0">
              <a:solidFill>
                <a:srgbClr val="FFFF00"/>
              </a:solidFill>
            </a:endParaRPr>
          </a:p>
        </p:txBody>
      </p:sp>
      <p:sp>
        <p:nvSpPr>
          <p:cNvPr id="15362" name="Rectangle 21"/>
          <p:cNvSpPr>
            <a:spLocks noChangeArrowheads="1"/>
          </p:cNvSpPr>
          <p:nvPr/>
        </p:nvSpPr>
        <p:spPr bwMode="auto">
          <a:xfrm>
            <a:off x="0" y="6426200"/>
            <a:ext cx="9144000" cy="431800"/>
          </a:xfrm>
          <a:prstGeom prst="rect">
            <a:avLst/>
          </a:prstGeom>
          <a:solidFill>
            <a:srgbClr val="2C26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r>
              <a:rPr lang="fr-FR" altLang="it-IT" sz="1400">
                <a:latin typeface="Calibri" charset="0"/>
              </a:rPr>
              <a:t>   </a:t>
            </a:r>
            <a:endParaRPr lang="fr-FR" altLang="it-IT" sz="1000">
              <a:latin typeface="Calibri" charset="0"/>
            </a:endParaRPr>
          </a:p>
        </p:txBody>
      </p:sp>
      <p:sp>
        <p:nvSpPr>
          <p:cNvPr id="15363" name="Text Box 25"/>
          <p:cNvSpPr txBox="1">
            <a:spLocks noChangeArrowheads="1"/>
          </p:cNvSpPr>
          <p:nvPr/>
        </p:nvSpPr>
        <p:spPr bwMode="auto">
          <a:xfrm>
            <a:off x="7924800" y="6477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charset="0"/>
              <a:buNone/>
            </a:pPr>
            <a:endParaRPr lang="en-US" altLang="it-IT">
              <a:solidFill>
                <a:schemeClr val="tx1"/>
              </a:solidFill>
              <a:latin typeface="Calibri" charset="0"/>
            </a:endParaRPr>
          </a:p>
        </p:txBody>
      </p:sp>
      <p:sp>
        <p:nvSpPr>
          <p:cNvPr id="15364" name="Text Box 26"/>
          <p:cNvSpPr txBox="1">
            <a:spLocks noChangeArrowheads="1"/>
          </p:cNvSpPr>
          <p:nvPr/>
        </p:nvSpPr>
        <p:spPr bwMode="gray">
          <a:xfrm>
            <a:off x="0" y="6413500"/>
            <a:ext cx="9144000" cy="400050"/>
          </a:xfrm>
          <a:prstGeom prst="rect">
            <a:avLst/>
          </a:prstGeom>
          <a:solidFill>
            <a:srgbClr val="2C268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buClr>
                <a:srgbClr val="000000"/>
              </a:buClr>
              <a:buSzPct val="100000"/>
              <a:buFont typeface="Times New Roman" charset="0"/>
              <a:buNone/>
            </a:pPr>
            <a:endParaRPr lang="it-IT" altLang="it-IT" sz="2000">
              <a:solidFill>
                <a:schemeClr val="tx1"/>
              </a:solidFill>
              <a:latin typeface="Calibri" charset="0"/>
            </a:endParaRPr>
          </a:p>
        </p:txBody>
      </p:sp>
      <p:sp>
        <p:nvSpPr>
          <p:cNvPr id="15365" name="Rectangle 27"/>
          <p:cNvSpPr>
            <a:spLocks noChangeArrowheads="1"/>
          </p:cNvSpPr>
          <p:nvPr/>
        </p:nvSpPr>
        <p:spPr bwMode="gray">
          <a:xfrm>
            <a:off x="3175" y="0"/>
            <a:ext cx="9144000" cy="431800"/>
          </a:xfrm>
          <a:prstGeom prst="rect">
            <a:avLst/>
          </a:prstGeom>
          <a:solidFill>
            <a:srgbClr val="2C268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charset="0"/>
              <a:buNone/>
            </a:pPr>
            <a:endParaRPr lang="fr-FR" altLang="it-IT">
              <a:latin typeface="Calibri" charset="0"/>
            </a:endParaRPr>
          </a:p>
        </p:txBody>
      </p:sp>
      <p:sp>
        <p:nvSpPr>
          <p:cNvPr id="15366" name="Rettangolo 1"/>
          <p:cNvSpPr>
            <a:spLocks noChangeArrowheads="1"/>
          </p:cNvSpPr>
          <p:nvPr/>
        </p:nvSpPr>
        <p:spPr bwMode="auto">
          <a:xfrm>
            <a:off x="3275013" y="4868863"/>
            <a:ext cx="478631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buClr>
                <a:srgbClr val="000000"/>
              </a:buClr>
              <a:buSzPct val="100000"/>
              <a:buFont typeface="Times New Roman" charset="0"/>
              <a:buNone/>
            </a:pPr>
            <a:r>
              <a:rPr lang="it-IT" altLang="it-IT" sz="2000" dirty="0" smtClean="0">
                <a:solidFill>
                  <a:schemeClr val="tx1"/>
                </a:solidFill>
                <a:latin typeface="Calibri" charset="0"/>
              </a:rPr>
              <a:t>Roma</a:t>
            </a:r>
            <a:r>
              <a:rPr lang="it-IT" altLang="it-IT" sz="2000" smtClean="0">
                <a:solidFill>
                  <a:schemeClr val="tx1"/>
                </a:solidFill>
                <a:latin typeface="Calibri" charset="0"/>
              </a:rPr>
              <a:t>, 9 maggio 2017</a:t>
            </a:r>
            <a:endParaRPr lang="it-IT" altLang="it-IT" sz="2000" dirty="0">
              <a:solidFill>
                <a:schemeClr val="tx1"/>
              </a:solidFill>
              <a:latin typeface="Calibri" charset="0"/>
            </a:endParaRPr>
          </a:p>
          <a:p>
            <a:pPr eaLnBrk="1" hangingPunct="1">
              <a:buClr>
                <a:srgbClr val="000000"/>
              </a:buClr>
              <a:buSzPct val="100000"/>
              <a:buFont typeface="Times New Roman" charset="0"/>
              <a:buNone/>
            </a:pPr>
            <a:endParaRPr lang="it-IT" altLang="it-IT" sz="2000" dirty="0">
              <a:solidFill>
                <a:schemeClr val="tx1"/>
              </a:solidFill>
              <a:latin typeface="Calibri" charset="0"/>
            </a:endParaRPr>
          </a:p>
          <a:p>
            <a:pPr eaLnBrk="1" hangingPunct="1">
              <a:buClr>
                <a:srgbClr val="000000"/>
              </a:buClr>
              <a:buSzPct val="100000"/>
              <a:buFont typeface="Times New Roman" charset="0"/>
              <a:buNone/>
            </a:pPr>
            <a:r>
              <a:rPr lang="it-IT" altLang="it-IT" sz="2000" dirty="0">
                <a:solidFill>
                  <a:schemeClr val="tx1"/>
                </a:solidFill>
                <a:latin typeface="Calibri" charset="0"/>
              </a:rPr>
              <a:t>Renza Barbon </a:t>
            </a:r>
            <a:r>
              <a:rPr lang="it-IT" altLang="it-IT" sz="2000" dirty="0" err="1">
                <a:solidFill>
                  <a:schemeClr val="tx1"/>
                </a:solidFill>
                <a:latin typeface="Calibri" charset="0"/>
              </a:rPr>
              <a:t>Galluppi</a:t>
            </a:r>
            <a:endParaRPr lang="it-IT" altLang="it-IT" sz="2000" dirty="0">
              <a:solidFill>
                <a:schemeClr val="tx1"/>
              </a:solidFill>
              <a:latin typeface="Calibri" charset="0"/>
            </a:endParaRPr>
          </a:p>
          <a:p>
            <a:pPr eaLnBrk="1" hangingPunct="1">
              <a:buClr>
                <a:srgbClr val="000000"/>
              </a:buClr>
              <a:buSzPct val="100000"/>
              <a:buFont typeface="Times New Roman" charset="0"/>
              <a:buNone/>
            </a:pPr>
            <a:r>
              <a:rPr lang="it-IT" altLang="it-IT" sz="2000" dirty="0" smtClean="0">
                <a:solidFill>
                  <a:schemeClr val="tx1"/>
                </a:solidFill>
                <a:latin typeface="Calibri" charset="0"/>
              </a:rPr>
              <a:t>UNIAMO </a:t>
            </a:r>
            <a:r>
              <a:rPr lang="it-IT" altLang="it-IT" sz="2000" dirty="0">
                <a:solidFill>
                  <a:schemeClr val="tx1"/>
                </a:solidFill>
                <a:latin typeface="Calibri" charset="0"/>
              </a:rPr>
              <a:t>FIMR </a:t>
            </a:r>
            <a:r>
              <a:rPr lang="it-IT" altLang="it-IT" sz="2000" dirty="0" err="1">
                <a:solidFill>
                  <a:schemeClr val="tx1"/>
                </a:solidFill>
                <a:latin typeface="Calibri" charset="0"/>
              </a:rPr>
              <a:t>onlus</a:t>
            </a:r>
            <a:endParaRPr lang="it-IT" altLang="it-IT" sz="2000" dirty="0">
              <a:solidFill>
                <a:schemeClr val="tx1"/>
              </a:solidFill>
              <a:latin typeface="Calibri" charset="0"/>
            </a:endParaRPr>
          </a:p>
        </p:txBody>
      </p:sp>
      <p:sp>
        <p:nvSpPr>
          <p:cNvPr id="15367" name="CasellaDiTesto 1"/>
          <p:cNvSpPr txBox="1">
            <a:spLocks noChangeArrowheads="1"/>
          </p:cNvSpPr>
          <p:nvPr/>
        </p:nvSpPr>
        <p:spPr bwMode="auto">
          <a:xfrm>
            <a:off x="5219700" y="981075"/>
            <a:ext cx="37449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Clr>
                <a:srgbClr val="000000"/>
              </a:buClr>
              <a:buSzPct val="100000"/>
              <a:buFont typeface="Times New Roman" charset="0"/>
              <a:buNone/>
            </a:pPr>
            <a:endParaRPr lang="it-IT" altLang="it-IT">
              <a:solidFill>
                <a:srgbClr val="000000"/>
              </a:solidFill>
            </a:endParaRPr>
          </a:p>
        </p:txBody>
      </p:sp>
      <p:graphicFrame>
        <p:nvGraphicFramePr>
          <p:cNvPr id="4" name="Tabella 3"/>
          <p:cNvGraphicFramePr>
            <a:graphicFrameLocks noGrp="1"/>
          </p:cNvGraphicFramePr>
          <p:nvPr/>
        </p:nvGraphicFramePr>
        <p:xfrm>
          <a:off x="0" y="-100013"/>
          <a:ext cx="9144000" cy="639842"/>
        </p:xfrm>
        <a:graphic>
          <a:graphicData uri="http://schemas.openxmlformats.org/drawingml/2006/table">
            <a:tbl>
              <a:tblPr/>
              <a:tblGrid>
                <a:gridCol w="4572000"/>
                <a:gridCol w="4572000"/>
              </a:tblGrid>
              <a:tr h="639763">
                <a:tc>
                  <a:txBody>
                    <a:bodyPr/>
                    <a:lstStyle>
                      <a:lvl1pPr eaLnBrk="0" hangingPunct="0">
                        <a:spcBef>
                          <a:spcPts val="800"/>
                        </a:spcBef>
                        <a:buClr>
                          <a:srgbClr val="000000"/>
                        </a:buClr>
                        <a:buSzPct val="100000"/>
                        <a:buFont typeface="Times New Roman" charset="0"/>
                        <a:defRPr sz="2800">
                          <a:solidFill>
                            <a:srgbClr val="000000"/>
                          </a:solidFill>
                          <a:latin typeface="Calibri" charset="0"/>
                          <a:ea typeface="ＭＳ Ｐゴシック" charset="-128"/>
                        </a:defRPr>
                      </a:lvl1pPr>
                      <a:lvl2pPr eaLnBrk="0" hangingPunct="0">
                        <a:spcBef>
                          <a:spcPts val="700"/>
                        </a:spcBef>
                        <a:buClr>
                          <a:srgbClr val="000000"/>
                        </a:buClr>
                        <a:buSzPct val="100000"/>
                        <a:buFont typeface="Times New Roman" charset="0"/>
                        <a:defRPr sz="2400">
                          <a:solidFill>
                            <a:srgbClr val="000000"/>
                          </a:solidFill>
                          <a:latin typeface="Calibri" charset="0"/>
                          <a:ea typeface="ＭＳ Ｐゴシック" charset="-128"/>
                        </a:defRPr>
                      </a:lvl2pPr>
                      <a:lvl3pPr eaLnBrk="0" hangingPunct="0">
                        <a:spcBef>
                          <a:spcPts val="600"/>
                        </a:spcBef>
                        <a:buClr>
                          <a:srgbClr val="000000"/>
                        </a:buClr>
                        <a:buSzPct val="100000"/>
                        <a:buFont typeface="Times New Roman" charset="0"/>
                        <a:defRPr sz="2000">
                          <a:solidFill>
                            <a:srgbClr val="000000"/>
                          </a:solidFill>
                          <a:latin typeface="Calibri" charset="0"/>
                          <a:ea typeface="ＭＳ Ｐゴシック" charset="-128"/>
                        </a:defRPr>
                      </a:lvl3pPr>
                      <a:lvl4pPr eaLnBrk="0" hangingPunct="0">
                        <a:spcBef>
                          <a:spcPts val="500"/>
                        </a:spcBef>
                        <a:buClr>
                          <a:srgbClr val="000000"/>
                        </a:buClr>
                        <a:buSzPct val="100000"/>
                        <a:buFont typeface="Times New Roman" charset="0"/>
                        <a:defRPr>
                          <a:solidFill>
                            <a:srgbClr val="000000"/>
                          </a:solidFill>
                          <a:latin typeface="Calibri" charset="0"/>
                          <a:ea typeface="ＭＳ Ｐゴシック" charset="-128"/>
                        </a:defRPr>
                      </a:lvl4pPr>
                      <a:lvl5pPr eaLnBrk="0" hangingPunct="0">
                        <a:spcBef>
                          <a:spcPts val="500"/>
                        </a:spcBef>
                        <a:buClr>
                          <a:srgbClr val="000000"/>
                        </a:buClr>
                        <a:buSzPct val="100000"/>
                        <a:buFont typeface="Times New Roman" charset="0"/>
                        <a:defRPr>
                          <a:solidFill>
                            <a:srgbClr val="000000"/>
                          </a:solidFill>
                          <a:latin typeface="Calibri" charset="0"/>
                          <a:ea typeface="ＭＳ Ｐゴシック" charset="-128"/>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it-IT" sz="1800" b="1" i="0" u="none" strike="noStrike" cap="none" normalizeH="0" baseline="0">
                          <a:ln>
                            <a:noFill/>
                          </a:ln>
                          <a:solidFill>
                            <a:srgbClr val="FFFFFF"/>
                          </a:solidFill>
                          <a:effectLst/>
                          <a:latin typeface="Calibri" charset="0"/>
                          <a:ea typeface="ＭＳ Ｐゴシック" charset="-128"/>
                          <a:hlinkClick r:id="rId3"/>
                        </a:rPr>
                        <a:t>www.uniamo.org</a:t>
                      </a:r>
                      <a:r>
                        <a:rPr kumimoji="0" lang="it-IT" altLang="it-IT" sz="1800" b="1" i="0" u="none" strike="noStrike" cap="none" normalizeH="0" baseline="0">
                          <a:ln>
                            <a:noFill/>
                          </a:ln>
                          <a:solidFill>
                            <a:srgbClr val="FFFFFF"/>
                          </a:solidFill>
                          <a:effectLst/>
                          <a:latin typeface="Calibri" charset="0"/>
                          <a:ea typeface="ＭＳ Ｐゴシック" charset="-128"/>
                        </a:rPr>
                        <a:t>  - www.uniamogoldin.it</a:t>
                      </a:r>
                    </a:p>
                  </a:txBody>
                  <a:tcPr marT="45601" marB="456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c>
                  <a:txBody>
                    <a:bodyPr/>
                    <a:lstStyle>
                      <a:lvl1pPr eaLnBrk="0" hangingPunct="0">
                        <a:spcBef>
                          <a:spcPts val="800"/>
                        </a:spcBef>
                        <a:buClr>
                          <a:srgbClr val="000000"/>
                        </a:buClr>
                        <a:buSzPct val="100000"/>
                        <a:buFont typeface="Times New Roman" charset="0"/>
                        <a:defRPr sz="2800">
                          <a:solidFill>
                            <a:srgbClr val="000000"/>
                          </a:solidFill>
                          <a:latin typeface="Calibri" charset="0"/>
                          <a:ea typeface="ＭＳ Ｐゴシック" charset="-128"/>
                        </a:defRPr>
                      </a:lvl1pPr>
                      <a:lvl2pPr eaLnBrk="0" hangingPunct="0">
                        <a:spcBef>
                          <a:spcPts val="700"/>
                        </a:spcBef>
                        <a:buClr>
                          <a:srgbClr val="000000"/>
                        </a:buClr>
                        <a:buSzPct val="100000"/>
                        <a:buFont typeface="Times New Roman" charset="0"/>
                        <a:defRPr sz="2400">
                          <a:solidFill>
                            <a:srgbClr val="000000"/>
                          </a:solidFill>
                          <a:latin typeface="Calibri" charset="0"/>
                          <a:ea typeface="ＭＳ Ｐゴシック" charset="-128"/>
                        </a:defRPr>
                      </a:lvl2pPr>
                      <a:lvl3pPr eaLnBrk="0" hangingPunct="0">
                        <a:spcBef>
                          <a:spcPts val="600"/>
                        </a:spcBef>
                        <a:buClr>
                          <a:srgbClr val="000000"/>
                        </a:buClr>
                        <a:buSzPct val="100000"/>
                        <a:buFont typeface="Times New Roman" charset="0"/>
                        <a:defRPr sz="2000">
                          <a:solidFill>
                            <a:srgbClr val="000000"/>
                          </a:solidFill>
                          <a:latin typeface="Calibri" charset="0"/>
                          <a:ea typeface="ＭＳ Ｐゴシック" charset="-128"/>
                        </a:defRPr>
                      </a:lvl3pPr>
                      <a:lvl4pPr eaLnBrk="0" hangingPunct="0">
                        <a:spcBef>
                          <a:spcPts val="500"/>
                        </a:spcBef>
                        <a:buClr>
                          <a:srgbClr val="000000"/>
                        </a:buClr>
                        <a:buSzPct val="100000"/>
                        <a:buFont typeface="Times New Roman" charset="0"/>
                        <a:defRPr>
                          <a:solidFill>
                            <a:srgbClr val="000000"/>
                          </a:solidFill>
                          <a:latin typeface="Calibri" charset="0"/>
                          <a:ea typeface="ＭＳ Ｐゴシック" charset="-128"/>
                        </a:defRPr>
                      </a:lvl4pPr>
                      <a:lvl5pPr eaLnBrk="0" hangingPunct="0">
                        <a:spcBef>
                          <a:spcPts val="500"/>
                        </a:spcBef>
                        <a:buClr>
                          <a:srgbClr val="000000"/>
                        </a:buClr>
                        <a:buSzPct val="100000"/>
                        <a:buFont typeface="Times New Roman" charset="0"/>
                        <a:defRPr>
                          <a:solidFill>
                            <a:srgbClr val="000000"/>
                          </a:solidFill>
                          <a:latin typeface="Calibri" charset="0"/>
                          <a:ea typeface="ＭＳ Ｐゴシック" charset="-128"/>
                        </a:defRPr>
                      </a:lvl5pPr>
                      <a:lvl6pPr marL="25146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6pPr>
                      <a:lvl7pPr marL="29718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7pPr>
                      <a:lvl8pPr marL="34290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8pPr>
                      <a:lvl9pPr marL="3886200" indent="-228600" eaLnBrk="0" fontAlgn="base" hangingPunct="0">
                        <a:spcBef>
                          <a:spcPts val="500"/>
                        </a:spcBef>
                        <a:spcAft>
                          <a:spcPct val="0"/>
                        </a:spcAft>
                        <a:buClr>
                          <a:srgbClr val="000000"/>
                        </a:buClr>
                        <a:buSzPct val="100000"/>
                        <a:buFont typeface="Times New Roman" charset="0"/>
                        <a:defRPr>
                          <a:solidFill>
                            <a:srgbClr val="000000"/>
                          </a:solidFill>
                          <a:latin typeface="Calibri"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altLang="it-IT" sz="1400" b="1" i="0" u="none" strike="noStrike" cap="none" normalizeH="0" baseline="0">
                          <a:ln>
                            <a:noFill/>
                          </a:ln>
                          <a:solidFill>
                            <a:srgbClr val="FAFAFA"/>
                          </a:solidFill>
                          <a:effectLst/>
                          <a:latin typeface="Arial Black" charset="0"/>
                          <a:ea typeface="ＭＳ Ｐゴシック" charset="-128"/>
                        </a:rPr>
                        <a:t> </a:t>
                      </a:r>
                      <a:r>
                        <a:rPr kumimoji="0" lang="fr-FR" altLang="it-IT" sz="1800" b="1" i="0" u="none" strike="noStrike" cap="none" normalizeH="0" baseline="0">
                          <a:ln>
                            <a:noFill/>
                          </a:ln>
                          <a:solidFill>
                            <a:srgbClr val="FFFFFF"/>
                          </a:solidFill>
                          <a:effectLst/>
                          <a:latin typeface="Calibri" charset="0"/>
                          <a:ea typeface="ＭＳ Ｐゴシック" charset="-128"/>
                          <a:hlinkClick r:id="rId4"/>
                        </a:rPr>
                        <a:t>www.eurordis.org</a:t>
                      </a:r>
                      <a:r>
                        <a:rPr kumimoji="0" lang="fr-FR" altLang="it-IT" sz="1800" b="1" i="0" u="none" strike="noStrike" cap="none" normalizeH="0" baseline="0">
                          <a:ln>
                            <a:noFill/>
                          </a:ln>
                          <a:solidFill>
                            <a:srgbClr val="FFFFFF"/>
                          </a:solidFill>
                          <a:effectLst/>
                          <a:latin typeface="Calibri" charset="0"/>
                          <a:ea typeface="ＭＳ Ｐゴシック" charset="-128"/>
                        </a:rPr>
                        <a:t> </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it-IT" altLang="it-IT" sz="1800" b="1" i="0" u="none" strike="noStrike" cap="none" normalizeH="0" baseline="0">
                        <a:ln>
                          <a:noFill/>
                        </a:ln>
                        <a:solidFill>
                          <a:srgbClr val="FFFFFF"/>
                        </a:solidFill>
                        <a:effectLst/>
                        <a:latin typeface="Calibri" charset="0"/>
                        <a:ea typeface="ＭＳ Ｐゴシック" charset="-128"/>
                      </a:endParaRPr>
                    </a:p>
                  </a:txBody>
                  <a:tcPr marT="45601" marB="4560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B9"/>
                    </a:solidFill>
                  </a:tcPr>
                </a:tc>
              </a:tr>
            </a:tbl>
          </a:graphicData>
        </a:graphic>
      </p:graphicFrame>
      <p:pic>
        <p:nvPicPr>
          <p:cNvPr id="15376" name="Picture 9" descr="C:\Documents and Settings\PC00\Desktop\giornata m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1325" y="4724400"/>
            <a:ext cx="108267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7" name="Picture 21" descr="malattie-rar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0288" y="692150"/>
            <a:ext cx="1506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7" descr="\\Pc-pia\Users\Public\Documents\UNIAMO - segreteria 31.03.2010\EURORDIS\LOGO member RVB.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1725" y="620713"/>
            <a:ext cx="1282700"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9" name="Picture 5" descr="\\Renza\condivisa\UNIAMO - Segreteria\grafica\uniamo\uniamo_logo_RD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50" y="765175"/>
            <a:ext cx="15938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0" name="Immagine 14"/>
          <p:cNvSpPr>
            <a:spLocks noChangeAspect="1"/>
          </p:cNvSpPr>
          <p:nvPr/>
        </p:nvSpPr>
        <p:spPr bwMode="auto">
          <a:xfrm>
            <a:off x="179388" y="4668838"/>
            <a:ext cx="291623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sp>
        <p:nvSpPr>
          <p:cNvPr id="15381" name="Picture 7" descr="http://www.eurordis.org/sites/default/files/EYRD_logo_horizontal.jpg"/>
          <p:cNvSpPr>
            <a:spLocks noChangeAspect="1" noChangeArrowheads="1"/>
          </p:cNvSpPr>
          <p:nvPr/>
        </p:nvSpPr>
        <p:spPr bwMode="auto">
          <a:xfrm>
            <a:off x="4763" y="1981200"/>
            <a:ext cx="2181225"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a:p>
        </p:txBody>
      </p:sp>
      <p:pic>
        <p:nvPicPr>
          <p:cNvPr id="15382" name="Immagine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4724400"/>
            <a:ext cx="3203575"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Rectangle 23"/>
          <p:cNvSpPr>
            <a:spLocks noChangeArrowheads="1"/>
          </p:cNvSpPr>
          <p:nvPr/>
        </p:nvSpPr>
        <p:spPr bwMode="auto">
          <a:xfrm>
            <a:off x="2174875" y="10588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ltLang="it-IT"/>
          </a:p>
        </p:txBody>
      </p:sp>
      <p:pic>
        <p:nvPicPr>
          <p:cNvPr id="15384" name="Picture 7" descr="http://www.eurordis.org/sites/default/files/EYRD_logo_horizontal.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3638" y="649288"/>
            <a:ext cx="19716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ottotitolo 3"/>
          <p:cNvSpPr>
            <a:spLocks noGrp="1"/>
          </p:cNvSpPr>
          <p:nvPr>
            <p:ph type="subTitle" idx="1"/>
          </p:nvPr>
        </p:nvSpPr>
        <p:spPr/>
        <p:txBody>
          <a:bodyPr/>
          <a:lstStyle/>
          <a:p>
            <a:endParaRPr lang="it-IT" altLang="it-IT" smtClean="0"/>
          </a:p>
          <a:p>
            <a:endParaRPr lang="it-IT" altLang="it-IT" smtClean="0"/>
          </a:p>
          <a:p>
            <a:endParaRPr lang="it-IT" altLang="it-IT" smtClean="0"/>
          </a:p>
          <a:p>
            <a:endParaRPr lang="it-IT" altLang="it-IT" dirty="0"/>
          </a:p>
        </p:txBody>
      </p:sp>
      <p:sp>
        <p:nvSpPr>
          <p:cNvPr id="3" name="Titre 1"/>
          <p:cNvSpPr txBox="1">
            <a:spLocks/>
          </p:cNvSpPr>
          <p:nvPr/>
        </p:nvSpPr>
        <p:spPr bwMode="auto">
          <a:xfrm>
            <a:off x="0" y="1"/>
            <a:ext cx="9122965" cy="1124744"/>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charset="0"/>
              <a:buNone/>
              <a:defRPr/>
            </a:pPr>
            <a:r>
              <a:rPr lang="en-GB" sz="3200" b="1" dirty="0" smtClean="0">
                <a:solidFill>
                  <a:schemeClr val="bg1"/>
                </a:solidFill>
                <a:cs typeface="ＭＳ Ｐゴシック" charset="0"/>
              </a:rPr>
              <a:t>ETICA E SCELTE PUBBLICHE: </a:t>
            </a:r>
          </a:p>
          <a:p>
            <a:pPr algn="ctr" eaLnBrk="1" hangingPunct="1">
              <a:buClr>
                <a:srgbClr val="000000"/>
              </a:buClr>
              <a:buSzPct val="100000"/>
              <a:buFont typeface="Times New Roman" charset="0"/>
              <a:buNone/>
              <a:defRPr/>
            </a:pPr>
            <a:r>
              <a:rPr lang="en-GB" sz="3200" dirty="0" smtClean="0">
                <a:solidFill>
                  <a:schemeClr val="bg1"/>
                </a:solidFill>
                <a:cs typeface="ＭＳ Ｐゴシック" charset="0"/>
              </a:rPr>
              <a:t>per UN PROCESSO INCLUSIVO </a:t>
            </a:r>
            <a:r>
              <a:rPr lang="en-GB" sz="3200" dirty="0" smtClean="0">
                <a:solidFill>
                  <a:schemeClr val="tx1"/>
                </a:solidFill>
                <a:cs typeface="ＭＳ Ｐゴシック" charset="0"/>
              </a:rPr>
              <a:t> </a:t>
            </a:r>
            <a:endParaRPr lang="en-GB" sz="3200" dirty="0">
              <a:solidFill>
                <a:schemeClr val="tx1"/>
              </a:solidFill>
              <a:cs typeface="ＭＳ Ｐゴシック" charset="0"/>
            </a:endParaRPr>
          </a:p>
        </p:txBody>
      </p:sp>
      <p:pic>
        <p:nvPicPr>
          <p:cNvPr id="17411"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7462" y="5608410"/>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9912" y="1124745"/>
            <a:ext cx="9122965" cy="6370975"/>
          </a:xfrm>
          <a:prstGeom prst="rect">
            <a:avLst/>
          </a:prstGeom>
        </p:spPr>
        <p:txBody>
          <a:bodyPr wrap="square">
            <a:spAutoFit/>
          </a:bodyPr>
          <a:lstStyle/>
          <a:p>
            <a:r>
              <a:rPr lang="it-IT" altLang="it-IT" b="1" dirty="0">
                <a:solidFill>
                  <a:schemeClr val="tx1"/>
                </a:solidFill>
              </a:rPr>
              <a:t>Premessa: </a:t>
            </a:r>
            <a:r>
              <a:rPr lang="it-IT" altLang="it-IT" dirty="0" smtClean="0">
                <a:solidFill>
                  <a:schemeClr val="tx1"/>
                </a:solidFill>
              </a:rPr>
              <a:t>o</a:t>
            </a:r>
            <a:r>
              <a:rPr lang="it-IT" dirty="0" smtClean="0">
                <a:solidFill>
                  <a:schemeClr val="tx1"/>
                </a:solidFill>
              </a:rPr>
              <a:t>gni </a:t>
            </a:r>
            <a:r>
              <a:rPr lang="it-IT" dirty="0">
                <a:solidFill>
                  <a:schemeClr val="tx1"/>
                </a:solidFill>
              </a:rPr>
              <a:t>malato </a:t>
            </a:r>
            <a:r>
              <a:rPr lang="it-IT" dirty="0" smtClean="0">
                <a:solidFill>
                  <a:schemeClr val="tx1"/>
                </a:solidFill>
              </a:rPr>
              <a:t>raro è </a:t>
            </a:r>
            <a:r>
              <a:rPr lang="it-IT" dirty="0">
                <a:solidFill>
                  <a:schemeClr val="tx1"/>
                </a:solidFill>
              </a:rPr>
              <a:t>insostituibile nell’esperienza e nella conoscenza della propria malattia. </a:t>
            </a:r>
            <a:endParaRPr lang="it-IT" dirty="0" smtClean="0">
              <a:solidFill>
                <a:schemeClr val="tx1"/>
              </a:solidFill>
            </a:endParaRPr>
          </a:p>
          <a:p>
            <a:endParaRPr lang="it-IT" dirty="0">
              <a:solidFill>
                <a:schemeClr val="tx1"/>
              </a:solidFill>
            </a:endParaRPr>
          </a:p>
          <a:p>
            <a:r>
              <a:rPr lang="it-IT" dirty="0" smtClean="0">
                <a:solidFill>
                  <a:schemeClr val="tx1"/>
                </a:solidFill>
              </a:rPr>
              <a:t>Nella </a:t>
            </a:r>
            <a:r>
              <a:rPr lang="it-IT" dirty="0">
                <a:solidFill>
                  <a:schemeClr val="tx1"/>
                </a:solidFill>
              </a:rPr>
              <a:t>fase propedeutica </a:t>
            </a:r>
            <a:r>
              <a:rPr lang="it-IT" dirty="0" err="1">
                <a:solidFill>
                  <a:schemeClr val="tx1"/>
                </a:solidFill>
              </a:rPr>
              <a:t>all”</a:t>
            </a:r>
            <a:r>
              <a:rPr lang="it-IT" i="1" dirty="0" err="1">
                <a:solidFill>
                  <a:schemeClr val="tx1"/>
                </a:solidFill>
              </a:rPr>
              <a:t>Expert</a:t>
            </a:r>
            <a:r>
              <a:rPr lang="it-IT" i="1" dirty="0">
                <a:solidFill>
                  <a:schemeClr val="tx1"/>
                </a:solidFill>
              </a:rPr>
              <a:t> </a:t>
            </a:r>
            <a:r>
              <a:rPr lang="it-IT" i="1" dirty="0" err="1">
                <a:solidFill>
                  <a:schemeClr val="tx1"/>
                </a:solidFill>
              </a:rPr>
              <a:t>Patient</a:t>
            </a:r>
            <a:r>
              <a:rPr lang="it-IT" i="1" dirty="0">
                <a:solidFill>
                  <a:schemeClr val="tx1"/>
                </a:solidFill>
              </a:rPr>
              <a:t> </a:t>
            </a:r>
            <a:r>
              <a:rPr lang="it-IT" i="1" dirty="0" err="1">
                <a:solidFill>
                  <a:schemeClr val="tx1"/>
                </a:solidFill>
              </a:rPr>
              <a:t>Pogramme</a:t>
            </a:r>
            <a:r>
              <a:rPr lang="it-IT" dirty="0">
                <a:solidFill>
                  <a:schemeClr val="tx1"/>
                </a:solidFill>
              </a:rPr>
              <a:t> molti medici si ritrovano a ripetere: </a:t>
            </a:r>
            <a:r>
              <a:rPr lang="it-IT" b="1" dirty="0">
                <a:solidFill>
                  <a:schemeClr val="tx1"/>
                </a:solidFill>
              </a:rPr>
              <a:t>“il mio paziente conosce la sua malattia meglio di me” </a:t>
            </a:r>
            <a:endParaRPr lang="it-IT" b="1" dirty="0" smtClean="0">
              <a:solidFill>
                <a:schemeClr val="tx1"/>
              </a:solidFill>
            </a:endParaRPr>
          </a:p>
          <a:p>
            <a:r>
              <a:rPr lang="it-IT" dirty="0"/>
              <a:t>Quindi la persona malata assume un ruolo dinamico e sinergico con gli operatori sanitari </a:t>
            </a:r>
            <a:r>
              <a:rPr lang="it-IT" dirty="0" smtClean="0">
                <a:solidFill>
                  <a:schemeClr val="tx1"/>
                </a:solidFill>
              </a:rPr>
              <a:t>Il </a:t>
            </a:r>
            <a:r>
              <a:rPr lang="it-IT" dirty="0">
                <a:solidFill>
                  <a:schemeClr val="tx1"/>
                </a:solidFill>
              </a:rPr>
              <a:t>malato </a:t>
            </a:r>
            <a:r>
              <a:rPr lang="it-IT" b="1" dirty="0" smtClean="0">
                <a:solidFill>
                  <a:schemeClr val="tx1"/>
                </a:solidFill>
              </a:rPr>
              <a:t>“esperto” </a:t>
            </a:r>
            <a:r>
              <a:rPr lang="it-IT" dirty="0">
                <a:solidFill>
                  <a:schemeClr val="tx1"/>
                </a:solidFill>
              </a:rPr>
              <a:t>dovrebbe essere messo nella condizione di comunicare efficacemente con gli operatori sanitari ed è disposto a condividere responsabilità e trattamento. </a:t>
            </a:r>
            <a:endParaRPr lang="it-IT" dirty="0" smtClean="0">
              <a:solidFill>
                <a:schemeClr val="tx1"/>
              </a:solidFill>
            </a:endParaRPr>
          </a:p>
          <a:p>
            <a:endParaRPr lang="it-IT" dirty="0" smtClean="0">
              <a:solidFill>
                <a:schemeClr val="tx1"/>
              </a:solidFill>
            </a:endParaRPr>
          </a:p>
          <a:p>
            <a:r>
              <a:rPr lang="it-IT" dirty="0" smtClean="0">
                <a:solidFill>
                  <a:schemeClr val="tx1"/>
                </a:solidFill>
              </a:rPr>
              <a:t>Allora </a:t>
            </a:r>
            <a:r>
              <a:rPr lang="it-IT" dirty="0">
                <a:solidFill>
                  <a:schemeClr val="tx1"/>
                </a:solidFill>
              </a:rPr>
              <a:t>si  che la sua conoscenza e la sua esperienza sono state incluse come risorse e sono diventate strumento di verifica dei processi. </a:t>
            </a:r>
            <a:endParaRPr lang="it-IT" dirty="0" smtClean="0">
              <a:solidFill>
                <a:schemeClr val="tx1"/>
              </a:solidFill>
            </a:endParaRPr>
          </a:p>
          <a:p>
            <a:endParaRPr lang="it-IT" dirty="0" smtClean="0">
              <a:solidFill>
                <a:schemeClr val="tx1"/>
              </a:solidFill>
            </a:endParaRPr>
          </a:p>
          <a:p>
            <a:r>
              <a:rPr lang="it-IT" dirty="0" smtClean="0">
                <a:solidFill>
                  <a:schemeClr val="tx1"/>
                </a:solidFill>
              </a:rPr>
              <a:t>A </a:t>
            </a:r>
            <a:r>
              <a:rPr lang="it-IT" dirty="0">
                <a:solidFill>
                  <a:schemeClr val="tx1"/>
                </a:solidFill>
              </a:rPr>
              <a:t>questo punto il malato esperto è tutt’altro che un recipiente di cura, ma bensì un attore chiave, un decisore chiave che mette a disposizione area di conoscenza per procedere con successo, insieme, nella cura e nella ricerca. </a:t>
            </a:r>
          </a:p>
          <a:p>
            <a:endParaRPr lang="it-IT" dirty="0" smtClean="0">
              <a:solidFill>
                <a:schemeClr val="tx1"/>
              </a:solidFill>
            </a:endParaRPr>
          </a:p>
          <a:p>
            <a:endParaRPr lang="it-IT" dirty="0">
              <a:solidFill>
                <a:schemeClr val="tx1"/>
              </a:solidFill>
            </a:endParaRPr>
          </a:p>
          <a:p>
            <a:r>
              <a:rPr lang="x-none" sz="2400" dirty="0" smtClean="0">
                <a:solidFill>
                  <a:schemeClr val="tx1"/>
                </a:solidFill>
              </a:rPr>
              <a:t>Numero </a:t>
            </a:r>
            <a:r>
              <a:rPr lang="x-none" sz="2400" dirty="0">
                <a:solidFill>
                  <a:schemeClr val="tx1"/>
                </a:solidFill>
              </a:rPr>
              <a:t>Monografico di Politeia. Rivista di etica e scelte pubbliche. Anno xx22 81 (2006): 160-165</a:t>
            </a:r>
            <a:endParaRPr lang="en-GB" sz="2400" dirty="0">
              <a:cs typeface="ＭＳ Ｐゴシック" charset="0"/>
            </a:endParaRPr>
          </a:p>
          <a:p>
            <a:endParaRPr lang="it-IT" dirty="0">
              <a:solidFill>
                <a:schemeClr val="tx1"/>
              </a:solidFill>
            </a:endParaRPr>
          </a:p>
          <a:p>
            <a:endParaRPr lang="it-IT" dirty="0">
              <a:solidFill>
                <a:schemeClr val="tx1"/>
              </a:solidFill>
            </a:endParaRPr>
          </a:p>
        </p:txBody>
      </p:sp>
    </p:spTree>
    <p:extLst>
      <p:ext uri="{BB962C8B-B14F-4D97-AF65-F5344CB8AC3E}">
        <p14:creationId xmlns:p14="http://schemas.microsoft.com/office/powerpoint/2010/main" val="299443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olo 1"/>
          <p:cNvSpPr txBox="1">
            <a:spLocks/>
          </p:cNvSpPr>
          <p:nvPr/>
        </p:nvSpPr>
        <p:spPr bwMode="auto">
          <a:xfrm>
            <a:off x="0" y="0"/>
            <a:ext cx="9104313"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endParaRPr lang="it-IT" altLang="it-IT" sz="4300">
              <a:solidFill>
                <a:srgbClr val="002060"/>
              </a:solidFill>
              <a:latin typeface="Cabin" charset="0"/>
              <a:ea typeface="Cabin" charset="0"/>
              <a:cs typeface="Cabin" charset="0"/>
              <a:sym typeface="Cabin" charset="0"/>
            </a:endParaRPr>
          </a:p>
        </p:txBody>
      </p:sp>
      <p:sp>
        <p:nvSpPr>
          <p:cNvPr id="26626" name="Segnaposto contenuto 2"/>
          <p:cNvSpPr txBox="1">
            <a:spLocks/>
          </p:cNvSpPr>
          <p:nvPr/>
        </p:nvSpPr>
        <p:spPr bwMode="auto">
          <a:xfrm>
            <a:off x="614363" y="2486025"/>
            <a:ext cx="2525712"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endParaRPr lang="it-IT" altLang="it-IT" sz="3000" b="1">
              <a:solidFill>
                <a:srgbClr val="1F4A55"/>
              </a:solidFill>
              <a:sym typeface="Arial" charset="0"/>
            </a:endParaRPr>
          </a:p>
        </p:txBody>
      </p:sp>
      <p:sp>
        <p:nvSpPr>
          <p:cNvPr id="6" name="Arrotonda angolo diagonale rettangolo 6"/>
          <p:cNvSpPr>
            <a:spLocks/>
          </p:cNvSpPr>
          <p:nvPr/>
        </p:nvSpPr>
        <p:spPr>
          <a:xfrm>
            <a:off x="3392488" y="2206625"/>
            <a:ext cx="2730500" cy="2879725"/>
          </a:xfrm>
          <a:prstGeom prst="round2DiagRect">
            <a:avLst/>
          </a:prstGeom>
          <a:solidFill>
            <a:srgbClr val="9686B5">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it-IT" kern="0" dirty="0">
                <a:sym typeface="Arial"/>
              </a:rPr>
              <a:t>  </a:t>
            </a:r>
          </a:p>
        </p:txBody>
      </p:sp>
      <p:sp>
        <p:nvSpPr>
          <p:cNvPr id="8" name="Arrotonda angolo diagonale rettangolo 11"/>
          <p:cNvSpPr/>
          <p:nvPr/>
        </p:nvSpPr>
        <p:spPr>
          <a:xfrm>
            <a:off x="6375400" y="2206625"/>
            <a:ext cx="2728913" cy="2879725"/>
          </a:xfrm>
          <a:prstGeom prst="round2DiagRect">
            <a:avLst/>
          </a:prstGeom>
          <a:solidFill>
            <a:srgbClr val="6DA7A2">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it-IT" kern="0" dirty="0">
                <a:sym typeface="Arial"/>
              </a:rPr>
              <a:t>  </a:t>
            </a:r>
          </a:p>
        </p:txBody>
      </p:sp>
      <p:sp>
        <p:nvSpPr>
          <p:cNvPr id="10" name="Arrotonda angolo diagonale rettangolo 5"/>
          <p:cNvSpPr/>
          <p:nvPr/>
        </p:nvSpPr>
        <p:spPr>
          <a:xfrm>
            <a:off x="311150" y="2206625"/>
            <a:ext cx="2881313" cy="2879725"/>
          </a:xfrm>
          <a:prstGeom prst="round2DiagRect">
            <a:avLst/>
          </a:prstGeom>
          <a:solidFill>
            <a:srgbClr val="6DA7A2">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it-IT" altLang="it-IT" sz="2800" b="1" dirty="0">
                <a:solidFill>
                  <a:srgbClr val="1F4A55"/>
                </a:solidFill>
                <a:ea typeface="MS PGothic" charset="-128"/>
                <a:cs typeface="MS PGothic" charset="-128"/>
              </a:rPr>
              <a:t>Individuale</a:t>
            </a:r>
          </a:p>
        </p:txBody>
      </p:sp>
      <p:sp>
        <p:nvSpPr>
          <p:cNvPr id="26630" name="Segnaposto contenuto 2"/>
          <p:cNvSpPr txBox="1">
            <a:spLocks/>
          </p:cNvSpPr>
          <p:nvPr/>
        </p:nvSpPr>
        <p:spPr bwMode="auto">
          <a:xfrm>
            <a:off x="3243263" y="3338513"/>
            <a:ext cx="28797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r>
              <a:rPr lang="it-IT" altLang="it-IT" sz="3000" b="1">
                <a:solidFill>
                  <a:srgbClr val="660066"/>
                </a:solidFill>
                <a:sym typeface="Arial" charset="0"/>
              </a:rPr>
              <a:t>Organizzativo</a:t>
            </a:r>
          </a:p>
        </p:txBody>
      </p:sp>
      <p:sp>
        <p:nvSpPr>
          <p:cNvPr id="26631" name="Segnaposto contenuto 2"/>
          <p:cNvSpPr txBox="1">
            <a:spLocks/>
          </p:cNvSpPr>
          <p:nvPr/>
        </p:nvSpPr>
        <p:spPr bwMode="auto">
          <a:xfrm>
            <a:off x="6237288" y="3424238"/>
            <a:ext cx="2867025"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charset="0"/>
              <a:buNone/>
            </a:pPr>
            <a:r>
              <a:rPr lang="it-IT" altLang="it-IT" sz="3000" b="1">
                <a:solidFill>
                  <a:srgbClr val="1F4A55"/>
                </a:solidFill>
                <a:sym typeface="Arial" charset="0"/>
              </a:rPr>
              <a:t>Di comunità </a:t>
            </a:r>
          </a:p>
        </p:txBody>
      </p:sp>
      <p:sp>
        <p:nvSpPr>
          <p:cNvPr id="26632" name="Titolo 1"/>
          <p:cNvSpPr>
            <a:spLocks noGrp="1"/>
          </p:cNvSpPr>
          <p:nvPr>
            <p:ph type="title"/>
          </p:nvPr>
        </p:nvSpPr>
        <p:spPr>
          <a:xfrm>
            <a:off x="0" y="0"/>
            <a:ext cx="9134475" cy="1335088"/>
          </a:xfrm>
          <a:solidFill>
            <a:schemeClr val="accent2"/>
          </a:solidFill>
        </p:spPr>
        <p:txBody>
          <a:bodyPr/>
          <a:lstStyle/>
          <a:p>
            <a:r>
              <a:rPr lang="it-IT" altLang="it-IT">
                <a:solidFill>
                  <a:schemeClr val="bg1"/>
                </a:solidFill>
                <a:latin typeface="Cabin" charset="0"/>
                <a:ea typeface="Cabin" charset="0"/>
                <a:cs typeface="Cabin" charset="0"/>
                <a:sym typeface="Cabin" charset="0"/>
              </a:rPr>
              <a:t>PROCESSO DI EMPOWERMENT</a:t>
            </a:r>
            <a:endParaRPr lang="it-IT" altLang="it-IT">
              <a:solidFill>
                <a:schemeClr val="bg1"/>
              </a:solidFill>
            </a:endParaRPr>
          </a:p>
        </p:txBody>
      </p:sp>
      <p:pic>
        <p:nvPicPr>
          <p:cNvPr id="26633"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3" y="5738813"/>
            <a:ext cx="1506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ottotitolo 3"/>
          <p:cNvSpPr>
            <a:spLocks noGrp="1"/>
          </p:cNvSpPr>
          <p:nvPr>
            <p:ph type="subTitle" idx="1"/>
          </p:nvPr>
        </p:nvSpPr>
        <p:spPr>
          <a:xfrm>
            <a:off x="-35718" y="1053494"/>
            <a:ext cx="9176543" cy="5883276"/>
          </a:xfrm>
        </p:spPr>
        <p:txBody>
          <a:bodyPr/>
          <a:lstStyle/>
          <a:p>
            <a:pPr algn="l"/>
            <a:r>
              <a:rPr lang="it-IT" altLang="it-IT" sz="2400" b="1" dirty="0" smtClean="0"/>
              <a:t>Contesto: “</a:t>
            </a:r>
            <a:r>
              <a:rPr lang="it-IT" altLang="it-IT" sz="2400" b="1" dirty="0" err="1" smtClean="0"/>
              <a:t>empowerment</a:t>
            </a:r>
            <a:r>
              <a:rPr lang="it-IT" altLang="it-IT" sz="2400" b="1" dirty="0" smtClean="0"/>
              <a:t> organizzativo”</a:t>
            </a:r>
          </a:p>
          <a:p>
            <a:pPr algn="l"/>
            <a:endParaRPr lang="it-IT" altLang="it-IT" sz="2400" b="1" dirty="0" smtClean="0"/>
          </a:p>
          <a:p>
            <a:pPr algn="l"/>
            <a:r>
              <a:rPr lang="it-IT" sz="2400" b="1" dirty="0" smtClean="0">
                <a:latin typeface="Times New Roman" charset="0"/>
                <a:ea typeface="Calibri" charset="0"/>
                <a:cs typeface="Times New Roman" charset="0"/>
              </a:rPr>
              <a:t>5</a:t>
            </a:r>
            <a:r>
              <a:rPr lang="it-IT" sz="2400" b="1" dirty="0">
                <a:latin typeface="Times New Roman" charset="0"/>
                <a:ea typeface="Calibri" charset="0"/>
                <a:cs typeface="Times New Roman" charset="0"/>
              </a:rPr>
              <a:t>. Collaborare alla stesura di protocolli  di sperimentazioni cliniche relative a farmaci, tecniche e dispositivi medici e alla farmacovigilanza </a:t>
            </a:r>
            <a:r>
              <a:rPr lang="it-IT" sz="2400" b="1" dirty="0">
                <a:solidFill>
                  <a:srgbClr val="FF0000"/>
                </a:solidFill>
                <a:latin typeface="Times New Roman" charset="0"/>
                <a:ea typeface="Calibri" charset="0"/>
                <a:cs typeface="Times New Roman" charset="0"/>
              </a:rPr>
              <a:t>e/o</a:t>
            </a:r>
            <a:r>
              <a:rPr lang="it-IT" sz="2400" b="1" dirty="0">
                <a:latin typeface="Times New Roman" charset="0"/>
                <a:ea typeface="Calibri" charset="0"/>
                <a:cs typeface="Times New Roman" charset="0"/>
              </a:rPr>
              <a:t> </a:t>
            </a:r>
            <a:r>
              <a:rPr lang="it-IT" sz="2400" b="1" dirty="0">
                <a:solidFill>
                  <a:srgbClr val="FF0000"/>
                </a:solidFill>
                <a:latin typeface="Times New Roman" charset="0"/>
                <a:ea typeface="Calibri" charset="0"/>
                <a:cs typeface="Times New Roman" charset="0"/>
              </a:rPr>
              <a:t>promuovere azioni utili per il sistema della ricerca</a:t>
            </a:r>
            <a:r>
              <a:rPr lang="it-IT" sz="2400" b="1" dirty="0">
                <a:latin typeface="Times New Roman" charset="0"/>
                <a:ea typeface="Calibri" charset="0"/>
                <a:cs typeface="Times New Roman" charset="0"/>
              </a:rPr>
              <a:t> </a:t>
            </a:r>
            <a:endParaRPr lang="it-IT" sz="2400" b="1" dirty="0">
              <a:latin typeface="Calibri" charset="0"/>
              <a:ea typeface="Calibri" charset="0"/>
              <a:cs typeface="Times New Roman" charset="0"/>
            </a:endParaRPr>
          </a:p>
          <a:p>
            <a:pPr algn="l"/>
            <a:endParaRPr lang="it-IT" altLang="it-IT" sz="2400" b="1" dirty="0" smtClean="0"/>
          </a:p>
          <a:p>
            <a:pPr algn="l"/>
            <a:r>
              <a:rPr lang="it-IT" altLang="it-IT" sz="2400" b="1" dirty="0" smtClean="0"/>
              <a:t>Strumenti: </a:t>
            </a:r>
            <a:endParaRPr lang="it-IT" altLang="it-IT" sz="2400" b="1" dirty="0" smtClean="0"/>
          </a:p>
          <a:p>
            <a:pPr algn="l"/>
            <a:endParaRPr lang="it-IT" altLang="it-IT" sz="2400" b="1" dirty="0" smtClean="0"/>
          </a:p>
          <a:p>
            <a:pPr marL="342900" indent="-342900" algn="l">
              <a:buFontTx/>
              <a:buChar char="-"/>
            </a:pPr>
            <a:r>
              <a:rPr lang="it-IT" altLang="it-IT" sz="2400" b="1" dirty="0" smtClean="0"/>
              <a:t>CONSENSO </a:t>
            </a:r>
            <a:r>
              <a:rPr lang="it-IT" altLang="it-IT" sz="2400" b="1" dirty="0" smtClean="0"/>
              <a:t>INFORMATO</a:t>
            </a:r>
          </a:p>
          <a:p>
            <a:pPr algn="l"/>
            <a:r>
              <a:rPr lang="it-IT" altLang="it-IT" sz="2400" b="1" dirty="0" smtClean="0"/>
              <a:t> </a:t>
            </a:r>
            <a:r>
              <a:rPr lang="it-IT" altLang="it-IT" sz="2400" b="1" dirty="0" smtClean="0">
                <a:hlinkClick r:id="rId3"/>
              </a:rPr>
              <a:t>www.uniamo.org</a:t>
            </a:r>
            <a:r>
              <a:rPr lang="it-IT" altLang="it-IT" sz="2400" b="1" dirty="0" smtClean="0"/>
              <a:t> </a:t>
            </a:r>
            <a:r>
              <a:rPr lang="it-IT" altLang="it-IT" sz="2400" dirty="0" smtClean="0"/>
              <a:t>/ progetti / Determinazione rara</a:t>
            </a:r>
            <a:endParaRPr lang="it-IT" altLang="it-IT" sz="2400" dirty="0" smtClean="0"/>
          </a:p>
          <a:p>
            <a:pPr marL="342900" indent="-342900" algn="l">
              <a:buFontTx/>
              <a:buChar char="-"/>
            </a:pPr>
            <a:r>
              <a:rPr lang="it-IT" altLang="it-IT" sz="2400" b="1" dirty="0" smtClean="0"/>
              <a:t>HTA</a:t>
            </a:r>
            <a:endParaRPr lang="it-IT" altLang="it-IT" sz="2400" b="1" dirty="0" smtClean="0"/>
          </a:p>
          <a:p>
            <a:pPr algn="l"/>
            <a:endParaRPr lang="it-IT" altLang="it-IT" sz="2400" b="1" dirty="0" smtClean="0"/>
          </a:p>
          <a:p>
            <a:endParaRPr lang="it-IT" altLang="it-IT" sz="2000" b="1" dirty="0"/>
          </a:p>
        </p:txBody>
      </p:sp>
      <p:sp>
        <p:nvSpPr>
          <p:cNvPr id="3" name="Titre 1"/>
          <p:cNvSpPr txBox="1">
            <a:spLocks/>
          </p:cNvSpPr>
          <p:nvPr/>
        </p:nvSpPr>
        <p:spPr bwMode="auto">
          <a:xfrm>
            <a:off x="0" y="-114709"/>
            <a:ext cx="9140825" cy="1133883"/>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it-IT" altLang="it-IT" sz="3600" dirty="0"/>
              <a:t>La produzione di “</a:t>
            </a:r>
            <a:r>
              <a:rPr lang="it-IT" altLang="it-IT" sz="3600" dirty="0">
                <a:solidFill>
                  <a:srgbClr val="FF0000"/>
                </a:solidFill>
              </a:rPr>
              <a:t>nuovi farmaci orfani</a:t>
            </a:r>
            <a:r>
              <a:rPr lang="it-IT" altLang="it-IT" sz="3600" dirty="0"/>
              <a:t>”: sperimentazione, sicurezza e sostenibilità</a:t>
            </a:r>
          </a:p>
        </p:txBody>
      </p:sp>
      <p:pic>
        <p:nvPicPr>
          <p:cNvPr id="17411" name="Picture 21" descr="malattie-ra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2924944"/>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70778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3"/>
          <p:cNvSpPr>
            <a:spLocks noGrp="1"/>
          </p:cNvSpPr>
          <p:nvPr>
            <p:ph type="title" idx="4294967295"/>
          </p:nvPr>
        </p:nvSpPr>
        <p:spPr>
          <a:xfrm>
            <a:off x="179512" y="-57150"/>
            <a:ext cx="8229600" cy="1143000"/>
          </a:xfrm>
        </p:spPr>
        <p:txBody>
          <a:bodyPr/>
          <a:lstStyle/>
          <a:p>
            <a:pPr eaLnBrk="1" hangingPunct="1">
              <a:defRPr/>
            </a:pPr>
            <a:r>
              <a:rPr lang="it-IT" sz="3600" dirty="0" smtClean="0">
                <a:solidFill>
                  <a:schemeClr val="accent6">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Processo di Valutazione delle Tecnologie Sanitarie HTA</a:t>
            </a:r>
          </a:p>
        </p:txBody>
      </p:sp>
      <p:sp>
        <p:nvSpPr>
          <p:cNvPr id="26627" name="Segnaposto contenuto 4"/>
          <p:cNvSpPr>
            <a:spLocks noGrp="1"/>
          </p:cNvSpPr>
          <p:nvPr>
            <p:ph idx="4294967295"/>
          </p:nvPr>
        </p:nvSpPr>
        <p:spPr>
          <a:xfrm>
            <a:off x="0" y="1484783"/>
            <a:ext cx="8964487" cy="4920780"/>
          </a:xfrm>
        </p:spPr>
        <p:txBody>
          <a:bodyPr/>
          <a:lstStyle/>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Valutazione dei bisogni di salute</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Ordinare le priorità dei bisogni di salute</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Identificare le tecnologie rilevanti per i bisogni</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Ordinare le priorità delle tecnologie per la valutazione</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Identificare e consultare esperti esterni</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Definire la valutazione degli obiettivi ed il gruppo dei destinatari</a:t>
            </a:r>
          </a:p>
          <a:p>
            <a:pPr marL="514350" indent="-514350" eaLnBrk="1" hangingPunct="1">
              <a:buFont typeface="TradeGothic BoldCondTwenty" pitchFamily="1" charset="0"/>
              <a:buAutoNum type="arabicPeriod"/>
              <a:defRPr/>
            </a:pPr>
            <a:r>
              <a:rPr lang="it-IT" sz="1800" b="1" dirty="0" smtClean="0">
                <a:solidFill>
                  <a:schemeClr val="accent6">
                    <a:lumMod val="75000"/>
                  </a:schemeClr>
                </a:solidFill>
                <a:latin typeface="Verdana" pitchFamily="34" charset="0"/>
                <a:ea typeface="Verdana" pitchFamily="34" charset="0"/>
                <a:cs typeface="Verdana" pitchFamily="34" charset="0"/>
              </a:rPr>
              <a:t>Definire il quesito di ricerca</a:t>
            </a:r>
          </a:p>
          <a:p>
            <a:pPr marL="514350" indent="-514350" eaLnBrk="1" hangingPunct="1">
              <a:buFont typeface="TradeGothic BoldCondTwenty" pitchFamily="1" charset="0"/>
              <a:buAutoNum type="arabicPeriod"/>
              <a:defRPr/>
            </a:pPr>
            <a:r>
              <a:rPr lang="it-IT" sz="1800" b="1" dirty="0" smtClean="0">
                <a:solidFill>
                  <a:schemeClr val="accent6">
                    <a:lumMod val="60000"/>
                    <a:lumOff val="40000"/>
                  </a:schemeClr>
                </a:solidFill>
                <a:latin typeface="Verdana" pitchFamily="34" charset="0"/>
                <a:ea typeface="Verdana" pitchFamily="34" charset="0"/>
                <a:cs typeface="Verdana" pitchFamily="34" charset="0"/>
              </a:rPr>
              <a:t>Effettuare la ricerca bibliografica</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Provvedere alla sintesi e valutazione dell’analisi dei dati</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Sottoporre la revisione ad esperti esterni</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Report finale. Redazione, elaborazione del testo, impaginazione, traduzione e stampa</a:t>
            </a:r>
          </a:p>
          <a:p>
            <a:pPr marL="514350" indent="-514350" eaLnBrk="1" hangingPunct="1">
              <a:buFont typeface="TradeGothic BoldCondTwenty" pitchFamily="1" charset="0"/>
              <a:buAutoNum type="arabicPeriod"/>
              <a:defRPr/>
            </a:pPr>
            <a:r>
              <a:rPr lang="it-IT" sz="1800" dirty="0" smtClean="0">
                <a:solidFill>
                  <a:schemeClr val="accent6">
                    <a:lumMod val="75000"/>
                  </a:schemeClr>
                </a:solidFill>
                <a:latin typeface="Verdana" pitchFamily="34" charset="0"/>
                <a:ea typeface="Verdana" pitchFamily="34" charset="0"/>
                <a:cs typeface="Verdana" pitchFamily="34" charset="0"/>
              </a:rPr>
              <a:t>Distribuzione del report</a:t>
            </a:r>
          </a:p>
          <a:p>
            <a:pPr marL="514350" indent="-514350" eaLnBrk="1" hangingPunct="1">
              <a:buFontTx/>
              <a:buNone/>
              <a:defRPr/>
            </a:pPr>
            <a:r>
              <a:rPr lang="it-IT" dirty="0" smtClean="0"/>
              <a:t> </a:t>
            </a:r>
            <a:endParaRPr lang="it-IT" dirty="0" smtClean="0"/>
          </a:p>
          <a:p>
            <a:pPr marL="514350" indent="-514350" eaLnBrk="1" hangingPunct="1">
              <a:buFontTx/>
              <a:buNone/>
              <a:defRPr/>
            </a:pPr>
            <a:endParaRPr lang="it-IT" dirty="0" smtClean="0"/>
          </a:p>
        </p:txBody>
      </p:sp>
      <p:sp>
        <p:nvSpPr>
          <p:cNvPr id="31748" name="Segnaposto piè di pagina 1"/>
          <p:cNvSpPr txBox="1">
            <a:spLocks noGrp="1"/>
          </p:cNvSpPr>
          <p:nvPr/>
        </p:nvSpPr>
        <p:spPr bwMode="auto">
          <a:xfrm>
            <a:off x="863600" y="6405563"/>
            <a:ext cx="495300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r>
              <a:rPr lang="it-IT" altLang="it-IT" sz="800">
                <a:solidFill>
                  <a:srgbClr val="FFFFFF"/>
                </a:solidFill>
                <a:latin typeface="Arial" charset="0"/>
              </a:rPr>
              <a:t>© Azienda Ospedaliero-Universitaria Santa Maria della Misericordia di Udine</a:t>
            </a:r>
          </a:p>
        </p:txBody>
      </p:sp>
      <p:sp>
        <p:nvSpPr>
          <p:cNvPr id="31749" name="Segnaposto piè di pagina 2"/>
          <p:cNvSpPr txBox="1">
            <a:spLocks noGrp="1"/>
          </p:cNvSpPr>
          <p:nvPr/>
        </p:nvSpPr>
        <p:spPr bwMode="auto">
          <a:xfrm>
            <a:off x="838200" y="5943600"/>
            <a:ext cx="49530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endParaRPr lang="it-IT" altLang="it-IT" sz="800">
              <a:solidFill>
                <a:srgbClr val="FFFFFF"/>
              </a:solidFill>
              <a:latin typeface="Arial" charset="0"/>
            </a:endParaRPr>
          </a:p>
          <a:p>
            <a:endParaRPr lang="it-IT" altLang="it-IT" sz="800">
              <a:solidFill>
                <a:srgbClr val="FFFFFF"/>
              </a:solidFill>
              <a:latin typeface="Arial" charset="0"/>
            </a:endParaRPr>
          </a:p>
        </p:txBody>
      </p:sp>
      <p:sp>
        <p:nvSpPr>
          <p:cNvPr id="7" name="Rettangolo 6"/>
          <p:cNvSpPr>
            <a:spLocks noChangeArrowheads="1"/>
          </p:cNvSpPr>
          <p:nvPr/>
        </p:nvSpPr>
        <p:spPr bwMode="auto">
          <a:xfrm>
            <a:off x="428625" y="3571875"/>
            <a:ext cx="7532688" cy="714375"/>
          </a:xfrm>
          <a:prstGeom prst="rect">
            <a:avLst/>
          </a:prstGeom>
          <a:noFill/>
          <a:ln w="9525">
            <a:solidFill>
              <a:srgbClr val="B6DCDF"/>
            </a:solidFill>
            <a:miter lim="800000"/>
            <a:headEnd/>
            <a:tailEnd/>
          </a:ln>
          <a:effectLst>
            <a:outerShdw blurRad="63500" dist="23000" dir="5400000" rotWithShape="0">
              <a:srgbClr val="000000">
                <a:alpha val="34999"/>
              </a:srgbClr>
            </a:outerShdw>
          </a:effectLst>
          <a:extLst>
            <a:ext uri="{909E8E84-426E-40DD-AFC4-6F175D3DCCD1}">
              <a14:hiddenFill xmlns:a14="http://schemas.microsoft.com/office/drawing/2010/main">
                <a:solidFill>
                  <a:srgbClr val="FFFFFF"/>
                </a:solidFill>
              </a14:hiddenFill>
            </a:ext>
          </a:extLst>
        </p:spPr>
        <p:txBody>
          <a:bodyPr anchor="ct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endParaRPr lang="it-IT" altLang="it-IT">
              <a:solidFill>
                <a:srgbClr val="FFFFFF"/>
              </a:solidFill>
              <a:latin typeface="Arial" charset="0"/>
            </a:endParaRPr>
          </a:p>
        </p:txBody>
      </p:sp>
      <p:sp>
        <p:nvSpPr>
          <p:cNvPr id="31751" name="Segnaposto data 7"/>
          <p:cNvSpPr>
            <a:spLocks noGrp="1"/>
          </p:cNvSpPr>
          <p:nvPr>
            <p:ph type="dt" sz="quarter" idx="10"/>
          </p:nvPr>
        </p:nvSpPr>
        <p:spPr>
          <a:xfrm>
            <a:off x="0" y="6405563"/>
            <a:ext cx="9144000" cy="4873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r>
              <a:rPr lang="it-IT" altLang="it-IT" sz="1400" dirty="0" smtClean="0">
                <a:solidFill>
                  <a:srgbClr val="000000"/>
                </a:solidFill>
                <a:latin typeface="Arial" charset="0"/>
              </a:rPr>
              <a:t>Fonte: </a:t>
            </a:r>
            <a:r>
              <a:rPr lang="it-IT" altLang="it-IT" sz="1400" dirty="0">
                <a:latin typeface="Arial" charset="0"/>
              </a:rPr>
              <a:t>Giovanni </a:t>
            </a:r>
            <a:r>
              <a:rPr lang="it-IT" altLang="it-IT" sz="1400" dirty="0" err="1">
                <a:latin typeface="Arial" charset="0"/>
              </a:rPr>
              <a:t>Guarrera</a:t>
            </a:r>
            <a:endParaRPr lang="it-IT" altLang="it-IT" sz="1400" dirty="0">
              <a:latin typeface="Arial" charset="0"/>
            </a:endParaRPr>
          </a:p>
          <a:p>
            <a:pPr eaLnBrk="1" hangingPunct="1"/>
            <a:r>
              <a:rPr lang="it-IT" altLang="it-IT" sz="1400" dirty="0">
                <a:latin typeface="Arial" charset="0"/>
              </a:rPr>
              <a:t>Direttore Area di Governance APSS </a:t>
            </a:r>
            <a:r>
              <a:rPr lang="it-IT" altLang="it-IT" sz="1400" dirty="0" smtClean="0">
                <a:latin typeface="Arial" charset="0"/>
              </a:rPr>
              <a:t>– Trento   - 8° congresso </a:t>
            </a:r>
            <a:r>
              <a:rPr lang="it-IT" altLang="it-IT" sz="1400" dirty="0" err="1" smtClean="0">
                <a:latin typeface="Arial" charset="0"/>
              </a:rPr>
              <a:t>SItha</a:t>
            </a:r>
            <a:endParaRPr lang="it-IT" altLang="it-IT" sz="1400" dirty="0">
              <a:latin typeface="Arial" charset="0"/>
            </a:endParaRPr>
          </a:p>
          <a:p>
            <a:pPr eaLnBrk="1" hangingPunct="1"/>
            <a:r>
              <a:rPr lang="it-IT" altLang="it-IT" sz="1400" dirty="0">
                <a:latin typeface="Arial" charset="0"/>
                <a:hlinkClick r:id="rId3"/>
              </a:rPr>
              <a:t>giovanni.guarrera@apss.tn.it</a:t>
            </a:r>
            <a:endParaRPr lang="it-IT" altLang="it-IT" sz="1400" dirty="0">
              <a:latin typeface="Arial" charset="0"/>
            </a:endParaRPr>
          </a:p>
        </p:txBody>
      </p:sp>
    </p:spTree>
    <p:extLst>
      <p:ext uri="{BB962C8B-B14F-4D97-AF65-F5344CB8AC3E}">
        <p14:creationId xmlns:p14="http://schemas.microsoft.com/office/powerpoint/2010/main" val="7976758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65"/>
          <p:cNvSpPr>
            <a:spLocks noGrp="1"/>
          </p:cNvSpPr>
          <p:nvPr>
            <p:ph type="title" idx="4294967295"/>
          </p:nvPr>
        </p:nvSpPr>
        <p:spPr>
          <a:xfrm>
            <a:off x="517525" y="476250"/>
            <a:ext cx="8178800" cy="1152525"/>
          </a:xfrm>
        </p:spPr>
        <p:txBody>
          <a:bodyPr/>
          <a:lstStyle/>
          <a:p>
            <a:pPr eaLnBrk="1" hangingPunct="1">
              <a:defRPr/>
            </a:pPr>
            <a:r>
              <a:rPr lang="it-IT" sz="3600" dirty="0" smtClean="0">
                <a:solidFill>
                  <a:schemeClr val="accent6">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a:r>
            <a:br>
              <a:rPr lang="it-IT" sz="3600" dirty="0" smtClean="0">
                <a:solidFill>
                  <a:schemeClr val="accent6">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br>
            <a:r>
              <a:rPr lang="it-IT" sz="3600" dirty="0" smtClean="0">
                <a:solidFill>
                  <a:schemeClr val="accent6">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Valutazione</a:t>
            </a:r>
            <a:r>
              <a:rPr lang="it-IT" dirty="0" smtClean="0"/>
              <a:t> </a:t>
            </a:r>
            <a:r>
              <a:rPr lang="it-IT" sz="3600" dirty="0" smtClean="0">
                <a:solidFill>
                  <a:schemeClr val="accent6">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multidisciplinare</a:t>
            </a:r>
            <a:r>
              <a:rPr lang="it-IT" dirty="0" smtClean="0"/>
              <a:t/>
            </a:r>
            <a:br>
              <a:rPr lang="it-IT" dirty="0" smtClean="0"/>
            </a:br>
            <a:endParaRPr lang="it-IT" dirty="0" smtClean="0"/>
          </a:p>
        </p:txBody>
      </p:sp>
      <p:sp>
        <p:nvSpPr>
          <p:cNvPr id="32771" name="Segnaposto contenuto 66"/>
          <p:cNvSpPr>
            <a:spLocks noGrp="1"/>
          </p:cNvSpPr>
          <p:nvPr>
            <p:ph idx="4294967295"/>
          </p:nvPr>
        </p:nvSpPr>
        <p:spPr>
          <a:xfrm>
            <a:off x="539750" y="1341438"/>
            <a:ext cx="8218488" cy="4751387"/>
          </a:xfrm>
          <a:ln>
            <a:solidFill>
              <a:srgbClr val="FFC000"/>
            </a:solidFill>
            <a:miter lim="800000"/>
            <a:headEnd/>
            <a:tailEnd/>
          </a:ln>
        </p:spPr>
        <p:txBody>
          <a:bodyPr/>
          <a:lstStyle/>
          <a:p>
            <a:pPr eaLnBrk="1" hangingPunct="1"/>
            <a:endParaRPr lang="it-IT" altLang="it-IT"/>
          </a:p>
        </p:txBody>
      </p:sp>
      <p:grpSp>
        <p:nvGrpSpPr>
          <p:cNvPr id="32772" name="Group 962"/>
          <p:cNvGrpSpPr>
            <a:grpSpLocks/>
          </p:cNvGrpSpPr>
          <p:nvPr/>
        </p:nvGrpSpPr>
        <p:grpSpPr bwMode="auto">
          <a:xfrm flipH="1">
            <a:off x="1331913" y="1844675"/>
            <a:ext cx="5688012" cy="3168650"/>
            <a:chOff x="2141" y="1158"/>
            <a:chExt cx="2088" cy="1534"/>
          </a:xfrm>
        </p:grpSpPr>
        <p:sp>
          <p:nvSpPr>
            <p:cNvPr id="5139" name="Line 963"/>
            <p:cNvSpPr>
              <a:spLocks noChangeShapeType="1"/>
            </p:cNvSpPr>
            <p:nvPr/>
          </p:nvSpPr>
          <p:spPr bwMode="auto">
            <a:xfrm>
              <a:off x="4229" y="1158"/>
              <a:ext cx="0" cy="262"/>
            </a:xfrm>
            <a:prstGeom prst="line">
              <a:avLst/>
            </a:prstGeom>
            <a:noFill/>
            <a:ln w="9525">
              <a:solidFill>
                <a:schemeClr val="bg1"/>
              </a:solidFill>
              <a:round/>
              <a:headEnd/>
              <a:tailEnd/>
            </a:ln>
          </p:spPr>
          <p:txBody>
            <a:bodyPr wrap="none" lIns="0" tIns="0" rIns="0" bIns="0" anchor="ctr"/>
            <a:lstStyle/>
            <a:p>
              <a:pPr>
                <a:defRPr/>
              </a:pPr>
              <a:endParaRPr lang="it-IT" sz="1800">
                <a:solidFill>
                  <a:srgbClr val="000000"/>
                </a:solidFill>
                <a:latin typeface="Arial" pitchFamily="34" charset="0"/>
                <a:ea typeface="+mn-ea"/>
              </a:endParaRPr>
            </a:p>
          </p:txBody>
        </p:sp>
        <p:sp>
          <p:nvSpPr>
            <p:cNvPr id="5140" name="Freeform 964"/>
            <p:cNvSpPr>
              <a:spLocks/>
            </p:cNvSpPr>
            <p:nvPr/>
          </p:nvSpPr>
          <p:spPr bwMode="auto">
            <a:xfrm>
              <a:off x="2482" y="1817"/>
              <a:ext cx="94" cy="234"/>
            </a:xfrm>
            <a:custGeom>
              <a:avLst/>
              <a:gdLst>
                <a:gd name="T0" fmla="*/ 1 w 135"/>
                <a:gd name="T1" fmla="*/ 3 h 277"/>
                <a:gd name="T2" fmla="*/ 1 w 135"/>
                <a:gd name="T3" fmla="*/ 3 h 277"/>
                <a:gd name="T4" fmla="*/ 1 w 135"/>
                <a:gd name="T5" fmla="*/ 3 h 277"/>
                <a:gd name="T6" fmla="*/ 1 w 135"/>
                <a:gd name="T7" fmla="*/ 3 h 277"/>
                <a:gd name="T8" fmla="*/ 0 w 135"/>
                <a:gd name="T9" fmla="*/ 3 h 277"/>
                <a:gd name="T10" fmla="*/ 1 w 135"/>
                <a:gd name="T11" fmla="*/ 3 h 277"/>
                <a:gd name="T12" fmla="*/ 1 w 135"/>
                <a:gd name="T13" fmla="*/ 3 h 277"/>
                <a:gd name="T14" fmla="*/ 1 w 135"/>
                <a:gd name="T15" fmla="*/ 3 h 277"/>
                <a:gd name="T16" fmla="*/ 1 w 135"/>
                <a:gd name="T17" fmla="*/ 3 h 277"/>
                <a:gd name="T18" fmla="*/ 1 w 135"/>
                <a:gd name="T19" fmla="*/ 0 h 277"/>
                <a:gd name="T20" fmla="*/ 1 w 135"/>
                <a:gd name="T21" fmla="*/ 3 h 277"/>
                <a:gd name="T22" fmla="*/ 1 w 135"/>
                <a:gd name="T23" fmla="*/ 3 h 277"/>
                <a:gd name="T24" fmla="*/ 1 w 135"/>
                <a:gd name="T25" fmla="*/ 3 h 277"/>
                <a:gd name="T26" fmla="*/ 1 w 135"/>
                <a:gd name="T27" fmla="*/ 3 h 2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
                <a:gd name="T43" fmla="*/ 0 h 277"/>
                <a:gd name="T44" fmla="*/ 135 w 135"/>
                <a:gd name="T45" fmla="*/ 277 h 2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 h="277">
                  <a:moveTo>
                    <a:pt x="24" y="132"/>
                  </a:moveTo>
                  <a:lnTo>
                    <a:pt x="19" y="107"/>
                  </a:lnTo>
                  <a:lnTo>
                    <a:pt x="9" y="82"/>
                  </a:lnTo>
                  <a:lnTo>
                    <a:pt x="2" y="60"/>
                  </a:lnTo>
                  <a:lnTo>
                    <a:pt x="0" y="49"/>
                  </a:lnTo>
                  <a:lnTo>
                    <a:pt x="6" y="39"/>
                  </a:lnTo>
                  <a:lnTo>
                    <a:pt x="14" y="25"/>
                  </a:lnTo>
                  <a:lnTo>
                    <a:pt x="21" y="13"/>
                  </a:lnTo>
                  <a:lnTo>
                    <a:pt x="24" y="7"/>
                  </a:lnTo>
                  <a:lnTo>
                    <a:pt x="62" y="0"/>
                  </a:lnTo>
                  <a:lnTo>
                    <a:pt x="124" y="127"/>
                  </a:lnTo>
                  <a:lnTo>
                    <a:pt x="135" y="222"/>
                  </a:lnTo>
                  <a:lnTo>
                    <a:pt x="73" y="277"/>
                  </a:lnTo>
                  <a:lnTo>
                    <a:pt x="24" y="132"/>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1" name="Freeform 965"/>
            <p:cNvSpPr>
              <a:spLocks/>
            </p:cNvSpPr>
            <p:nvPr/>
          </p:nvSpPr>
          <p:spPr bwMode="auto">
            <a:xfrm>
              <a:off x="3299" y="2256"/>
              <a:ext cx="608" cy="436"/>
            </a:xfrm>
            <a:custGeom>
              <a:avLst/>
              <a:gdLst>
                <a:gd name="T0" fmla="*/ 1 w 876"/>
                <a:gd name="T1" fmla="*/ 0 h 519"/>
                <a:gd name="T2" fmla="*/ 1 w 876"/>
                <a:gd name="T3" fmla="*/ 3 h 519"/>
                <a:gd name="T4" fmla="*/ 1 w 876"/>
                <a:gd name="T5" fmla="*/ 3 h 519"/>
                <a:gd name="T6" fmla="*/ 1 w 876"/>
                <a:gd name="T7" fmla="*/ 3 h 519"/>
                <a:gd name="T8" fmla="*/ 1 w 876"/>
                <a:gd name="T9" fmla="*/ 3 h 519"/>
                <a:gd name="T10" fmla="*/ 0 w 876"/>
                <a:gd name="T11" fmla="*/ 3 h 519"/>
                <a:gd name="T12" fmla="*/ 1 w 876"/>
                <a:gd name="T13" fmla="*/ 3 h 519"/>
                <a:gd name="T14" fmla="*/ 1 w 876"/>
                <a:gd name="T15" fmla="*/ 3 h 519"/>
                <a:gd name="T16" fmla="*/ 1 w 876"/>
                <a:gd name="T17" fmla="*/ 3 h 519"/>
                <a:gd name="T18" fmla="*/ 1 w 876"/>
                <a:gd name="T19" fmla="*/ 3 h 519"/>
                <a:gd name="T20" fmla="*/ 1 w 876"/>
                <a:gd name="T21" fmla="*/ 3 h 519"/>
                <a:gd name="T22" fmla="*/ 1 w 876"/>
                <a:gd name="T23" fmla="*/ 3 h 519"/>
                <a:gd name="T24" fmla="*/ 1 w 876"/>
                <a:gd name="T25" fmla="*/ 3 h 519"/>
                <a:gd name="T26" fmla="*/ 1 w 876"/>
                <a:gd name="T27" fmla="*/ 3 h 519"/>
                <a:gd name="T28" fmla="*/ 1 w 876"/>
                <a:gd name="T29" fmla="*/ 3 h 519"/>
                <a:gd name="T30" fmla="*/ 1 w 876"/>
                <a:gd name="T31" fmla="*/ 3 h 519"/>
                <a:gd name="T32" fmla="*/ 1 w 876"/>
                <a:gd name="T33" fmla="*/ 3 h 519"/>
                <a:gd name="T34" fmla="*/ 1 w 876"/>
                <a:gd name="T35" fmla="*/ 3 h 519"/>
                <a:gd name="T36" fmla="*/ 1 w 876"/>
                <a:gd name="T37" fmla="*/ 0 h 5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76"/>
                <a:gd name="T58" fmla="*/ 0 h 519"/>
                <a:gd name="T59" fmla="*/ 876 w 876"/>
                <a:gd name="T60" fmla="*/ 519 h 51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76" h="519">
                  <a:moveTo>
                    <a:pt x="773" y="0"/>
                  </a:moveTo>
                  <a:lnTo>
                    <a:pt x="279" y="191"/>
                  </a:lnTo>
                  <a:lnTo>
                    <a:pt x="235" y="401"/>
                  </a:lnTo>
                  <a:lnTo>
                    <a:pt x="218" y="447"/>
                  </a:lnTo>
                  <a:lnTo>
                    <a:pt x="25" y="333"/>
                  </a:lnTo>
                  <a:lnTo>
                    <a:pt x="0" y="463"/>
                  </a:lnTo>
                  <a:lnTo>
                    <a:pt x="49" y="519"/>
                  </a:lnTo>
                  <a:lnTo>
                    <a:pt x="215" y="519"/>
                  </a:lnTo>
                  <a:lnTo>
                    <a:pt x="709" y="461"/>
                  </a:lnTo>
                  <a:lnTo>
                    <a:pt x="737" y="408"/>
                  </a:lnTo>
                  <a:lnTo>
                    <a:pt x="759" y="363"/>
                  </a:lnTo>
                  <a:lnTo>
                    <a:pt x="778" y="328"/>
                  </a:lnTo>
                  <a:lnTo>
                    <a:pt x="792" y="299"/>
                  </a:lnTo>
                  <a:lnTo>
                    <a:pt x="803" y="280"/>
                  </a:lnTo>
                  <a:lnTo>
                    <a:pt x="809" y="266"/>
                  </a:lnTo>
                  <a:lnTo>
                    <a:pt x="813" y="259"/>
                  </a:lnTo>
                  <a:lnTo>
                    <a:pt x="814" y="256"/>
                  </a:lnTo>
                  <a:lnTo>
                    <a:pt x="876" y="73"/>
                  </a:lnTo>
                  <a:lnTo>
                    <a:pt x="773"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2" name="Freeform 966"/>
            <p:cNvSpPr>
              <a:spLocks/>
            </p:cNvSpPr>
            <p:nvPr/>
          </p:nvSpPr>
          <p:spPr bwMode="auto">
            <a:xfrm>
              <a:off x="2538" y="2341"/>
              <a:ext cx="616" cy="351"/>
            </a:xfrm>
            <a:custGeom>
              <a:avLst/>
              <a:gdLst>
                <a:gd name="T0" fmla="*/ 1 w 889"/>
                <a:gd name="T1" fmla="*/ 3 h 417"/>
                <a:gd name="T2" fmla="*/ 1 w 889"/>
                <a:gd name="T3" fmla="*/ 3 h 417"/>
                <a:gd name="T4" fmla="*/ 1 w 889"/>
                <a:gd name="T5" fmla="*/ 3 h 417"/>
                <a:gd name="T6" fmla="*/ 1 w 889"/>
                <a:gd name="T7" fmla="*/ 3 h 417"/>
                <a:gd name="T8" fmla="*/ 1 w 889"/>
                <a:gd name="T9" fmla="*/ 3 h 417"/>
                <a:gd name="T10" fmla="*/ 1 w 889"/>
                <a:gd name="T11" fmla="*/ 3 h 417"/>
                <a:gd name="T12" fmla="*/ 1 w 889"/>
                <a:gd name="T13" fmla="*/ 3 h 417"/>
                <a:gd name="T14" fmla="*/ 1 w 889"/>
                <a:gd name="T15" fmla="*/ 3 h 417"/>
                <a:gd name="T16" fmla="*/ 0 w 889"/>
                <a:gd name="T17" fmla="*/ 3 h 417"/>
                <a:gd name="T18" fmla="*/ 1 w 889"/>
                <a:gd name="T19" fmla="*/ 3 h 417"/>
                <a:gd name="T20" fmla="*/ 1 w 889"/>
                <a:gd name="T21" fmla="*/ 3 h 417"/>
                <a:gd name="T22" fmla="*/ 1 w 889"/>
                <a:gd name="T23" fmla="*/ 3 h 417"/>
                <a:gd name="T24" fmla="*/ 1 w 889"/>
                <a:gd name="T25" fmla="*/ 3 h 417"/>
                <a:gd name="T26" fmla="*/ 1 w 889"/>
                <a:gd name="T27" fmla="*/ 3 h 417"/>
                <a:gd name="T28" fmla="*/ 1 w 889"/>
                <a:gd name="T29" fmla="*/ 3 h 417"/>
                <a:gd name="T30" fmla="*/ 1 w 889"/>
                <a:gd name="T31" fmla="*/ 3 h 417"/>
                <a:gd name="T32" fmla="*/ 1 w 889"/>
                <a:gd name="T33" fmla="*/ 0 h 417"/>
                <a:gd name="T34" fmla="*/ 1 w 889"/>
                <a:gd name="T35" fmla="*/ 3 h 417"/>
                <a:gd name="T36" fmla="*/ 1 w 889"/>
                <a:gd name="T37" fmla="*/ 3 h 417"/>
                <a:gd name="T38" fmla="*/ 1 w 889"/>
                <a:gd name="T39" fmla="*/ 3 h 417"/>
                <a:gd name="T40" fmla="*/ 1 w 889"/>
                <a:gd name="T41" fmla="*/ 3 h 4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9"/>
                <a:gd name="T64" fmla="*/ 0 h 417"/>
                <a:gd name="T65" fmla="*/ 889 w 889"/>
                <a:gd name="T66" fmla="*/ 417 h 4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9" h="417">
                  <a:moveTo>
                    <a:pt x="183" y="417"/>
                  </a:moveTo>
                  <a:lnTo>
                    <a:pt x="157" y="383"/>
                  </a:lnTo>
                  <a:lnTo>
                    <a:pt x="126" y="342"/>
                  </a:lnTo>
                  <a:lnTo>
                    <a:pt x="95" y="299"/>
                  </a:lnTo>
                  <a:lnTo>
                    <a:pt x="65" y="252"/>
                  </a:lnTo>
                  <a:lnTo>
                    <a:pt x="40" y="206"/>
                  </a:lnTo>
                  <a:lnTo>
                    <a:pt x="18" y="162"/>
                  </a:lnTo>
                  <a:lnTo>
                    <a:pt x="4" y="121"/>
                  </a:lnTo>
                  <a:lnTo>
                    <a:pt x="0" y="86"/>
                  </a:lnTo>
                  <a:lnTo>
                    <a:pt x="3" y="75"/>
                  </a:lnTo>
                  <a:lnTo>
                    <a:pt x="7" y="61"/>
                  </a:lnTo>
                  <a:lnTo>
                    <a:pt x="14" y="48"/>
                  </a:lnTo>
                  <a:lnTo>
                    <a:pt x="24" y="34"/>
                  </a:lnTo>
                  <a:lnTo>
                    <a:pt x="37" y="23"/>
                  </a:lnTo>
                  <a:lnTo>
                    <a:pt x="54" y="13"/>
                  </a:lnTo>
                  <a:lnTo>
                    <a:pt x="73" y="5"/>
                  </a:lnTo>
                  <a:lnTo>
                    <a:pt x="97" y="0"/>
                  </a:lnTo>
                  <a:lnTo>
                    <a:pt x="643" y="93"/>
                  </a:lnTo>
                  <a:lnTo>
                    <a:pt x="889" y="248"/>
                  </a:lnTo>
                  <a:lnTo>
                    <a:pt x="820" y="417"/>
                  </a:lnTo>
                  <a:lnTo>
                    <a:pt x="183" y="417"/>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3" name="Freeform 967"/>
            <p:cNvSpPr>
              <a:spLocks/>
            </p:cNvSpPr>
            <p:nvPr/>
          </p:nvSpPr>
          <p:spPr bwMode="auto">
            <a:xfrm>
              <a:off x="2141" y="1261"/>
              <a:ext cx="1934" cy="1426"/>
            </a:xfrm>
            <a:custGeom>
              <a:avLst/>
              <a:gdLst>
                <a:gd name="T0" fmla="*/ 1 w 2789"/>
                <a:gd name="T1" fmla="*/ 3 h 1695"/>
                <a:gd name="T2" fmla="*/ 1 w 2789"/>
                <a:gd name="T3" fmla="*/ 3 h 1695"/>
                <a:gd name="T4" fmla="*/ 1 w 2789"/>
                <a:gd name="T5" fmla="*/ 3 h 1695"/>
                <a:gd name="T6" fmla="*/ 1 w 2789"/>
                <a:gd name="T7" fmla="*/ 3 h 1695"/>
                <a:gd name="T8" fmla="*/ 1 w 2789"/>
                <a:gd name="T9" fmla="*/ 3 h 1695"/>
                <a:gd name="T10" fmla="*/ 1 w 2789"/>
                <a:gd name="T11" fmla="*/ 3 h 1695"/>
                <a:gd name="T12" fmla="*/ 1 w 2789"/>
                <a:gd name="T13" fmla="*/ 3 h 1695"/>
                <a:gd name="T14" fmla="*/ 1 w 2789"/>
                <a:gd name="T15" fmla="*/ 3 h 1695"/>
                <a:gd name="T16" fmla="*/ 1 w 2789"/>
                <a:gd name="T17" fmla="*/ 3 h 1695"/>
                <a:gd name="T18" fmla="*/ 1 w 2789"/>
                <a:gd name="T19" fmla="*/ 3 h 1695"/>
                <a:gd name="T20" fmla="*/ 1 w 2789"/>
                <a:gd name="T21" fmla="*/ 3 h 1695"/>
                <a:gd name="T22" fmla="*/ 1 w 2789"/>
                <a:gd name="T23" fmla="*/ 3 h 1695"/>
                <a:gd name="T24" fmla="*/ 1 w 2789"/>
                <a:gd name="T25" fmla="*/ 3 h 1695"/>
                <a:gd name="T26" fmla="*/ 1 w 2789"/>
                <a:gd name="T27" fmla="*/ 3 h 1695"/>
                <a:gd name="T28" fmla="*/ 1 w 2789"/>
                <a:gd name="T29" fmla="*/ 3 h 1695"/>
                <a:gd name="T30" fmla="*/ 1 w 2789"/>
                <a:gd name="T31" fmla="*/ 3 h 1695"/>
                <a:gd name="T32" fmla="*/ 1 w 2789"/>
                <a:gd name="T33" fmla="*/ 3 h 1695"/>
                <a:gd name="T34" fmla="*/ 1 w 2789"/>
                <a:gd name="T35" fmla="*/ 3 h 1695"/>
                <a:gd name="T36" fmla="*/ 1 w 2789"/>
                <a:gd name="T37" fmla="*/ 3 h 1695"/>
                <a:gd name="T38" fmla="*/ 1 w 2789"/>
                <a:gd name="T39" fmla="*/ 3 h 1695"/>
                <a:gd name="T40" fmla="*/ 1 w 2789"/>
                <a:gd name="T41" fmla="*/ 3 h 1695"/>
                <a:gd name="T42" fmla="*/ 1 w 2789"/>
                <a:gd name="T43" fmla="*/ 3 h 1695"/>
                <a:gd name="T44" fmla="*/ 1 w 2789"/>
                <a:gd name="T45" fmla="*/ 3 h 1695"/>
                <a:gd name="T46" fmla="*/ 1 w 2789"/>
                <a:gd name="T47" fmla="*/ 3 h 1695"/>
                <a:gd name="T48" fmla="*/ 1 w 2789"/>
                <a:gd name="T49" fmla="*/ 3 h 1695"/>
                <a:gd name="T50" fmla="*/ 1 w 2789"/>
                <a:gd name="T51" fmla="*/ 3 h 1695"/>
                <a:gd name="T52" fmla="*/ 1 w 2789"/>
                <a:gd name="T53" fmla="*/ 3 h 1695"/>
                <a:gd name="T54" fmla="*/ 1 w 2789"/>
                <a:gd name="T55" fmla="*/ 3 h 1695"/>
                <a:gd name="T56" fmla="*/ 1 w 2789"/>
                <a:gd name="T57" fmla="*/ 3 h 1695"/>
                <a:gd name="T58" fmla="*/ 1 w 2789"/>
                <a:gd name="T59" fmla="*/ 3 h 1695"/>
                <a:gd name="T60" fmla="*/ 1 w 2789"/>
                <a:gd name="T61" fmla="*/ 3 h 1695"/>
                <a:gd name="T62" fmla="*/ 1 w 2789"/>
                <a:gd name="T63" fmla="*/ 3 h 1695"/>
                <a:gd name="T64" fmla="*/ 1 w 2789"/>
                <a:gd name="T65" fmla="*/ 3 h 1695"/>
                <a:gd name="T66" fmla="*/ 1 w 2789"/>
                <a:gd name="T67" fmla="*/ 3 h 1695"/>
                <a:gd name="T68" fmla="*/ 1 w 2789"/>
                <a:gd name="T69" fmla="*/ 3 h 1695"/>
                <a:gd name="T70" fmla="*/ 1 w 2789"/>
                <a:gd name="T71" fmla="*/ 3 h 1695"/>
                <a:gd name="T72" fmla="*/ 1 w 2789"/>
                <a:gd name="T73" fmla="*/ 3 h 1695"/>
                <a:gd name="T74" fmla="*/ 1 w 2789"/>
                <a:gd name="T75" fmla="*/ 3 h 1695"/>
                <a:gd name="T76" fmla="*/ 1 w 2789"/>
                <a:gd name="T77" fmla="*/ 3 h 1695"/>
                <a:gd name="T78" fmla="*/ 1 w 2789"/>
                <a:gd name="T79" fmla="*/ 3 h 1695"/>
                <a:gd name="T80" fmla="*/ 1 w 2789"/>
                <a:gd name="T81" fmla="*/ 3 h 1695"/>
                <a:gd name="T82" fmla="*/ 1 w 2789"/>
                <a:gd name="T83" fmla="*/ 3 h 1695"/>
                <a:gd name="T84" fmla="*/ 1 w 2789"/>
                <a:gd name="T85" fmla="*/ 3 h 1695"/>
                <a:gd name="T86" fmla="*/ 1 w 2789"/>
                <a:gd name="T87" fmla="*/ 3 h 1695"/>
                <a:gd name="T88" fmla="*/ 1 w 2789"/>
                <a:gd name="T89" fmla="*/ 3 h 1695"/>
                <a:gd name="T90" fmla="*/ 1 w 2789"/>
                <a:gd name="T91" fmla="*/ 3 h 1695"/>
                <a:gd name="T92" fmla="*/ 1 w 2789"/>
                <a:gd name="T93" fmla="*/ 3 h 1695"/>
                <a:gd name="T94" fmla="*/ 0 w 2789"/>
                <a:gd name="T95" fmla="*/ 3 h 1695"/>
                <a:gd name="T96" fmla="*/ 1 w 2789"/>
                <a:gd name="T97" fmla="*/ 3 h 1695"/>
                <a:gd name="T98" fmla="*/ 1 w 2789"/>
                <a:gd name="T99" fmla="*/ 3 h 1695"/>
                <a:gd name="T100" fmla="*/ 1 w 2789"/>
                <a:gd name="T101" fmla="*/ 3 h 1695"/>
                <a:gd name="T102" fmla="*/ 1 w 2789"/>
                <a:gd name="T103" fmla="*/ 3 h 1695"/>
                <a:gd name="T104" fmla="*/ 1 w 2789"/>
                <a:gd name="T105" fmla="*/ 3 h 1695"/>
                <a:gd name="T106" fmla="*/ 1 w 2789"/>
                <a:gd name="T107" fmla="*/ 3 h 1695"/>
                <a:gd name="T108" fmla="*/ 1 w 2789"/>
                <a:gd name="T109" fmla="*/ 3 h 1695"/>
                <a:gd name="T110" fmla="*/ 1 w 2789"/>
                <a:gd name="T111" fmla="*/ 3 h 1695"/>
                <a:gd name="T112" fmla="*/ 1 w 2789"/>
                <a:gd name="T113" fmla="*/ 3 h 1695"/>
                <a:gd name="T114" fmla="*/ 1 w 2789"/>
                <a:gd name="T115" fmla="*/ 3 h 1695"/>
                <a:gd name="T116" fmla="*/ 1 w 2789"/>
                <a:gd name="T117" fmla="*/ 3 h 1695"/>
                <a:gd name="T118" fmla="*/ 1 w 2789"/>
                <a:gd name="T119" fmla="*/ 3 h 1695"/>
                <a:gd name="T120" fmla="*/ 1 w 2789"/>
                <a:gd name="T121" fmla="*/ 3 h 1695"/>
                <a:gd name="T122" fmla="*/ 1 w 2789"/>
                <a:gd name="T123" fmla="*/ 3 h 1695"/>
                <a:gd name="T124" fmla="*/ 1 w 2789"/>
                <a:gd name="T125" fmla="*/ 3 h 169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89"/>
                <a:gd name="T190" fmla="*/ 0 h 1695"/>
                <a:gd name="T191" fmla="*/ 2789 w 2789"/>
                <a:gd name="T192" fmla="*/ 1695 h 169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89" h="1695">
                  <a:moveTo>
                    <a:pt x="1700" y="1294"/>
                  </a:moveTo>
                  <a:lnTo>
                    <a:pt x="1700" y="1292"/>
                  </a:lnTo>
                  <a:lnTo>
                    <a:pt x="1707" y="1290"/>
                  </a:lnTo>
                  <a:lnTo>
                    <a:pt x="1714" y="1287"/>
                  </a:lnTo>
                  <a:lnTo>
                    <a:pt x="1721" y="1283"/>
                  </a:lnTo>
                  <a:lnTo>
                    <a:pt x="1728" y="1280"/>
                  </a:lnTo>
                  <a:lnTo>
                    <a:pt x="1734" y="1276"/>
                  </a:lnTo>
                  <a:lnTo>
                    <a:pt x="1741" y="1271"/>
                  </a:lnTo>
                  <a:lnTo>
                    <a:pt x="1746" y="1267"/>
                  </a:lnTo>
                  <a:lnTo>
                    <a:pt x="1753" y="1263"/>
                  </a:lnTo>
                  <a:lnTo>
                    <a:pt x="1763" y="1260"/>
                  </a:lnTo>
                  <a:lnTo>
                    <a:pt x="1774" y="1257"/>
                  </a:lnTo>
                  <a:lnTo>
                    <a:pt x="1784" y="1253"/>
                  </a:lnTo>
                  <a:lnTo>
                    <a:pt x="1794" y="1247"/>
                  </a:lnTo>
                  <a:lnTo>
                    <a:pt x="1797" y="1252"/>
                  </a:lnTo>
                  <a:lnTo>
                    <a:pt x="1798" y="1257"/>
                  </a:lnTo>
                  <a:lnTo>
                    <a:pt x="1798" y="1266"/>
                  </a:lnTo>
                  <a:lnTo>
                    <a:pt x="1798" y="1273"/>
                  </a:lnTo>
                  <a:lnTo>
                    <a:pt x="1801" y="1283"/>
                  </a:lnTo>
                  <a:lnTo>
                    <a:pt x="1804" y="1292"/>
                  </a:lnTo>
                  <a:lnTo>
                    <a:pt x="1807" y="1302"/>
                  </a:lnTo>
                  <a:lnTo>
                    <a:pt x="1808" y="1312"/>
                  </a:lnTo>
                  <a:lnTo>
                    <a:pt x="1807" y="1314"/>
                  </a:lnTo>
                  <a:lnTo>
                    <a:pt x="1807" y="1315"/>
                  </a:lnTo>
                  <a:lnTo>
                    <a:pt x="1808" y="1316"/>
                  </a:lnTo>
                  <a:lnTo>
                    <a:pt x="1807" y="1325"/>
                  </a:lnTo>
                  <a:lnTo>
                    <a:pt x="1805" y="1332"/>
                  </a:lnTo>
                  <a:lnTo>
                    <a:pt x="1803" y="1339"/>
                  </a:lnTo>
                  <a:lnTo>
                    <a:pt x="1801" y="1346"/>
                  </a:lnTo>
                  <a:lnTo>
                    <a:pt x="1801" y="1349"/>
                  </a:lnTo>
                  <a:lnTo>
                    <a:pt x="1801" y="1352"/>
                  </a:lnTo>
                  <a:lnTo>
                    <a:pt x="1801" y="1354"/>
                  </a:lnTo>
                  <a:lnTo>
                    <a:pt x="1800" y="1357"/>
                  </a:lnTo>
                  <a:lnTo>
                    <a:pt x="1787" y="1349"/>
                  </a:lnTo>
                  <a:lnTo>
                    <a:pt x="1774" y="1340"/>
                  </a:lnTo>
                  <a:lnTo>
                    <a:pt x="1763" y="1332"/>
                  </a:lnTo>
                  <a:lnTo>
                    <a:pt x="1751" y="1323"/>
                  </a:lnTo>
                  <a:lnTo>
                    <a:pt x="1739" y="1315"/>
                  </a:lnTo>
                  <a:lnTo>
                    <a:pt x="1727" y="1307"/>
                  </a:lnTo>
                  <a:lnTo>
                    <a:pt x="1714" y="1299"/>
                  </a:lnTo>
                  <a:lnTo>
                    <a:pt x="1700" y="1294"/>
                  </a:lnTo>
                  <a:lnTo>
                    <a:pt x="1588" y="1274"/>
                  </a:lnTo>
                  <a:lnTo>
                    <a:pt x="1576" y="1292"/>
                  </a:lnTo>
                  <a:lnTo>
                    <a:pt x="1572" y="1314"/>
                  </a:lnTo>
                  <a:lnTo>
                    <a:pt x="1570" y="1336"/>
                  </a:lnTo>
                  <a:lnTo>
                    <a:pt x="1572" y="1360"/>
                  </a:lnTo>
                  <a:lnTo>
                    <a:pt x="1574" y="1394"/>
                  </a:lnTo>
                  <a:lnTo>
                    <a:pt x="1576" y="1430"/>
                  </a:lnTo>
                  <a:lnTo>
                    <a:pt x="1577" y="1467"/>
                  </a:lnTo>
                  <a:lnTo>
                    <a:pt x="1579" y="1499"/>
                  </a:lnTo>
                  <a:lnTo>
                    <a:pt x="1577" y="1516"/>
                  </a:lnTo>
                  <a:lnTo>
                    <a:pt x="1580" y="1530"/>
                  </a:lnTo>
                  <a:lnTo>
                    <a:pt x="1584" y="1544"/>
                  </a:lnTo>
                  <a:lnTo>
                    <a:pt x="1591" y="1556"/>
                  </a:lnTo>
                  <a:lnTo>
                    <a:pt x="1598" y="1565"/>
                  </a:lnTo>
                  <a:lnTo>
                    <a:pt x="1607" y="1577"/>
                  </a:lnTo>
                  <a:lnTo>
                    <a:pt x="1615" y="1588"/>
                  </a:lnTo>
                  <a:lnTo>
                    <a:pt x="1622" y="1601"/>
                  </a:lnTo>
                  <a:lnTo>
                    <a:pt x="1624" y="1602"/>
                  </a:lnTo>
                  <a:lnTo>
                    <a:pt x="1627" y="1605"/>
                  </a:lnTo>
                  <a:lnTo>
                    <a:pt x="1628" y="1608"/>
                  </a:lnTo>
                  <a:lnTo>
                    <a:pt x="1629" y="1609"/>
                  </a:lnTo>
                  <a:lnTo>
                    <a:pt x="1635" y="1616"/>
                  </a:lnTo>
                  <a:lnTo>
                    <a:pt x="1641" y="1623"/>
                  </a:lnTo>
                  <a:lnTo>
                    <a:pt x="1646" y="1630"/>
                  </a:lnTo>
                  <a:lnTo>
                    <a:pt x="1652" y="1637"/>
                  </a:lnTo>
                  <a:lnTo>
                    <a:pt x="1659" y="1644"/>
                  </a:lnTo>
                  <a:lnTo>
                    <a:pt x="1665" y="1651"/>
                  </a:lnTo>
                  <a:lnTo>
                    <a:pt x="1672" y="1657"/>
                  </a:lnTo>
                  <a:lnTo>
                    <a:pt x="1677" y="1664"/>
                  </a:lnTo>
                  <a:lnTo>
                    <a:pt x="1715" y="1664"/>
                  </a:lnTo>
                  <a:lnTo>
                    <a:pt x="1710" y="1656"/>
                  </a:lnTo>
                  <a:lnTo>
                    <a:pt x="1707" y="1651"/>
                  </a:lnTo>
                  <a:lnTo>
                    <a:pt x="1704" y="1647"/>
                  </a:lnTo>
                  <a:lnTo>
                    <a:pt x="1701" y="1643"/>
                  </a:lnTo>
                  <a:lnTo>
                    <a:pt x="1697" y="1639"/>
                  </a:lnTo>
                  <a:lnTo>
                    <a:pt x="1700" y="1618"/>
                  </a:lnTo>
                  <a:lnTo>
                    <a:pt x="1703" y="1596"/>
                  </a:lnTo>
                  <a:lnTo>
                    <a:pt x="1704" y="1577"/>
                  </a:lnTo>
                  <a:lnTo>
                    <a:pt x="1707" y="1556"/>
                  </a:lnTo>
                  <a:lnTo>
                    <a:pt x="1708" y="1556"/>
                  </a:lnTo>
                  <a:lnTo>
                    <a:pt x="1708" y="1553"/>
                  </a:lnTo>
                  <a:lnTo>
                    <a:pt x="1708" y="1550"/>
                  </a:lnTo>
                  <a:lnTo>
                    <a:pt x="1710" y="1547"/>
                  </a:lnTo>
                  <a:lnTo>
                    <a:pt x="1711" y="1546"/>
                  </a:lnTo>
                  <a:lnTo>
                    <a:pt x="1721" y="1556"/>
                  </a:lnTo>
                  <a:lnTo>
                    <a:pt x="1729" y="1564"/>
                  </a:lnTo>
                  <a:lnTo>
                    <a:pt x="1738" y="1573"/>
                  </a:lnTo>
                  <a:lnTo>
                    <a:pt x="1746" y="1581"/>
                  </a:lnTo>
                  <a:lnTo>
                    <a:pt x="1755" y="1589"/>
                  </a:lnTo>
                  <a:lnTo>
                    <a:pt x="1763" y="1599"/>
                  </a:lnTo>
                  <a:lnTo>
                    <a:pt x="1772" y="1608"/>
                  </a:lnTo>
                  <a:lnTo>
                    <a:pt x="1780" y="1618"/>
                  </a:lnTo>
                  <a:lnTo>
                    <a:pt x="1786" y="1625"/>
                  </a:lnTo>
                  <a:lnTo>
                    <a:pt x="1793" y="1630"/>
                  </a:lnTo>
                  <a:lnTo>
                    <a:pt x="1798" y="1637"/>
                  </a:lnTo>
                  <a:lnTo>
                    <a:pt x="1805" y="1643"/>
                  </a:lnTo>
                  <a:lnTo>
                    <a:pt x="1813" y="1647"/>
                  </a:lnTo>
                  <a:lnTo>
                    <a:pt x="1820" y="1651"/>
                  </a:lnTo>
                  <a:lnTo>
                    <a:pt x="1828" y="1656"/>
                  </a:lnTo>
                  <a:lnTo>
                    <a:pt x="1838" y="1657"/>
                  </a:lnTo>
                  <a:lnTo>
                    <a:pt x="1846" y="1656"/>
                  </a:lnTo>
                  <a:lnTo>
                    <a:pt x="1852" y="1653"/>
                  </a:lnTo>
                  <a:lnTo>
                    <a:pt x="1859" y="1651"/>
                  </a:lnTo>
                  <a:lnTo>
                    <a:pt x="1865" y="1653"/>
                  </a:lnTo>
                  <a:lnTo>
                    <a:pt x="1870" y="1654"/>
                  </a:lnTo>
                  <a:lnTo>
                    <a:pt x="1876" y="1656"/>
                  </a:lnTo>
                  <a:lnTo>
                    <a:pt x="1882" y="1656"/>
                  </a:lnTo>
                  <a:lnTo>
                    <a:pt x="1886" y="1654"/>
                  </a:lnTo>
                  <a:lnTo>
                    <a:pt x="1893" y="1637"/>
                  </a:lnTo>
                  <a:lnTo>
                    <a:pt x="1900" y="1619"/>
                  </a:lnTo>
                  <a:lnTo>
                    <a:pt x="1911" y="1605"/>
                  </a:lnTo>
                  <a:lnTo>
                    <a:pt x="1925" y="1594"/>
                  </a:lnTo>
                  <a:lnTo>
                    <a:pt x="1925" y="1592"/>
                  </a:lnTo>
                  <a:lnTo>
                    <a:pt x="1924" y="1591"/>
                  </a:lnTo>
                  <a:lnTo>
                    <a:pt x="1922" y="1591"/>
                  </a:lnTo>
                  <a:lnTo>
                    <a:pt x="1921" y="1589"/>
                  </a:lnTo>
                  <a:lnTo>
                    <a:pt x="1918" y="1582"/>
                  </a:lnTo>
                  <a:lnTo>
                    <a:pt x="1915" y="1574"/>
                  </a:lnTo>
                  <a:lnTo>
                    <a:pt x="1914" y="1567"/>
                  </a:lnTo>
                  <a:lnTo>
                    <a:pt x="1917" y="1558"/>
                  </a:lnTo>
                  <a:lnTo>
                    <a:pt x="1917" y="1550"/>
                  </a:lnTo>
                  <a:lnTo>
                    <a:pt x="1920" y="1544"/>
                  </a:lnTo>
                  <a:lnTo>
                    <a:pt x="1921" y="1539"/>
                  </a:lnTo>
                  <a:lnTo>
                    <a:pt x="1921" y="1532"/>
                  </a:lnTo>
                  <a:lnTo>
                    <a:pt x="1922" y="1532"/>
                  </a:lnTo>
                  <a:lnTo>
                    <a:pt x="1925" y="1512"/>
                  </a:lnTo>
                  <a:lnTo>
                    <a:pt x="1928" y="1509"/>
                  </a:lnTo>
                  <a:lnTo>
                    <a:pt x="1928" y="1504"/>
                  </a:lnTo>
                  <a:lnTo>
                    <a:pt x="1928" y="1498"/>
                  </a:lnTo>
                  <a:lnTo>
                    <a:pt x="1931" y="1495"/>
                  </a:lnTo>
                  <a:lnTo>
                    <a:pt x="1931" y="1497"/>
                  </a:lnTo>
                  <a:lnTo>
                    <a:pt x="1931" y="1488"/>
                  </a:lnTo>
                  <a:lnTo>
                    <a:pt x="1932" y="1480"/>
                  </a:lnTo>
                  <a:lnTo>
                    <a:pt x="1934" y="1474"/>
                  </a:lnTo>
                  <a:lnTo>
                    <a:pt x="1935" y="1468"/>
                  </a:lnTo>
                  <a:lnTo>
                    <a:pt x="1935" y="1470"/>
                  </a:lnTo>
                  <a:lnTo>
                    <a:pt x="1937" y="1451"/>
                  </a:lnTo>
                  <a:lnTo>
                    <a:pt x="1938" y="1451"/>
                  </a:lnTo>
                  <a:lnTo>
                    <a:pt x="1938" y="1453"/>
                  </a:lnTo>
                  <a:lnTo>
                    <a:pt x="1938" y="1450"/>
                  </a:lnTo>
                  <a:lnTo>
                    <a:pt x="1938" y="1446"/>
                  </a:lnTo>
                  <a:lnTo>
                    <a:pt x="1938" y="1443"/>
                  </a:lnTo>
                  <a:lnTo>
                    <a:pt x="1939" y="1439"/>
                  </a:lnTo>
                  <a:lnTo>
                    <a:pt x="1941" y="1439"/>
                  </a:lnTo>
                  <a:lnTo>
                    <a:pt x="1945" y="1419"/>
                  </a:lnTo>
                  <a:lnTo>
                    <a:pt x="1953" y="1402"/>
                  </a:lnTo>
                  <a:lnTo>
                    <a:pt x="1965" y="1388"/>
                  </a:lnTo>
                  <a:lnTo>
                    <a:pt x="1979" y="1377"/>
                  </a:lnTo>
                  <a:lnTo>
                    <a:pt x="2008" y="1368"/>
                  </a:lnTo>
                  <a:lnTo>
                    <a:pt x="2038" y="1359"/>
                  </a:lnTo>
                  <a:lnTo>
                    <a:pt x="2068" y="1350"/>
                  </a:lnTo>
                  <a:lnTo>
                    <a:pt x="2096" y="1340"/>
                  </a:lnTo>
                  <a:lnTo>
                    <a:pt x="2125" y="1330"/>
                  </a:lnTo>
                  <a:lnTo>
                    <a:pt x="2155" y="1321"/>
                  </a:lnTo>
                  <a:lnTo>
                    <a:pt x="2183" y="1311"/>
                  </a:lnTo>
                  <a:lnTo>
                    <a:pt x="2213" y="1299"/>
                  </a:lnTo>
                  <a:lnTo>
                    <a:pt x="2241" y="1288"/>
                  </a:lnTo>
                  <a:lnTo>
                    <a:pt x="2270" y="1277"/>
                  </a:lnTo>
                  <a:lnTo>
                    <a:pt x="2299" y="1266"/>
                  </a:lnTo>
                  <a:lnTo>
                    <a:pt x="2325" y="1253"/>
                  </a:lnTo>
                  <a:lnTo>
                    <a:pt x="2354" y="1240"/>
                  </a:lnTo>
                  <a:lnTo>
                    <a:pt x="2380" y="1228"/>
                  </a:lnTo>
                  <a:lnTo>
                    <a:pt x="2407" y="1214"/>
                  </a:lnTo>
                  <a:lnTo>
                    <a:pt x="2434" y="1200"/>
                  </a:lnTo>
                  <a:lnTo>
                    <a:pt x="2442" y="1197"/>
                  </a:lnTo>
                  <a:lnTo>
                    <a:pt x="2451" y="1197"/>
                  </a:lnTo>
                  <a:lnTo>
                    <a:pt x="2458" y="1198"/>
                  </a:lnTo>
                  <a:lnTo>
                    <a:pt x="2466" y="1201"/>
                  </a:lnTo>
                  <a:lnTo>
                    <a:pt x="2472" y="1205"/>
                  </a:lnTo>
                  <a:lnTo>
                    <a:pt x="2479" y="1209"/>
                  </a:lnTo>
                  <a:lnTo>
                    <a:pt x="2485" y="1214"/>
                  </a:lnTo>
                  <a:lnTo>
                    <a:pt x="2490" y="1218"/>
                  </a:lnTo>
                  <a:lnTo>
                    <a:pt x="2497" y="1223"/>
                  </a:lnTo>
                  <a:lnTo>
                    <a:pt x="2506" y="1228"/>
                  </a:lnTo>
                  <a:lnTo>
                    <a:pt x="2513" y="1233"/>
                  </a:lnTo>
                  <a:lnTo>
                    <a:pt x="2520" y="1238"/>
                  </a:lnTo>
                  <a:lnTo>
                    <a:pt x="2527" y="1243"/>
                  </a:lnTo>
                  <a:lnTo>
                    <a:pt x="2533" y="1249"/>
                  </a:lnTo>
                  <a:lnTo>
                    <a:pt x="2537" y="1256"/>
                  </a:lnTo>
                  <a:lnTo>
                    <a:pt x="2541" y="1263"/>
                  </a:lnTo>
                  <a:lnTo>
                    <a:pt x="2538" y="1280"/>
                  </a:lnTo>
                  <a:lnTo>
                    <a:pt x="2534" y="1295"/>
                  </a:lnTo>
                  <a:lnTo>
                    <a:pt x="2528" y="1312"/>
                  </a:lnTo>
                  <a:lnTo>
                    <a:pt x="2521" y="1328"/>
                  </a:lnTo>
                  <a:lnTo>
                    <a:pt x="2514" y="1345"/>
                  </a:lnTo>
                  <a:lnTo>
                    <a:pt x="2507" y="1360"/>
                  </a:lnTo>
                  <a:lnTo>
                    <a:pt x="2502" y="1375"/>
                  </a:lnTo>
                  <a:lnTo>
                    <a:pt x="2496" y="1390"/>
                  </a:lnTo>
                  <a:lnTo>
                    <a:pt x="2495" y="1390"/>
                  </a:lnTo>
                  <a:lnTo>
                    <a:pt x="2495" y="1394"/>
                  </a:lnTo>
                  <a:lnTo>
                    <a:pt x="2496" y="1394"/>
                  </a:lnTo>
                  <a:lnTo>
                    <a:pt x="2495" y="1398"/>
                  </a:lnTo>
                  <a:lnTo>
                    <a:pt x="2493" y="1401"/>
                  </a:lnTo>
                  <a:lnTo>
                    <a:pt x="2492" y="1404"/>
                  </a:lnTo>
                  <a:lnTo>
                    <a:pt x="2490" y="1406"/>
                  </a:lnTo>
                  <a:lnTo>
                    <a:pt x="2490" y="1404"/>
                  </a:lnTo>
                  <a:lnTo>
                    <a:pt x="2492" y="1409"/>
                  </a:lnTo>
                  <a:lnTo>
                    <a:pt x="2490" y="1413"/>
                  </a:lnTo>
                  <a:lnTo>
                    <a:pt x="2489" y="1416"/>
                  </a:lnTo>
                  <a:lnTo>
                    <a:pt x="2489" y="1422"/>
                  </a:lnTo>
                  <a:lnTo>
                    <a:pt x="2486" y="1425"/>
                  </a:lnTo>
                  <a:lnTo>
                    <a:pt x="2486" y="1429"/>
                  </a:lnTo>
                  <a:lnTo>
                    <a:pt x="2486" y="1433"/>
                  </a:lnTo>
                  <a:lnTo>
                    <a:pt x="2483" y="1435"/>
                  </a:lnTo>
                  <a:lnTo>
                    <a:pt x="2482" y="1443"/>
                  </a:lnTo>
                  <a:lnTo>
                    <a:pt x="2479" y="1451"/>
                  </a:lnTo>
                  <a:lnTo>
                    <a:pt x="2475" y="1459"/>
                  </a:lnTo>
                  <a:lnTo>
                    <a:pt x="2471" y="1464"/>
                  </a:lnTo>
                  <a:lnTo>
                    <a:pt x="2471" y="1463"/>
                  </a:lnTo>
                  <a:lnTo>
                    <a:pt x="2466" y="1471"/>
                  </a:lnTo>
                  <a:lnTo>
                    <a:pt x="2461" y="1480"/>
                  </a:lnTo>
                  <a:lnTo>
                    <a:pt x="2455" y="1488"/>
                  </a:lnTo>
                  <a:lnTo>
                    <a:pt x="2451" y="1495"/>
                  </a:lnTo>
                  <a:lnTo>
                    <a:pt x="2451" y="1494"/>
                  </a:lnTo>
                  <a:lnTo>
                    <a:pt x="2445" y="1505"/>
                  </a:lnTo>
                  <a:lnTo>
                    <a:pt x="2440" y="1518"/>
                  </a:lnTo>
                  <a:lnTo>
                    <a:pt x="2434" y="1529"/>
                  </a:lnTo>
                  <a:lnTo>
                    <a:pt x="2428" y="1542"/>
                  </a:lnTo>
                  <a:lnTo>
                    <a:pt x="2421" y="1553"/>
                  </a:lnTo>
                  <a:lnTo>
                    <a:pt x="2416" y="1564"/>
                  </a:lnTo>
                  <a:lnTo>
                    <a:pt x="2410" y="1575"/>
                  </a:lnTo>
                  <a:lnTo>
                    <a:pt x="2404" y="1587"/>
                  </a:lnTo>
                  <a:lnTo>
                    <a:pt x="2404" y="1585"/>
                  </a:lnTo>
                  <a:lnTo>
                    <a:pt x="2397" y="1601"/>
                  </a:lnTo>
                  <a:lnTo>
                    <a:pt x="2389" y="1615"/>
                  </a:lnTo>
                  <a:lnTo>
                    <a:pt x="2380" y="1629"/>
                  </a:lnTo>
                  <a:lnTo>
                    <a:pt x="2371" y="1644"/>
                  </a:lnTo>
                  <a:lnTo>
                    <a:pt x="2375" y="1644"/>
                  </a:lnTo>
                  <a:lnTo>
                    <a:pt x="2385" y="1630"/>
                  </a:lnTo>
                  <a:lnTo>
                    <a:pt x="2393" y="1616"/>
                  </a:lnTo>
                  <a:lnTo>
                    <a:pt x="2400" y="1601"/>
                  </a:lnTo>
                  <a:lnTo>
                    <a:pt x="2409" y="1585"/>
                  </a:lnTo>
                  <a:lnTo>
                    <a:pt x="2416" y="1571"/>
                  </a:lnTo>
                  <a:lnTo>
                    <a:pt x="2423" y="1556"/>
                  </a:lnTo>
                  <a:lnTo>
                    <a:pt x="2431" y="1540"/>
                  </a:lnTo>
                  <a:lnTo>
                    <a:pt x="2440" y="1526"/>
                  </a:lnTo>
                  <a:lnTo>
                    <a:pt x="2440" y="1522"/>
                  </a:lnTo>
                  <a:lnTo>
                    <a:pt x="2441" y="1519"/>
                  </a:lnTo>
                  <a:lnTo>
                    <a:pt x="2444" y="1518"/>
                  </a:lnTo>
                  <a:lnTo>
                    <a:pt x="2445" y="1515"/>
                  </a:lnTo>
                  <a:lnTo>
                    <a:pt x="2445" y="1518"/>
                  </a:lnTo>
                  <a:lnTo>
                    <a:pt x="2454" y="1499"/>
                  </a:lnTo>
                  <a:lnTo>
                    <a:pt x="2464" y="1481"/>
                  </a:lnTo>
                  <a:lnTo>
                    <a:pt x="2473" y="1464"/>
                  </a:lnTo>
                  <a:lnTo>
                    <a:pt x="2485" y="1447"/>
                  </a:lnTo>
                  <a:lnTo>
                    <a:pt x="2485" y="1449"/>
                  </a:lnTo>
                  <a:lnTo>
                    <a:pt x="2486" y="1442"/>
                  </a:lnTo>
                  <a:lnTo>
                    <a:pt x="2487" y="1437"/>
                  </a:lnTo>
                  <a:lnTo>
                    <a:pt x="2487" y="1433"/>
                  </a:lnTo>
                  <a:lnTo>
                    <a:pt x="2490" y="1430"/>
                  </a:lnTo>
                  <a:lnTo>
                    <a:pt x="2490" y="1433"/>
                  </a:lnTo>
                  <a:lnTo>
                    <a:pt x="2490" y="1430"/>
                  </a:lnTo>
                  <a:lnTo>
                    <a:pt x="2495" y="1415"/>
                  </a:lnTo>
                  <a:lnTo>
                    <a:pt x="2499" y="1402"/>
                  </a:lnTo>
                  <a:lnTo>
                    <a:pt x="2503" y="1388"/>
                  </a:lnTo>
                  <a:lnTo>
                    <a:pt x="2507" y="1374"/>
                  </a:lnTo>
                  <a:lnTo>
                    <a:pt x="2509" y="1374"/>
                  </a:lnTo>
                  <a:lnTo>
                    <a:pt x="2510" y="1374"/>
                  </a:lnTo>
                  <a:lnTo>
                    <a:pt x="2511" y="1374"/>
                  </a:lnTo>
                  <a:lnTo>
                    <a:pt x="2511" y="1375"/>
                  </a:lnTo>
                  <a:lnTo>
                    <a:pt x="2517" y="1378"/>
                  </a:lnTo>
                  <a:lnTo>
                    <a:pt x="2523" y="1381"/>
                  </a:lnTo>
                  <a:lnTo>
                    <a:pt x="2528" y="1383"/>
                  </a:lnTo>
                  <a:lnTo>
                    <a:pt x="2535" y="1381"/>
                  </a:lnTo>
                  <a:lnTo>
                    <a:pt x="2541" y="1380"/>
                  </a:lnTo>
                  <a:lnTo>
                    <a:pt x="2545" y="1377"/>
                  </a:lnTo>
                  <a:lnTo>
                    <a:pt x="2548" y="1373"/>
                  </a:lnTo>
                  <a:lnTo>
                    <a:pt x="2551" y="1367"/>
                  </a:lnTo>
                  <a:lnTo>
                    <a:pt x="2552" y="1361"/>
                  </a:lnTo>
                  <a:lnTo>
                    <a:pt x="2552" y="1354"/>
                  </a:lnTo>
                  <a:lnTo>
                    <a:pt x="2551" y="1349"/>
                  </a:lnTo>
                  <a:lnTo>
                    <a:pt x="2548" y="1345"/>
                  </a:lnTo>
                  <a:lnTo>
                    <a:pt x="2549" y="1343"/>
                  </a:lnTo>
                  <a:lnTo>
                    <a:pt x="2552" y="1342"/>
                  </a:lnTo>
                  <a:lnTo>
                    <a:pt x="2555" y="1340"/>
                  </a:lnTo>
                  <a:lnTo>
                    <a:pt x="2557" y="1339"/>
                  </a:lnTo>
                  <a:lnTo>
                    <a:pt x="2557" y="1333"/>
                  </a:lnTo>
                  <a:lnTo>
                    <a:pt x="2557" y="1326"/>
                  </a:lnTo>
                  <a:lnTo>
                    <a:pt x="2557" y="1321"/>
                  </a:lnTo>
                  <a:lnTo>
                    <a:pt x="2557" y="1315"/>
                  </a:lnTo>
                  <a:lnTo>
                    <a:pt x="2557" y="1309"/>
                  </a:lnTo>
                  <a:lnTo>
                    <a:pt x="2552" y="1307"/>
                  </a:lnTo>
                  <a:lnTo>
                    <a:pt x="2545" y="1307"/>
                  </a:lnTo>
                  <a:lnTo>
                    <a:pt x="2538" y="1305"/>
                  </a:lnTo>
                  <a:lnTo>
                    <a:pt x="2538" y="1295"/>
                  </a:lnTo>
                  <a:lnTo>
                    <a:pt x="2540" y="1285"/>
                  </a:lnTo>
                  <a:lnTo>
                    <a:pt x="2542" y="1278"/>
                  </a:lnTo>
                  <a:lnTo>
                    <a:pt x="2544" y="1271"/>
                  </a:lnTo>
                  <a:lnTo>
                    <a:pt x="2545" y="1271"/>
                  </a:lnTo>
                  <a:lnTo>
                    <a:pt x="2545" y="1264"/>
                  </a:lnTo>
                  <a:lnTo>
                    <a:pt x="2545" y="1257"/>
                  </a:lnTo>
                  <a:lnTo>
                    <a:pt x="2542" y="1252"/>
                  </a:lnTo>
                  <a:lnTo>
                    <a:pt x="2538" y="1246"/>
                  </a:lnTo>
                  <a:lnTo>
                    <a:pt x="2551" y="1236"/>
                  </a:lnTo>
                  <a:lnTo>
                    <a:pt x="2562" y="1225"/>
                  </a:lnTo>
                  <a:lnTo>
                    <a:pt x="2575" y="1212"/>
                  </a:lnTo>
                  <a:lnTo>
                    <a:pt x="2588" y="1201"/>
                  </a:lnTo>
                  <a:lnTo>
                    <a:pt x="2599" y="1188"/>
                  </a:lnTo>
                  <a:lnTo>
                    <a:pt x="2609" y="1176"/>
                  </a:lnTo>
                  <a:lnTo>
                    <a:pt x="2619" y="1164"/>
                  </a:lnTo>
                  <a:lnTo>
                    <a:pt x="2627" y="1153"/>
                  </a:lnTo>
                  <a:lnTo>
                    <a:pt x="2631" y="1146"/>
                  </a:lnTo>
                  <a:lnTo>
                    <a:pt x="2637" y="1138"/>
                  </a:lnTo>
                  <a:lnTo>
                    <a:pt x="2642" y="1131"/>
                  </a:lnTo>
                  <a:lnTo>
                    <a:pt x="2645" y="1124"/>
                  </a:lnTo>
                  <a:lnTo>
                    <a:pt x="2647" y="1121"/>
                  </a:lnTo>
                  <a:lnTo>
                    <a:pt x="2648" y="1118"/>
                  </a:lnTo>
                  <a:lnTo>
                    <a:pt x="2650" y="1117"/>
                  </a:lnTo>
                  <a:lnTo>
                    <a:pt x="2651" y="1114"/>
                  </a:lnTo>
                  <a:lnTo>
                    <a:pt x="2668" y="1094"/>
                  </a:lnTo>
                  <a:lnTo>
                    <a:pt x="2683" y="1076"/>
                  </a:lnTo>
                  <a:lnTo>
                    <a:pt x="2697" y="1056"/>
                  </a:lnTo>
                  <a:lnTo>
                    <a:pt x="2709" y="1038"/>
                  </a:lnTo>
                  <a:lnTo>
                    <a:pt x="2721" y="1018"/>
                  </a:lnTo>
                  <a:lnTo>
                    <a:pt x="2734" y="998"/>
                  </a:lnTo>
                  <a:lnTo>
                    <a:pt x="2747" y="979"/>
                  </a:lnTo>
                  <a:lnTo>
                    <a:pt x="2762" y="959"/>
                  </a:lnTo>
                  <a:lnTo>
                    <a:pt x="2771" y="945"/>
                  </a:lnTo>
                  <a:lnTo>
                    <a:pt x="2778" y="932"/>
                  </a:lnTo>
                  <a:lnTo>
                    <a:pt x="2785" y="918"/>
                  </a:lnTo>
                  <a:lnTo>
                    <a:pt x="2789" y="904"/>
                  </a:lnTo>
                  <a:lnTo>
                    <a:pt x="2785" y="894"/>
                  </a:lnTo>
                  <a:lnTo>
                    <a:pt x="2778" y="886"/>
                  </a:lnTo>
                  <a:lnTo>
                    <a:pt x="2771" y="879"/>
                  </a:lnTo>
                  <a:lnTo>
                    <a:pt x="2762" y="872"/>
                  </a:lnTo>
                  <a:lnTo>
                    <a:pt x="2754" y="866"/>
                  </a:lnTo>
                  <a:lnTo>
                    <a:pt x="2744" y="862"/>
                  </a:lnTo>
                  <a:lnTo>
                    <a:pt x="2734" y="858"/>
                  </a:lnTo>
                  <a:lnTo>
                    <a:pt x="2723" y="855"/>
                  </a:lnTo>
                  <a:lnTo>
                    <a:pt x="2710" y="866"/>
                  </a:lnTo>
                  <a:lnTo>
                    <a:pt x="2697" y="876"/>
                  </a:lnTo>
                  <a:lnTo>
                    <a:pt x="2685" y="887"/>
                  </a:lnTo>
                  <a:lnTo>
                    <a:pt x="2671" y="897"/>
                  </a:lnTo>
                  <a:lnTo>
                    <a:pt x="2658" y="907"/>
                  </a:lnTo>
                  <a:lnTo>
                    <a:pt x="2644" y="917"/>
                  </a:lnTo>
                  <a:lnTo>
                    <a:pt x="2628" y="927"/>
                  </a:lnTo>
                  <a:lnTo>
                    <a:pt x="2614" y="936"/>
                  </a:lnTo>
                  <a:lnTo>
                    <a:pt x="2609" y="936"/>
                  </a:lnTo>
                  <a:lnTo>
                    <a:pt x="2607" y="925"/>
                  </a:lnTo>
                  <a:lnTo>
                    <a:pt x="2604" y="915"/>
                  </a:lnTo>
                  <a:lnTo>
                    <a:pt x="2603" y="905"/>
                  </a:lnTo>
                  <a:lnTo>
                    <a:pt x="2604" y="896"/>
                  </a:lnTo>
                  <a:lnTo>
                    <a:pt x="2603" y="884"/>
                  </a:lnTo>
                  <a:lnTo>
                    <a:pt x="2600" y="879"/>
                  </a:lnTo>
                  <a:lnTo>
                    <a:pt x="2599" y="873"/>
                  </a:lnTo>
                  <a:lnTo>
                    <a:pt x="2600" y="869"/>
                  </a:lnTo>
                  <a:lnTo>
                    <a:pt x="2600" y="863"/>
                  </a:lnTo>
                  <a:lnTo>
                    <a:pt x="2599" y="858"/>
                  </a:lnTo>
                  <a:lnTo>
                    <a:pt x="2595" y="846"/>
                  </a:lnTo>
                  <a:lnTo>
                    <a:pt x="2593" y="836"/>
                  </a:lnTo>
                  <a:lnTo>
                    <a:pt x="2593" y="827"/>
                  </a:lnTo>
                  <a:lnTo>
                    <a:pt x="2590" y="815"/>
                  </a:lnTo>
                  <a:lnTo>
                    <a:pt x="2588" y="807"/>
                  </a:lnTo>
                  <a:lnTo>
                    <a:pt x="2579" y="803"/>
                  </a:lnTo>
                  <a:lnTo>
                    <a:pt x="2568" y="801"/>
                  </a:lnTo>
                  <a:lnTo>
                    <a:pt x="2559" y="798"/>
                  </a:lnTo>
                  <a:lnTo>
                    <a:pt x="2562" y="782"/>
                  </a:lnTo>
                  <a:lnTo>
                    <a:pt x="2566" y="770"/>
                  </a:lnTo>
                  <a:lnTo>
                    <a:pt x="2571" y="759"/>
                  </a:lnTo>
                  <a:lnTo>
                    <a:pt x="2572" y="745"/>
                  </a:lnTo>
                  <a:lnTo>
                    <a:pt x="2572" y="746"/>
                  </a:lnTo>
                  <a:lnTo>
                    <a:pt x="2571" y="741"/>
                  </a:lnTo>
                  <a:lnTo>
                    <a:pt x="2572" y="741"/>
                  </a:lnTo>
                  <a:lnTo>
                    <a:pt x="2569" y="731"/>
                  </a:lnTo>
                  <a:lnTo>
                    <a:pt x="2569" y="721"/>
                  </a:lnTo>
                  <a:lnTo>
                    <a:pt x="2569" y="713"/>
                  </a:lnTo>
                  <a:lnTo>
                    <a:pt x="2568" y="703"/>
                  </a:lnTo>
                  <a:lnTo>
                    <a:pt x="2569" y="703"/>
                  </a:lnTo>
                  <a:lnTo>
                    <a:pt x="2569" y="704"/>
                  </a:lnTo>
                  <a:lnTo>
                    <a:pt x="2566" y="696"/>
                  </a:lnTo>
                  <a:lnTo>
                    <a:pt x="2564" y="687"/>
                  </a:lnTo>
                  <a:lnTo>
                    <a:pt x="2559" y="679"/>
                  </a:lnTo>
                  <a:lnTo>
                    <a:pt x="2554" y="672"/>
                  </a:lnTo>
                  <a:lnTo>
                    <a:pt x="2547" y="668"/>
                  </a:lnTo>
                  <a:lnTo>
                    <a:pt x="2541" y="662"/>
                  </a:lnTo>
                  <a:lnTo>
                    <a:pt x="2535" y="656"/>
                  </a:lnTo>
                  <a:lnTo>
                    <a:pt x="2530" y="652"/>
                  </a:lnTo>
                  <a:lnTo>
                    <a:pt x="2523" y="648"/>
                  </a:lnTo>
                  <a:lnTo>
                    <a:pt x="2517" y="644"/>
                  </a:lnTo>
                  <a:lnTo>
                    <a:pt x="2510" y="641"/>
                  </a:lnTo>
                  <a:lnTo>
                    <a:pt x="2502" y="638"/>
                  </a:lnTo>
                  <a:lnTo>
                    <a:pt x="2493" y="638"/>
                  </a:lnTo>
                  <a:lnTo>
                    <a:pt x="2485" y="635"/>
                  </a:lnTo>
                  <a:lnTo>
                    <a:pt x="2476" y="634"/>
                  </a:lnTo>
                  <a:lnTo>
                    <a:pt x="2469" y="631"/>
                  </a:lnTo>
                  <a:lnTo>
                    <a:pt x="2461" y="630"/>
                  </a:lnTo>
                  <a:lnTo>
                    <a:pt x="2454" y="630"/>
                  </a:lnTo>
                  <a:lnTo>
                    <a:pt x="2447" y="631"/>
                  </a:lnTo>
                  <a:lnTo>
                    <a:pt x="2440" y="634"/>
                  </a:lnTo>
                  <a:lnTo>
                    <a:pt x="2433" y="637"/>
                  </a:lnTo>
                  <a:lnTo>
                    <a:pt x="2424" y="638"/>
                  </a:lnTo>
                  <a:lnTo>
                    <a:pt x="2417" y="641"/>
                  </a:lnTo>
                  <a:lnTo>
                    <a:pt x="2411" y="646"/>
                  </a:lnTo>
                  <a:lnTo>
                    <a:pt x="2396" y="655"/>
                  </a:lnTo>
                  <a:lnTo>
                    <a:pt x="2385" y="666"/>
                  </a:lnTo>
                  <a:lnTo>
                    <a:pt x="2378" y="680"/>
                  </a:lnTo>
                  <a:lnTo>
                    <a:pt x="2376" y="697"/>
                  </a:lnTo>
                  <a:lnTo>
                    <a:pt x="2371" y="715"/>
                  </a:lnTo>
                  <a:lnTo>
                    <a:pt x="2373" y="732"/>
                  </a:lnTo>
                  <a:lnTo>
                    <a:pt x="2379" y="751"/>
                  </a:lnTo>
                  <a:lnTo>
                    <a:pt x="2383" y="769"/>
                  </a:lnTo>
                  <a:lnTo>
                    <a:pt x="2385" y="775"/>
                  </a:lnTo>
                  <a:lnTo>
                    <a:pt x="2389" y="779"/>
                  </a:lnTo>
                  <a:lnTo>
                    <a:pt x="2392" y="784"/>
                  </a:lnTo>
                  <a:lnTo>
                    <a:pt x="2393" y="791"/>
                  </a:lnTo>
                  <a:lnTo>
                    <a:pt x="2396" y="794"/>
                  </a:lnTo>
                  <a:lnTo>
                    <a:pt x="2396" y="798"/>
                  </a:lnTo>
                  <a:lnTo>
                    <a:pt x="2396" y="804"/>
                  </a:lnTo>
                  <a:lnTo>
                    <a:pt x="2397" y="807"/>
                  </a:lnTo>
                  <a:lnTo>
                    <a:pt x="2396" y="805"/>
                  </a:lnTo>
                  <a:lnTo>
                    <a:pt x="2400" y="810"/>
                  </a:lnTo>
                  <a:lnTo>
                    <a:pt x="2404" y="814"/>
                  </a:lnTo>
                  <a:lnTo>
                    <a:pt x="2407" y="818"/>
                  </a:lnTo>
                  <a:lnTo>
                    <a:pt x="2407" y="822"/>
                  </a:lnTo>
                  <a:lnTo>
                    <a:pt x="2410" y="828"/>
                  </a:lnTo>
                  <a:lnTo>
                    <a:pt x="2413" y="832"/>
                  </a:lnTo>
                  <a:lnTo>
                    <a:pt x="2417" y="836"/>
                  </a:lnTo>
                  <a:lnTo>
                    <a:pt x="2418" y="842"/>
                  </a:lnTo>
                  <a:lnTo>
                    <a:pt x="2414" y="852"/>
                  </a:lnTo>
                  <a:lnTo>
                    <a:pt x="2404" y="855"/>
                  </a:lnTo>
                  <a:lnTo>
                    <a:pt x="2392" y="853"/>
                  </a:lnTo>
                  <a:lnTo>
                    <a:pt x="2380" y="855"/>
                  </a:lnTo>
                  <a:lnTo>
                    <a:pt x="2376" y="860"/>
                  </a:lnTo>
                  <a:lnTo>
                    <a:pt x="2371" y="866"/>
                  </a:lnTo>
                  <a:lnTo>
                    <a:pt x="2365" y="872"/>
                  </a:lnTo>
                  <a:lnTo>
                    <a:pt x="2359" y="877"/>
                  </a:lnTo>
                  <a:lnTo>
                    <a:pt x="2354" y="883"/>
                  </a:lnTo>
                  <a:lnTo>
                    <a:pt x="2348" y="889"/>
                  </a:lnTo>
                  <a:lnTo>
                    <a:pt x="2342" y="896"/>
                  </a:lnTo>
                  <a:lnTo>
                    <a:pt x="2338" y="901"/>
                  </a:lnTo>
                  <a:lnTo>
                    <a:pt x="2337" y="914"/>
                  </a:lnTo>
                  <a:lnTo>
                    <a:pt x="2331" y="925"/>
                  </a:lnTo>
                  <a:lnTo>
                    <a:pt x="2325" y="935"/>
                  </a:lnTo>
                  <a:lnTo>
                    <a:pt x="2323" y="946"/>
                  </a:lnTo>
                  <a:lnTo>
                    <a:pt x="2324" y="955"/>
                  </a:lnTo>
                  <a:lnTo>
                    <a:pt x="2323" y="963"/>
                  </a:lnTo>
                  <a:lnTo>
                    <a:pt x="2321" y="970"/>
                  </a:lnTo>
                  <a:lnTo>
                    <a:pt x="2317" y="977"/>
                  </a:lnTo>
                  <a:lnTo>
                    <a:pt x="2313" y="986"/>
                  </a:lnTo>
                  <a:lnTo>
                    <a:pt x="2310" y="995"/>
                  </a:lnTo>
                  <a:lnTo>
                    <a:pt x="2307" y="1005"/>
                  </a:lnTo>
                  <a:lnTo>
                    <a:pt x="2304" y="1015"/>
                  </a:lnTo>
                  <a:lnTo>
                    <a:pt x="2297" y="1010"/>
                  </a:lnTo>
                  <a:lnTo>
                    <a:pt x="2290" y="1010"/>
                  </a:lnTo>
                  <a:lnTo>
                    <a:pt x="2283" y="1008"/>
                  </a:lnTo>
                  <a:lnTo>
                    <a:pt x="2279" y="1003"/>
                  </a:lnTo>
                  <a:lnTo>
                    <a:pt x="2278" y="997"/>
                  </a:lnTo>
                  <a:lnTo>
                    <a:pt x="2275" y="993"/>
                  </a:lnTo>
                  <a:lnTo>
                    <a:pt x="2270" y="988"/>
                  </a:lnTo>
                  <a:lnTo>
                    <a:pt x="2269" y="983"/>
                  </a:lnTo>
                  <a:lnTo>
                    <a:pt x="2263" y="976"/>
                  </a:lnTo>
                  <a:lnTo>
                    <a:pt x="2258" y="969"/>
                  </a:lnTo>
                  <a:lnTo>
                    <a:pt x="2252" y="963"/>
                  </a:lnTo>
                  <a:lnTo>
                    <a:pt x="2247" y="956"/>
                  </a:lnTo>
                  <a:lnTo>
                    <a:pt x="2241" y="953"/>
                  </a:lnTo>
                  <a:lnTo>
                    <a:pt x="2235" y="953"/>
                  </a:lnTo>
                  <a:lnTo>
                    <a:pt x="2228" y="953"/>
                  </a:lnTo>
                  <a:lnTo>
                    <a:pt x="2223" y="956"/>
                  </a:lnTo>
                  <a:lnTo>
                    <a:pt x="2217" y="953"/>
                  </a:lnTo>
                  <a:lnTo>
                    <a:pt x="2210" y="953"/>
                  </a:lnTo>
                  <a:lnTo>
                    <a:pt x="2204" y="955"/>
                  </a:lnTo>
                  <a:lnTo>
                    <a:pt x="2199" y="957"/>
                  </a:lnTo>
                  <a:lnTo>
                    <a:pt x="2193" y="960"/>
                  </a:lnTo>
                  <a:lnTo>
                    <a:pt x="2187" y="965"/>
                  </a:lnTo>
                  <a:lnTo>
                    <a:pt x="2182" y="969"/>
                  </a:lnTo>
                  <a:lnTo>
                    <a:pt x="2177" y="972"/>
                  </a:lnTo>
                  <a:lnTo>
                    <a:pt x="2175" y="967"/>
                  </a:lnTo>
                  <a:lnTo>
                    <a:pt x="2173" y="962"/>
                  </a:lnTo>
                  <a:lnTo>
                    <a:pt x="2173" y="957"/>
                  </a:lnTo>
                  <a:lnTo>
                    <a:pt x="2170" y="952"/>
                  </a:lnTo>
                  <a:lnTo>
                    <a:pt x="2166" y="941"/>
                  </a:lnTo>
                  <a:lnTo>
                    <a:pt x="2162" y="931"/>
                  </a:lnTo>
                  <a:lnTo>
                    <a:pt x="2156" y="922"/>
                  </a:lnTo>
                  <a:lnTo>
                    <a:pt x="2154" y="914"/>
                  </a:lnTo>
                  <a:lnTo>
                    <a:pt x="2151" y="900"/>
                  </a:lnTo>
                  <a:lnTo>
                    <a:pt x="2152" y="900"/>
                  </a:lnTo>
                  <a:lnTo>
                    <a:pt x="2151" y="896"/>
                  </a:lnTo>
                  <a:lnTo>
                    <a:pt x="2149" y="891"/>
                  </a:lnTo>
                  <a:lnTo>
                    <a:pt x="2148" y="887"/>
                  </a:lnTo>
                  <a:lnTo>
                    <a:pt x="2146" y="881"/>
                  </a:lnTo>
                  <a:lnTo>
                    <a:pt x="2144" y="869"/>
                  </a:lnTo>
                  <a:lnTo>
                    <a:pt x="2146" y="858"/>
                  </a:lnTo>
                  <a:lnTo>
                    <a:pt x="2154" y="846"/>
                  </a:lnTo>
                  <a:lnTo>
                    <a:pt x="2159" y="834"/>
                  </a:lnTo>
                  <a:lnTo>
                    <a:pt x="2159" y="835"/>
                  </a:lnTo>
                  <a:lnTo>
                    <a:pt x="2163" y="821"/>
                  </a:lnTo>
                  <a:lnTo>
                    <a:pt x="2170" y="807"/>
                  </a:lnTo>
                  <a:lnTo>
                    <a:pt x="2176" y="794"/>
                  </a:lnTo>
                  <a:lnTo>
                    <a:pt x="2182" y="780"/>
                  </a:lnTo>
                  <a:lnTo>
                    <a:pt x="2182" y="782"/>
                  </a:lnTo>
                  <a:lnTo>
                    <a:pt x="2183" y="776"/>
                  </a:lnTo>
                  <a:lnTo>
                    <a:pt x="2185" y="772"/>
                  </a:lnTo>
                  <a:lnTo>
                    <a:pt x="2186" y="766"/>
                  </a:lnTo>
                  <a:lnTo>
                    <a:pt x="2189" y="762"/>
                  </a:lnTo>
                  <a:lnTo>
                    <a:pt x="2194" y="741"/>
                  </a:lnTo>
                  <a:lnTo>
                    <a:pt x="2201" y="721"/>
                  </a:lnTo>
                  <a:lnTo>
                    <a:pt x="2208" y="700"/>
                  </a:lnTo>
                  <a:lnTo>
                    <a:pt x="2214" y="680"/>
                  </a:lnTo>
                  <a:lnTo>
                    <a:pt x="2221" y="659"/>
                  </a:lnTo>
                  <a:lnTo>
                    <a:pt x="2227" y="639"/>
                  </a:lnTo>
                  <a:lnTo>
                    <a:pt x="2231" y="617"/>
                  </a:lnTo>
                  <a:lnTo>
                    <a:pt x="2235" y="594"/>
                  </a:lnTo>
                  <a:lnTo>
                    <a:pt x="2237" y="594"/>
                  </a:lnTo>
                  <a:lnTo>
                    <a:pt x="2238" y="589"/>
                  </a:lnTo>
                  <a:lnTo>
                    <a:pt x="2238" y="583"/>
                  </a:lnTo>
                  <a:lnTo>
                    <a:pt x="2237" y="577"/>
                  </a:lnTo>
                  <a:lnTo>
                    <a:pt x="2234" y="573"/>
                  </a:lnTo>
                  <a:lnTo>
                    <a:pt x="2227" y="568"/>
                  </a:lnTo>
                  <a:lnTo>
                    <a:pt x="2220" y="562"/>
                  </a:lnTo>
                  <a:lnTo>
                    <a:pt x="2211" y="556"/>
                  </a:lnTo>
                  <a:lnTo>
                    <a:pt x="2206" y="552"/>
                  </a:lnTo>
                  <a:lnTo>
                    <a:pt x="2190" y="542"/>
                  </a:lnTo>
                  <a:lnTo>
                    <a:pt x="2175" y="532"/>
                  </a:lnTo>
                  <a:lnTo>
                    <a:pt x="2158" y="524"/>
                  </a:lnTo>
                  <a:lnTo>
                    <a:pt x="2139" y="517"/>
                  </a:lnTo>
                  <a:lnTo>
                    <a:pt x="2121" y="510"/>
                  </a:lnTo>
                  <a:lnTo>
                    <a:pt x="2101" y="504"/>
                  </a:lnTo>
                  <a:lnTo>
                    <a:pt x="2082" y="500"/>
                  </a:lnTo>
                  <a:lnTo>
                    <a:pt x="2061" y="497"/>
                  </a:lnTo>
                  <a:lnTo>
                    <a:pt x="2056" y="504"/>
                  </a:lnTo>
                  <a:lnTo>
                    <a:pt x="2052" y="510"/>
                  </a:lnTo>
                  <a:lnTo>
                    <a:pt x="2049" y="516"/>
                  </a:lnTo>
                  <a:lnTo>
                    <a:pt x="2048" y="524"/>
                  </a:lnTo>
                  <a:lnTo>
                    <a:pt x="2045" y="527"/>
                  </a:lnTo>
                  <a:lnTo>
                    <a:pt x="2045" y="532"/>
                  </a:lnTo>
                  <a:lnTo>
                    <a:pt x="2044" y="537"/>
                  </a:lnTo>
                  <a:lnTo>
                    <a:pt x="2042" y="539"/>
                  </a:lnTo>
                  <a:lnTo>
                    <a:pt x="2042" y="538"/>
                  </a:lnTo>
                  <a:lnTo>
                    <a:pt x="2042" y="544"/>
                  </a:lnTo>
                  <a:lnTo>
                    <a:pt x="2041" y="549"/>
                  </a:lnTo>
                  <a:lnTo>
                    <a:pt x="2039" y="554"/>
                  </a:lnTo>
                  <a:lnTo>
                    <a:pt x="2039" y="561"/>
                  </a:lnTo>
                  <a:lnTo>
                    <a:pt x="2038" y="563"/>
                  </a:lnTo>
                  <a:lnTo>
                    <a:pt x="2037" y="572"/>
                  </a:lnTo>
                  <a:lnTo>
                    <a:pt x="2034" y="580"/>
                  </a:lnTo>
                  <a:lnTo>
                    <a:pt x="2031" y="586"/>
                  </a:lnTo>
                  <a:lnTo>
                    <a:pt x="2025" y="554"/>
                  </a:lnTo>
                  <a:lnTo>
                    <a:pt x="2018" y="494"/>
                  </a:lnTo>
                  <a:lnTo>
                    <a:pt x="2011" y="435"/>
                  </a:lnTo>
                  <a:lnTo>
                    <a:pt x="2008" y="400"/>
                  </a:lnTo>
                  <a:lnTo>
                    <a:pt x="2166" y="406"/>
                  </a:lnTo>
                  <a:lnTo>
                    <a:pt x="2172" y="334"/>
                  </a:lnTo>
                  <a:lnTo>
                    <a:pt x="2180" y="212"/>
                  </a:lnTo>
                  <a:lnTo>
                    <a:pt x="2186" y="98"/>
                  </a:lnTo>
                  <a:lnTo>
                    <a:pt x="2186" y="44"/>
                  </a:lnTo>
                  <a:lnTo>
                    <a:pt x="2182" y="44"/>
                  </a:lnTo>
                  <a:lnTo>
                    <a:pt x="2169" y="44"/>
                  </a:lnTo>
                  <a:lnTo>
                    <a:pt x="2149" y="44"/>
                  </a:lnTo>
                  <a:lnTo>
                    <a:pt x="2123" y="44"/>
                  </a:lnTo>
                  <a:lnTo>
                    <a:pt x="2092" y="44"/>
                  </a:lnTo>
                  <a:lnTo>
                    <a:pt x="2058" y="44"/>
                  </a:lnTo>
                  <a:lnTo>
                    <a:pt x="2020" y="44"/>
                  </a:lnTo>
                  <a:lnTo>
                    <a:pt x="1980" y="44"/>
                  </a:lnTo>
                  <a:lnTo>
                    <a:pt x="1941" y="45"/>
                  </a:lnTo>
                  <a:lnTo>
                    <a:pt x="1901" y="45"/>
                  </a:lnTo>
                  <a:lnTo>
                    <a:pt x="1863" y="45"/>
                  </a:lnTo>
                  <a:lnTo>
                    <a:pt x="1828" y="45"/>
                  </a:lnTo>
                  <a:lnTo>
                    <a:pt x="1797" y="45"/>
                  </a:lnTo>
                  <a:lnTo>
                    <a:pt x="1770" y="45"/>
                  </a:lnTo>
                  <a:lnTo>
                    <a:pt x="1751" y="45"/>
                  </a:lnTo>
                  <a:lnTo>
                    <a:pt x="1736" y="45"/>
                  </a:lnTo>
                  <a:lnTo>
                    <a:pt x="1732" y="86"/>
                  </a:lnTo>
                  <a:lnTo>
                    <a:pt x="1728" y="157"/>
                  </a:lnTo>
                  <a:lnTo>
                    <a:pt x="1725" y="226"/>
                  </a:lnTo>
                  <a:lnTo>
                    <a:pt x="1722" y="262"/>
                  </a:lnTo>
                  <a:lnTo>
                    <a:pt x="1720" y="265"/>
                  </a:lnTo>
                  <a:lnTo>
                    <a:pt x="1715" y="265"/>
                  </a:lnTo>
                  <a:lnTo>
                    <a:pt x="1712" y="265"/>
                  </a:lnTo>
                  <a:lnTo>
                    <a:pt x="1708" y="264"/>
                  </a:lnTo>
                  <a:lnTo>
                    <a:pt x="1718" y="321"/>
                  </a:lnTo>
                  <a:lnTo>
                    <a:pt x="1720" y="327"/>
                  </a:lnTo>
                  <a:lnTo>
                    <a:pt x="1720" y="333"/>
                  </a:lnTo>
                  <a:lnTo>
                    <a:pt x="1718" y="338"/>
                  </a:lnTo>
                  <a:lnTo>
                    <a:pt x="1718" y="344"/>
                  </a:lnTo>
                  <a:lnTo>
                    <a:pt x="1715" y="383"/>
                  </a:lnTo>
                  <a:lnTo>
                    <a:pt x="1714" y="383"/>
                  </a:lnTo>
                  <a:lnTo>
                    <a:pt x="1718" y="386"/>
                  </a:lnTo>
                  <a:lnTo>
                    <a:pt x="1848" y="392"/>
                  </a:lnTo>
                  <a:lnTo>
                    <a:pt x="1851" y="397"/>
                  </a:lnTo>
                  <a:lnTo>
                    <a:pt x="1866" y="393"/>
                  </a:lnTo>
                  <a:lnTo>
                    <a:pt x="1938" y="397"/>
                  </a:lnTo>
                  <a:lnTo>
                    <a:pt x="1953" y="397"/>
                  </a:lnTo>
                  <a:lnTo>
                    <a:pt x="1991" y="399"/>
                  </a:lnTo>
                  <a:lnTo>
                    <a:pt x="1993" y="402"/>
                  </a:lnTo>
                  <a:lnTo>
                    <a:pt x="2000" y="456"/>
                  </a:lnTo>
                  <a:lnTo>
                    <a:pt x="2010" y="530"/>
                  </a:lnTo>
                  <a:lnTo>
                    <a:pt x="2017" y="597"/>
                  </a:lnTo>
                  <a:lnTo>
                    <a:pt x="2017" y="635"/>
                  </a:lnTo>
                  <a:lnTo>
                    <a:pt x="2013" y="641"/>
                  </a:lnTo>
                  <a:lnTo>
                    <a:pt x="2011" y="648"/>
                  </a:lnTo>
                  <a:lnTo>
                    <a:pt x="2007" y="653"/>
                  </a:lnTo>
                  <a:lnTo>
                    <a:pt x="2000" y="655"/>
                  </a:lnTo>
                  <a:lnTo>
                    <a:pt x="2001" y="652"/>
                  </a:lnTo>
                  <a:lnTo>
                    <a:pt x="2003" y="648"/>
                  </a:lnTo>
                  <a:lnTo>
                    <a:pt x="2003" y="645"/>
                  </a:lnTo>
                  <a:lnTo>
                    <a:pt x="2004" y="642"/>
                  </a:lnTo>
                  <a:lnTo>
                    <a:pt x="2004" y="638"/>
                  </a:lnTo>
                  <a:lnTo>
                    <a:pt x="2003" y="632"/>
                  </a:lnTo>
                  <a:lnTo>
                    <a:pt x="2001" y="627"/>
                  </a:lnTo>
                  <a:lnTo>
                    <a:pt x="1997" y="623"/>
                  </a:lnTo>
                  <a:lnTo>
                    <a:pt x="1960" y="618"/>
                  </a:lnTo>
                  <a:lnTo>
                    <a:pt x="1960" y="572"/>
                  </a:lnTo>
                  <a:lnTo>
                    <a:pt x="1958" y="497"/>
                  </a:lnTo>
                  <a:lnTo>
                    <a:pt x="1955" y="428"/>
                  </a:lnTo>
                  <a:lnTo>
                    <a:pt x="1953" y="397"/>
                  </a:lnTo>
                  <a:lnTo>
                    <a:pt x="1938" y="397"/>
                  </a:lnTo>
                  <a:lnTo>
                    <a:pt x="1939" y="438"/>
                  </a:lnTo>
                  <a:lnTo>
                    <a:pt x="1942" y="506"/>
                  </a:lnTo>
                  <a:lnTo>
                    <a:pt x="1944" y="575"/>
                  </a:lnTo>
                  <a:lnTo>
                    <a:pt x="1944" y="617"/>
                  </a:lnTo>
                  <a:lnTo>
                    <a:pt x="1934" y="617"/>
                  </a:lnTo>
                  <a:lnTo>
                    <a:pt x="1924" y="615"/>
                  </a:lnTo>
                  <a:lnTo>
                    <a:pt x="1914" y="615"/>
                  </a:lnTo>
                  <a:lnTo>
                    <a:pt x="1903" y="614"/>
                  </a:lnTo>
                  <a:lnTo>
                    <a:pt x="1893" y="614"/>
                  </a:lnTo>
                  <a:lnTo>
                    <a:pt x="1882" y="613"/>
                  </a:lnTo>
                  <a:lnTo>
                    <a:pt x="1872" y="613"/>
                  </a:lnTo>
                  <a:lnTo>
                    <a:pt x="1860" y="613"/>
                  </a:lnTo>
                  <a:lnTo>
                    <a:pt x="1856" y="620"/>
                  </a:lnTo>
                  <a:lnTo>
                    <a:pt x="1855" y="627"/>
                  </a:lnTo>
                  <a:lnTo>
                    <a:pt x="1856" y="637"/>
                  </a:lnTo>
                  <a:lnTo>
                    <a:pt x="1859" y="646"/>
                  </a:lnTo>
                  <a:lnTo>
                    <a:pt x="1865" y="648"/>
                  </a:lnTo>
                  <a:lnTo>
                    <a:pt x="1872" y="648"/>
                  </a:lnTo>
                  <a:lnTo>
                    <a:pt x="1876" y="649"/>
                  </a:lnTo>
                  <a:lnTo>
                    <a:pt x="1879" y="653"/>
                  </a:lnTo>
                  <a:lnTo>
                    <a:pt x="1877" y="655"/>
                  </a:lnTo>
                  <a:lnTo>
                    <a:pt x="1879" y="658"/>
                  </a:lnTo>
                  <a:lnTo>
                    <a:pt x="1880" y="661"/>
                  </a:lnTo>
                  <a:lnTo>
                    <a:pt x="1882" y="663"/>
                  </a:lnTo>
                  <a:lnTo>
                    <a:pt x="1997" y="673"/>
                  </a:lnTo>
                  <a:lnTo>
                    <a:pt x="1997" y="683"/>
                  </a:lnTo>
                  <a:lnTo>
                    <a:pt x="1996" y="684"/>
                  </a:lnTo>
                  <a:lnTo>
                    <a:pt x="1996" y="687"/>
                  </a:lnTo>
                  <a:lnTo>
                    <a:pt x="1996" y="690"/>
                  </a:lnTo>
                  <a:lnTo>
                    <a:pt x="1994" y="693"/>
                  </a:lnTo>
                  <a:lnTo>
                    <a:pt x="1984" y="686"/>
                  </a:lnTo>
                  <a:lnTo>
                    <a:pt x="1972" y="680"/>
                  </a:lnTo>
                  <a:lnTo>
                    <a:pt x="1959" y="676"/>
                  </a:lnTo>
                  <a:lnTo>
                    <a:pt x="1945" y="673"/>
                  </a:lnTo>
                  <a:lnTo>
                    <a:pt x="1931" y="673"/>
                  </a:lnTo>
                  <a:lnTo>
                    <a:pt x="1917" y="675"/>
                  </a:lnTo>
                  <a:lnTo>
                    <a:pt x="1904" y="677"/>
                  </a:lnTo>
                  <a:lnTo>
                    <a:pt x="1891" y="683"/>
                  </a:lnTo>
                  <a:lnTo>
                    <a:pt x="1882" y="689"/>
                  </a:lnTo>
                  <a:lnTo>
                    <a:pt x="1872" y="691"/>
                  </a:lnTo>
                  <a:lnTo>
                    <a:pt x="1860" y="690"/>
                  </a:lnTo>
                  <a:lnTo>
                    <a:pt x="1851" y="687"/>
                  </a:lnTo>
                  <a:lnTo>
                    <a:pt x="1839" y="683"/>
                  </a:lnTo>
                  <a:lnTo>
                    <a:pt x="1827" y="679"/>
                  </a:lnTo>
                  <a:lnTo>
                    <a:pt x="1815" y="675"/>
                  </a:lnTo>
                  <a:lnTo>
                    <a:pt x="1804" y="673"/>
                  </a:lnTo>
                  <a:lnTo>
                    <a:pt x="1805" y="659"/>
                  </a:lnTo>
                  <a:lnTo>
                    <a:pt x="1811" y="627"/>
                  </a:lnTo>
                  <a:lnTo>
                    <a:pt x="1821" y="583"/>
                  </a:lnTo>
                  <a:lnTo>
                    <a:pt x="1831" y="535"/>
                  </a:lnTo>
                  <a:lnTo>
                    <a:pt x="1842" y="486"/>
                  </a:lnTo>
                  <a:lnTo>
                    <a:pt x="1853" y="442"/>
                  </a:lnTo>
                  <a:lnTo>
                    <a:pt x="1862" y="409"/>
                  </a:lnTo>
                  <a:lnTo>
                    <a:pt x="1866" y="393"/>
                  </a:lnTo>
                  <a:lnTo>
                    <a:pt x="1851" y="397"/>
                  </a:lnTo>
                  <a:lnTo>
                    <a:pt x="1845" y="421"/>
                  </a:lnTo>
                  <a:lnTo>
                    <a:pt x="1836" y="456"/>
                  </a:lnTo>
                  <a:lnTo>
                    <a:pt x="1827" y="500"/>
                  </a:lnTo>
                  <a:lnTo>
                    <a:pt x="1817" y="547"/>
                  </a:lnTo>
                  <a:lnTo>
                    <a:pt x="1805" y="592"/>
                  </a:lnTo>
                  <a:lnTo>
                    <a:pt x="1797" y="631"/>
                  </a:lnTo>
                  <a:lnTo>
                    <a:pt x="1790" y="658"/>
                  </a:lnTo>
                  <a:lnTo>
                    <a:pt x="1787" y="670"/>
                  </a:lnTo>
                  <a:lnTo>
                    <a:pt x="1773" y="668"/>
                  </a:lnTo>
                  <a:lnTo>
                    <a:pt x="1758" y="665"/>
                  </a:lnTo>
                  <a:lnTo>
                    <a:pt x="1742" y="663"/>
                  </a:lnTo>
                  <a:lnTo>
                    <a:pt x="1728" y="661"/>
                  </a:lnTo>
                  <a:lnTo>
                    <a:pt x="1712" y="659"/>
                  </a:lnTo>
                  <a:lnTo>
                    <a:pt x="1697" y="656"/>
                  </a:lnTo>
                  <a:lnTo>
                    <a:pt x="1681" y="655"/>
                  </a:lnTo>
                  <a:lnTo>
                    <a:pt x="1666" y="652"/>
                  </a:lnTo>
                  <a:lnTo>
                    <a:pt x="1650" y="651"/>
                  </a:lnTo>
                  <a:lnTo>
                    <a:pt x="1635" y="649"/>
                  </a:lnTo>
                  <a:lnTo>
                    <a:pt x="1619" y="648"/>
                  </a:lnTo>
                  <a:lnTo>
                    <a:pt x="1604" y="646"/>
                  </a:lnTo>
                  <a:lnTo>
                    <a:pt x="1588" y="646"/>
                  </a:lnTo>
                  <a:lnTo>
                    <a:pt x="1574" y="645"/>
                  </a:lnTo>
                  <a:lnTo>
                    <a:pt x="1559" y="644"/>
                  </a:lnTo>
                  <a:lnTo>
                    <a:pt x="1543" y="644"/>
                  </a:lnTo>
                  <a:lnTo>
                    <a:pt x="1542" y="635"/>
                  </a:lnTo>
                  <a:lnTo>
                    <a:pt x="1542" y="637"/>
                  </a:lnTo>
                  <a:lnTo>
                    <a:pt x="1542" y="627"/>
                  </a:lnTo>
                  <a:lnTo>
                    <a:pt x="1543" y="617"/>
                  </a:lnTo>
                  <a:lnTo>
                    <a:pt x="1543" y="607"/>
                  </a:lnTo>
                  <a:lnTo>
                    <a:pt x="1543" y="594"/>
                  </a:lnTo>
                  <a:lnTo>
                    <a:pt x="1545" y="594"/>
                  </a:lnTo>
                  <a:lnTo>
                    <a:pt x="1545" y="577"/>
                  </a:lnTo>
                  <a:lnTo>
                    <a:pt x="1546" y="559"/>
                  </a:lnTo>
                  <a:lnTo>
                    <a:pt x="1549" y="541"/>
                  </a:lnTo>
                  <a:lnTo>
                    <a:pt x="1552" y="523"/>
                  </a:lnTo>
                  <a:lnTo>
                    <a:pt x="1552" y="516"/>
                  </a:lnTo>
                  <a:lnTo>
                    <a:pt x="1557" y="513"/>
                  </a:lnTo>
                  <a:lnTo>
                    <a:pt x="1565" y="510"/>
                  </a:lnTo>
                  <a:lnTo>
                    <a:pt x="1567" y="503"/>
                  </a:lnTo>
                  <a:lnTo>
                    <a:pt x="1566" y="493"/>
                  </a:lnTo>
                  <a:lnTo>
                    <a:pt x="1565" y="483"/>
                  </a:lnTo>
                  <a:lnTo>
                    <a:pt x="1565" y="473"/>
                  </a:lnTo>
                  <a:lnTo>
                    <a:pt x="1565" y="462"/>
                  </a:lnTo>
                  <a:lnTo>
                    <a:pt x="1567" y="462"/>
                  </a:lnTo>
                  <a:lnTo>
                    <a:pt x="1567" y="445"/>
                  </a:lnTo>
                  <a:lnTo>
                    <a:pt x="1569" y="445"/>
                  </a:lnTo>
                  <a:lnTo>
                    <a:pt x="1567" y="441"/>
                  </a:lnTo>
                  <a:lnTo>
                    <a:pt x="1569" y="441"/>
                  </a:lnTo>
                  <a:lnTo>
                    <a:pt x="1569" y="437"/>
                  </a:lnTo>
                  <a:lnTo>
                    <a:pt x="1569" y="431"/>
                  </a:lnTo>
                  <a:lnTo>
                    <a:pt x="1569" y="424"/>
                  </a:lnTo>
                  <a:lnTo>
                    <a:pt x="1569" y="416"/>
                  </a:lnTo>
                  <a:lnTo>
                    <a:pt x="1567" y="396"/>
                  </a:lnTo>
                  <a:lnTo>
                    <a:pt x="1566" y="373"/>
                  </a:lnTo>
                  <a:lnTo>
                    <a:pt x="1565" y="351"/>
                  </a:lnTo>
                  <a:lnTo>
                    <a:pt x="1565" y="330"/>
                  </a:lnTo>
                  <a:lnTo>
                    <a:pt x="1567" y="330"/>
                  </a:lnTo>
                  <a:lnTo>
                    <a:pt x="1567" y="323"/>
                  </a:lnTo>
                  <a:lnTo>
                    <a:pt x="1570" y="317"/>
                  </a:lnTo>
                  <a:lnTo>
                    <a:pt x="1573" y="311"/>
                  </a:lnTo>
                  <a:lnTo>
                    <a:pt x="1574" y="304"/>
                  </a:lnTo>
                  <a:lnTo>
                    <a:pt x="1583" y="313"/>
                  </a:lnTo>
                  <a:lnTo>
                    <a:pt x="1588" y="323"/>
                  </a:lnTo>
                  <a:lnTo>
                    <a:pt x="1596" y="333"/>
                  </a:lnTo>
                  <a:lnTo>
                    <a:pt x="1607" y="340"/>
                  </a:lnTo>
                  <a:lnTo>
                    <a:pt x="1612" y="340"/>
                  </a:lnTo>
                  <a:lnTo>
                    <a:pt x="1619" y="338"/>
                  </a:lnTo>
                  <a:lnTo>
                    <a:pt x="1625" y="337"/>
                  </a:lnTo>
                  <a:lnTo>
                    <a:pt x="1632" y="335"/>
                  </a:lnTo>
                  <a:lnTo>
                    <a:pt x="1638" y="335"/>
                  </a:lnTo>
                  <a:lnTo>
                    <a:pt x="1645" y="334"/>
                  </a:lnTo>
                  <a:lnTo>
                    <a:pt x="1650" y="333"/>
                  </a:lnTo>
                  <a:lnTo>
                    <a:pt x="1658" y="333"/>
                  </a:lnTo>
                  <a:lnTo>
                    <a:pt x="1666" y="331"/>
                  </a:lnTo>
                  <a:lnTo>
                    <a:pt x="1673" y="331"/>
                  </a:lnTo>
                  <a:lnTo>
                    <a:pt x="1681" y="330"/>
                  </a:lnTo>
                  <a:lnTo>
                    <a:pt x="1689" y="328"/>
                  </a:lnTo>
                  <a:lnTo>
                    <a:pt x="1697" y="327"/>
                  </a:lnTo>
                  <a:lnTo>
                    <a:pt x="1704" y="324"/>
                  </a:lnTo>
                  <a:lnTo>
                    <a:pt x="1711" y="323"/>
                  </a:lnTo>
                  <a:lnTo>
                    <a:pt x="1718" y="321"/>
                  </a:lnTo>
                  <a:lnTo>
                    <a:pt x="1708" y="264"/>
                  </a:lnTo>
                  <a:lnTo>
                    <a:pt x="1701" y="266"/>
                  </a:lnTo>
                  <a:lnTo>
                    <a:pt x="1693" y="269"/>
                  </a:lnTo>
                  <a:lnTo>
                    <a:pt x="1684" y="271"/>
                  </a:lnTo>
                  <a:lnTo>
                    <a:pt x="1676" y="272"/>
                  </a:lnTo>
                  <a:lnTo>
                    <a:pt x="1667" y="275"/>
                  </a:lnTo>
                  <a:lnTo>
                    <a:pt x="1660" y="278"/>
                  </a:lnTo>
                  <a:lnTo>
                    <a:pt x="1652" y="281"/>
                  </a:lnTo>
                  <a:lnTo>
                    <a:pt x="1645" y="285"/>
                  </a:lnTo>
                  <a:lnTo>
                    <a:pt x="1639" y="279"/>
                  </a:lnTo>
                  <a:lnTo>
                    <a:pt x="1632" y="278"/>
                  </a:lnTo>
                  <a:lnTo>
                    <a:pt x="1625" y="278"/>
                  </a:lnTo>
                  <a:lnTo>
                    <a:pt x="1619" y="271"/>
                  </a:lnTo>
                  <a:lnTo>
                    <a:pt x="1618" y="262"/>
                  </a:lnTo>
                  <a:lnTo>
                    <a:pt x="1612" y="257"/>
                  </a:lnTo>
                  <a:lnTo>
                    <a:pt x="1608" y="252"/>
                  </a:lnTo>
                  <a:lnTo>
                    <a:pt x="1610" y="244"/>
                  </a:lnTo>
                  <a:lnTo>
                    <a:pt x="1601" y="224"/>
                  </a:lnTo>
                  <a:lnTo>
                    <a:pt x="1593" y="203"/>
                  </a:lnTo>
                  <a:lnTo>
                    <a:pt x="1586" y="183"/>
                  </a:lnTo>
                  <a:lnTo>
                    <a:pt x="1581" y="162"/>
                  </a:lnTo>
                  <a:lnTo>
                    <a:pt x="1574" y="159"/>
                  </a:lnTo>
                  <a:lnTo>
                    <a:pt x="1569" y="157"/>
                  </a:lnTo>
                  <a:lnTo>
                    <a:pt x="1562" y="154"/>
                  </a:lnTo>
                  <a:lnTo>
                    <a:pt x="1556" y="151"/>
                  </a:lnTo>
                  <a:lnTo>
                    <a:pt x="1550" y="148"/>
                  </a:lnTo>
                  <a:lnTo>
                    <a:pt x="1545" y="145"/>
                  </a:lnTo>
                  <a:lnTo>
                    <a:pt x="1538" y="141"/>
                  </a:lnTo>
                  <a:lnTo>
                    <a:pt x="1532" y="138"/>
                  </a:lnTo>
                  <a:lnTo>
                    <a:pt x="1539" y="127"/>
                  </a:lnTo>
                  <a:lnTo>
                    <a:pt x="1548" y="116"/>
                  </a:lnTo>
                  <a:lnTo>
                    <a:pt x="1556" y="103"/>
                  </a:lnTo>
                  <a:lnTo>
                    <a:pt x="1560" y="89"/>
                  </a:lnTo>
                  <a:lnTo>
                    <a:pt x="1563" y="86"/>
                  </a:lnTo>
                  <a:lnTo>
                    <a:pt x="1565" y="83"/>
                  </a:lnTo>
                  <a:lnTo>
                    <a:pt x="1567" y="81"/>
                  </a:lnTo>
                  <a:lnTo>
                    <a:pt x="1569" y="76"/>
                  </a:lnTo>
                  <a:lnTo>
                    <a:pt x="1573" y="64"/>
                  </a:lnTo>
                  <a:lnTo>
                    <a:pt x="1574" y="48"/>
                  </a:lnTo>
                  <a:lnTo>
                    <a:pt x="1570" y="33"/>
                  </a:lnTo>
                  <a:lnTo>
                    <a:pt x="1563" y="19"/>
                  </a:lnTo>
                  <a:lnTo>
                    <a:pt x="1557" y="10"/>
                  </a:lnTo>
                  <a:lnTo>
                    <a:pt x="1549" y="5"/>
                  </a:lnTo>
                  <a:lnTo>
                    <a:pt x="1538" y="2"/>
                  </a:lnTo>
                  <a:lnTo>
                    <a:pt x="1526" y="0"/>
                  </a:lnTo>
                  <a:lnTo>
                    <a:pt x="1515" y="2"/>
                  </a:lnTo>
                  <a:lnTo>
                    <a:pt x="1504" y="5"/>
                  </a:lnTo>
                  <a:lnTo>
                    <a:pt x="1494" y="9"/>
                  </a:lnTo>
                  <a:lnTo>
                    <a:pt x="1486" y="13"/>
                  </a:lnTo>
                  <a:lnTo>
                    <a:pt x="1480" y="22"/>
                  </a:lnTo>
                  <a:lnTo>
                    <a:pt x="1477" y="29"/>
                  </a:lnTo>
                  <a:lnTo>
                    <a:pt x="1473" y="37"/>
                  </a:lnTo>
                  <a:lnTo>
                    <a:pt x="1469" y="47"/>
                  </a:lnTo>
                  <a:lnTo>
                    <a:pt x="1470" y="50"/>
                  </a:lnTo>
                  <a:lnTo>
                    <a:pt x="1472" y="55"/>
                  </a:lnTo>
                  <a:lnTo>
                    <a:pt x="1473" y="61"/>
                  </a:lnTo>
                  <a:lnTo>
                    <a:pt x="1474" y="64"/>
                  </a:lnTo>
                  <a:lnTo>
                    <a:pt x="1472" y="68"/>
                  </a:lnTo>
                  <a:lnTo>
                    <a:pt x="1470" y="72"/>
                  </a:lnTo>
                  <a:lnTo>
                    <a:pt x="1469" y="78"/>
                  </a:lnTo>
                  <a:lnTo>
                    <a:pt x="1469" y="83"/>
                  </a:lnTo>
                  <a:lnTo>
                    <a:pt x="1474" y="91"/>
                  </a:lnTo>
                  <a:lnTo>
                    <a:pt x="1477" y="100"/>
                  </a:lnTo>
                  <a:lnTo>
                    <a:pt x="1477" y="112"/>
                  </a:lnTo>
                  <a:lnTo>
                    <a:pt x="1480" y="121"/>
                  </a:lnTo>
                  <a:lnTo>
                    <a:pt x="1473" y="126"/>
                  </a:lnTo>
                  <a:lnTo>
                    <a:pt x="1466" y="130"/>
                  </a:lnTo>
                  <a:lnTo>
                    <a:pt x="1459" y="133"/>
                  </a:lnTo>
                  <a:lnTo>
                    <a:pt x="1452" y="136"/>
                  </a:lnTo>
                  <a:lnTo>
                    <a:pt x="1443" y="138"/>
                  </a:lnTo>
                  <a:lnTo>
                    <a:pt x="1436" y="141"/>
                  </a:lnTo>
                  <a:lnTo>
                    <a:pt x="1429" y="144"/>
                  </a:lnTo>
                  <a:lnTo>
                    <a:pt x="1421" y="145"/>
                  </a:lnTo>
                  <a:lnTo>
                    <a:pt x="1408" y="148"/>
                  </a:lnTo>
                  <a:lnTo>
                    <a:pt x="1397" y="151"/>
                  </a:lnTo>
                  <a:lnTo>
                    <a:pt x="1388" y="155"/>
                  </a:lnTo>
                  <a:lnTo>
                    <a:pt x="1384" y="168"/>
                  </a:lnTo>
                  <a:lnTo>
                    <a:pt x="1377" y="186"/>
                  </a:lnTo>
                  <a:lnTo>
                    <a:pt x="1370" y="206"/>
                  </a:lnTo>
                  <a:lnTo>
                    <a:pt x="1364" y="224"/>
                  </a:lnTo>
                  <a:lnTo>
                    <a:pt x="1359" y="243"/>
                  </a:lnTo>
                  <a:lnTo>
                    <a:pt x="1355" y="261"/>
                  </a:lnTo>
                  <a:lnTo>
                    <a:pt x="1349" y="279"/>
                  </a:lnTo>
                  <a:lnTo>
                    <a:pt x="1343" y="299"/>
                  </a:lnTo>
                  <a:lnTo>
                    <a:pt x="1336" y="317"/>
                  </a:lnTo>
                  <a:lnTo>
                    <a:pt x="1393" y="313"/>
                  </a:lnTo>
                  <a:lnTo>
                    <a:pt x="1401" y="299"/>
                  </a:lnTo>
                  <a:lnTo>
                    <a:pt x="1402" y="314"/>
                  </a:lnTo>
                  <a:lnTo>
                    <a:pt x="1402" y="331"/>
                  </a:lnTo>
                  <a:lnTo>
                    <a:pt x="1402" y="348"/>
                  </a:lnTo>
                  <a:lnTo>
                    <a:pt x="1402" y="365"/>
                  </a:lnTo>
                  <a:lnTo>
                    <a:pt x="1398" y="361"/>
                  </a:lnTo>
                  <a:lnTo>
                    <a:pt x="1397" y="354"/>
                  </a:lnTo>
                  <a:lnTo>
                    <a:pt x="1395" y="347"/>
                  </a:lnTo>
                  <a:lnTo>
                    <a:pt x="1393" y="341"/>
                  </a:lnTo>
                  <a:lnTo>
                    <a:pt x="1394" y="331"/>
                  </a:lnTo>
                  <a:lnTo>
                    <a:pt x="1390" y="324"/>
                  </a:lnTo>
                  <a:lnTo>
                    <a:pt x="1387" y="319"/>
                  </a:lnTo>
                  <a:lnTo>
                    <a:pt x="1393" y="313"/>
                  </a:lnTo>
                  <a:lnTo>
                    <a:pt x="1336" y="317"/>
                  </a:lnTo>
                  <a:lnTo>
                    <a:pt x="1338" y="321"/>
                  </a:lnTo>
                  <a:lnTo>
                    <a:pt x="1339" y="327"/>
                  </a:lnTo>
                  <a:lnTo>
                    <a:pt x="1339" y="331"/>
                  </a:lnTo>
                  <a:lnTo>
                    <a:pt x="1339" y="337"/>
                  </a:lnTo>
                  <a:lnTo>
                    <a:pt x="1343" y="349"/>
                  </a:lnTo>
                  <a:lnTo>
                    <a:pt x="1348" y="362"/>
                  </a:lnTo>
                  <a:lnTo>
                    <a:pt x="1352" y="373"/>
                  </a:lnTo>
                  <a:lnTo>
                    <a:pt x="1357" y="383"/>
                  </a:lnTo>
                  <a:lnTo>
                    <a:pt x="1359" y="393"/>
                  </a:lnTo>
                  <a:lnTo>
                    <a:pt x="1363" y="402"/>
                  </a:lnTo>
                  <a:lnTo>
                    <a:pt x="1367" y="410"/>
                  </a:lnTo>
                  <a:lnTo>
                    <a:pt x="1373" y="417"/>
                  </a:lnTo>
                  <a:lnTo>
                    <a:pt x="1380" y="424"/>
                  </a:lnTo>
                  <a:lnTo>
                    <a:pt x="1387" y="431"/>
                  </a:lnTo>
                  <a:lnTo>
                    <a:pt x="1393" y="438"/>
                  </a:lnTo>
                  <a:lnTo>
                    <a:pt x="1400" y="445"/>
                  </a:lnTo>
                  <a:lnTo>
                    <a:pt x="1400" y="449"/>
                  </a:lnTo>
                  <a:lnTo>
                    <a:pt x="1400" y="455"/>
                  </a:lnTo>
                  <a:lnTo>
                    <a:pt x="1400" y="461"/>
                  </a:lnTo>
                  <a:lnTo>
                    <a:pt x="1398" y="463"/>
                  </a:lnTo>
                  <a:lnTo>
                    <a:pt x="1397" y="468"/>
                  </a:lnTo>
                  <a:lnTo>
                    <a:pt x="1400" y="472"/>
                  </a:lnTo>
                  <a:lnTo>
                    <a:pt x="1405" y="473"/>
                  </a:lnTo>
                  <a:lnTo>
                    <a:pt x="1410" y="476"/>
                  </a:lnTo>
                  <a:lnTo>
                    <a:pt x="1415" y="524"/>
                  </a:lnTo>
                  <a:lnTo>
                    <a:pt x="1414" y="525"/>
                  </a:lnTo>
                  <a:lnTo>
                    <a:pt x="1415" y="542"/>
                  </a:lnTo>
                  <a:lnTo>
                    <a:pt x="1418" y="556"/>
                  </a:lnTo>
                  <a:lnTo>
                    <a:pt x="1421" y="572"/>
                  </a:lnTo>
                  <a:lnTo>
                    <a:pt x="1424" y="587"/>
                  </a:lnTo>
                  <a:lnTo>
                    <a:pt x="1424" y="604"/>
                  </a:lnTo>
                  <a:lnTo>
                    <a:pt x="1425" y="618"/>
                  </a:lnTo>
                  <a:lnTo>
                    <a:pt x="1426" y="631"/>
                  </a:lnTo>
                  <a:lnTo>
                    <a:pt x="1424" y="641"/>
                  </a:lnTo>
                  <a:lnTo>
                    <a:pt x="1407" y="641"/>
                  </a:lnTo>
                  <a:lnTo>
                    <a:pt x="1390" y="642"/>
                  </a:lnTo>
                  <a:lnTo>
                    <a:pt x="1374" y="642"/>
                  </a:lnTo>
                  <a:lnTo>
                    <a:pt x="1359" y="644"/>
                  </a:lnTo>
                  <a:lnTo>
                    <a:pt x="1342" y="645"/>
                  </a:lnTo>
                  <a:lnTo>
                    <a:pt x="1326" y="648"/>
                  </a:lnTo>
                  <a:lnTo>
                    <a:pt x="1309" y="649"/>
                  </a:lnTo>
                  <a:lnTo>
                    <a:pt x="1293" y="651"/>
                  </a:lnTo>
                  <a:lnTo>
                    <a:pt x="1284" y="645"/>
                  </a:lnTo>
                  <a:lnTo>
                    <a:pt x="1274" y="642"/>
                  </a:lnTo>
                  <a:lnTo>
                    <a:pt x="1263" y="639"/>
                  </a:lnTo>
                  <a:lnTo>
                    <a:pt x="1253" y="638"/>
                  </a:lnTo>
                  <a:lnTo>
                    <a:pt x="1245" y="641"/>
                  </a:lnTo>
                  <a:lnTo>
                    <a:pt x="1233" y="642"/>
                  </a:lnTo>
                  <a:lnTo>
                    <a:pt x="1222" y="644"/>
                  </a:lnTo>
                  <a:lnTo>
                    <a:pt x="1212" y="644"/>
                  </a:lnTo>
                  <a:lnTo>
                    <a:pt x="1208" y="641"/>
                  </a:lnTo>
                  <a:lnTo>
                    <a:pt x="1201" y="641"/>
                  </a:lnTo>
                  <a:lnTo>
                    <a:pt x="1195" y="641"/>
                  </a:lnTo>
                  <a:lnTo>
                    <a:pt x="1190" y="639"/>
                  </a:lnTo>
                  <a:lnTo>
                    <a:pt x="1178" y="621"/>
                  </a:lnTo>
                  <a:lnTo>
                    <a:pt x="1169" y="603"/>
                  </a:lnTo>
                  <a:lnTo>
                    <a:pt x="1159" y="583"/>
                  </a:lnTo>
                  <a:lnTo>
                    <a:pt x="1154" y="562"/>
                  </a:lnTo>
                  <a:lnTo>
                    <a:pt x="1146" y="545"/>
                  </a:lnTo>
                  <a:lnTo>
                    <a:pt x="1140" y="525"/>
                  </a:lnTo>
                  <a:lnTo>
                    <a:pt x="1133" y="506"/>
                  </a:lnTo>
                  <a:lnTo>
                    <a:pt x="1125" y="489"/>
                  </a:lnTo>
                  <a:lnTo>
                    <a:pt x="1121" y="487"/>
                  </a:lnTo>
                  <a:lnTo>
                    <a:pt x="1116" y="487"/>
                  </a:lnTo>
                  <a:lnTo>
                    <a:pt x="1112" y="486"/>
                  </a:lnTo>
                  <a:lnTo>
                    <a:pt x="1109" y="483"/>
                  </a:lnTo>
                  <a:lnTo>
                    <a:pt x="1116" y="480"/>
                  </a:lnTo>
                  <a:lnTo>
                    <a:pt x="1122" y="479"/>
                  </a:lnTo>
                  <a:lnTo>
                    <a:pt x="1129" y="476"/>
                  </a:lnTo>
                  <a:lnTo>
                    <a:pt x="1133" y="472"/>
                  </a:lnTo>
                  <a:lnTo>
                    <a:pt x="1133" y="468"/>
                  </a:lnTo>
                  <a:lnTo>
                    <a:pt x="1132" y="465"/>
                  </a:lnTo>
                  <a:lnTo>
                    <a:pt x="1129" y="462"/>
                  </a:lnTo>
                  <a:lnTo>
                    <a:pt x="1131" y="458"/>
                  </a:lnTo>
                  <a:lnTo>
                    <a:pt x="1133" y="455"/>
                  </a:lnTo>
                  <a:lnTo>
                    <a:pt x="1132" y="451"/>
                  </a:lnTo>
                  <a:lnTo>
                    <a:pt x="1131" y="448"/>
                  </a:lnTo>
                  <a:lnTo>
                    <a:pt x="1133" y="445"/>
                  </a:lnTo>
                  <a:lnTo>
                    <a:pt x="1131" y="440"/>
                  </a:lnTo>
                  <a:lnTo>
                    <a:pt x="1132" y="435"/>
                  </a:lnTo>
                  <a:lnTo>
                    <a:pt x="1135" y="431"/>
                  </a:lnTo>
                  <a:lnTo>
                    <a:pt x="1138" y="428"/>
                  </a:lnTo>
                  <a:lnTo>
                    <a:pt x="1133" y="424"/>
                  </a:lnTo>
                  <a:lnTo>
                    <a:pt x="1129" y="420"/>
                  </a:lnTo>
                  <a:lnTo>
                    <a:pt x="1125" y="414"/>
                  </a:lnTo>
                  <a:lnTo>
                    <a:pt x="1125" y="407"/>
                  </a:lnTo>
                  <a:lnTo>
                    <a:pt x="1123" y="400"/>
                  </a:lnTo>
                  <a:lnTo>
                    <a:pt x="1119" y="393"/>
                  </a:lnTo>
                  <a:lnTo>
                    <a:pt x="1116" y="387"/>
                  </a:lnTo>
                  <a:lnTo>
                    <a:pt x="1122" y="383"/>
                  </a:lnTo>
                  <a:lnTo>
                    <a:pt x="1126" y="380"/>
                  </a:lnTo>
                  <a:lnTo>
                    <a:pt x="1129" y="378"/>
                  </a:lnTo>
                  <a:lnTo>
                    <a:pt x="1131" y="373"/>
                  </a:lnTo>
                  <a:lnTo>
                    <a:pt x="1129" y="369"/>
                  </a:lnTo>
                  <a:lnTo>
                    <a:pt x="1122" y="365"/>
                  </a:lnTo>
                  <a:lnTo>
                    <a:pt x="1114" y="361"/>
                  </a:lnTo>
                  <a:lnTo>
                    <a:pt x="1105" y="357"/>
                  </a:lnTo>
                  <a:lnTo>
                    <a:pt x="1095" y="357"/>
                  </a:lnTo>
                  <a:lnTo>
                    <a:pt x="1084" y="354"/>
                  </a:lnTo>
                  <a:lnTo>
                    <a:pt x="1074" y="352"/>
                  </a:lnTo>
                  <a:lnTo>
                    <a:pt x="1063" y="352"/>
                  </a:lnTo>
                  <a:lnTo>
                    <a:pt x="1053" y="354"/>
                  </a:lnTo>
                  <a:lnTo>
                    <a:pt x="1042" y="357"/>
                  </a:lnTo>
                  <a:lnTo>
                    <a:pt x="1033" y="361"/>
                  </a:lnTo>
                  <a:lnTo>
                    <a:pt x="1025" y="365"/>
                  </a:lnTo>
                  <a:lnTo>
                    <a:pt x="1018" y="371"/>
                  </a:lnTo>
                  <a:lnTo>
                    <a:pt x="1008" y="385"/>
                  </a:lnTo>
                  <a:lnTo>
                    <a:pt x="1004" y="400"/>
                  </a:lnTo>
                  <a:lnTo>
                    <a:pt x="1001" y="416"/>
                  </a:lnTo>
                  <a:lnTo>
                    <a:pt x="1002" y="431"/>
                  </a:lnTo>
                  <a:lnTo>
                    <a:pt x="1008" y="435"/>
                  </a:lnTo>
                  <a:lnTo>
                    <a:pt x="1009" y="442"/>
                  </a:lnTo>
                  <a:lnTo>
                    <a:pt x="1011" y="449"/>
                  </a:lnTo>
                  <a:lnTo>
                    <a:pt x="1014" y="455"/>
                  </a:lnTo>
                  <a:lnTo>
                    <a:pt x="1015" y="462"/>
                  </a:lnTo>
                  <a:lnTo>
                    <a:pt x="1019" y="468"/>
                  </a:lnTo>
                  <a:lnTo>
                    <a:pt x="1023" y="473"/>
                  </a:lnTo>
                  <a:lnTo>
                    <a:pt x="1023" y="479"/>
                  </a:lnTo>
                  <a:lnTo>
                    <a:pt x="1008" y="485"/>
                  </a:lnTo>
                  <a:lnTo>
                    <a:pt x="998" y="497"/>
                  </a:lnTo>
                  <a:lnTo>
                    <a:pt x="991" y="514"/>
                  </a:lnTo>
                  <a:lnTo>
                    <a:pt x="984" y="528"/>
                  </a:lnTo>
                  <a:lnTo>
                    <a:pt x="981" y="532"/>
                  </a:lnTo>
                  <a:lnTo>
                    <a:pt x="978" y="538"/>
                  </a:lnTo>
                  <a:lnTo>
                    <a:pt x="976" y="542"/>
                  </a:lnTo>
                  <a:lnTo>
                    <a:pt x="973" y="547"/>
                  </a:lnTo>
                  <a:lnTo>
                    <a:pt x="971" y="552"/>
                  </a:lnTo>
                  <a:lnTo>
                    <a:pt x="971" y="558"/>
                  </a:lnTo>
                  <a:lnTo>
                    <a:pt x="971" y="562"/>
                  </a:lnTo>
                  <a:lnTo>
                    <a:pt x="968" y="566"/>
                  </a:lnTo>
                  <a:lnTo>
                    <a:pt x="963" y="569"/>
                  </a:lnTo>
                  <a:lnTo>
                    <a:pt x="957" y="572"/>
                  </a:lnTo>
                  <a:lnTo>
                    <a:pt x="952" y="575"/>
                  </a:lnTo>
                  <a:lnTo>
                    <a:pt x="946" y="577"/>
                  </a:lnTo>
                  <a:lnTo>
                    <a:pt x="940" y="582"/>
                  </a:lnTo>
                  <a:lnTo>
                    <a:pt x="936" y="585"/>
                  </a:lnTo>
                  <a:lnTo>
                    <a:pt x="930" y="587"/>
                  </a:lnTo>
                  <a:lnTo>
                    <a:pt x="926" y="592"/>
                  </a:lnTo>
                  <a:lnTo>
                    <a:pt x="925" y="592"/>
                  </a:lnTo>
                  <a:lnTo>
                    <a:pt x="915" y="600"/>
                  </a:lnTo>
                  <a:lnTo>
                    <a:pt x="905" y="608"/>
                  </a:lnTo>
                  <a:lnTo>
                    <a:pt x="895" y="617"/>
                  </a:lnTo>
                  <a:lnTo>
                    <a:pt x="885" y="627"/>
                  </a:lnTo>
                  <a:lnTo>
                    <a:pt x="891" y="649"/>
                  </a:lnTo>
                  <a:lnTo>
                    <a:pt x="898" y="672"/>
                  </a:lnTo>
                  <a:lnTo>
                    <a:pt x="904" y="696"/>
                  </a:lnTo>
                  <a:lnTo>
                    <a:pt x="909" y="720"/>
                  </a:lnTo>
                  <a:lnTo>
                    <a:pt x="794" y="762"/>
                  </a:lnTo>
                  <a:lnTo>
                    <a:pt x="784" y="758"/>
                  </a:lnTo>
                  <a:lnTo>
                    <a:pt x="778" y="751"/>
                  </a:lnTo>
                  <a:lnTo>
                    <a:pt x="774" y="742"/>
                  </a:lnTo>
                  <a:lnTo>
                    <a:pt x="774" y="732"/>
                  </a:lnTo>
                  <a:lnTo>
                    <a:pt x="773" y="725"/>
                  </a:lnTo>
                  <a:lnTo>
                    <a:pt x="774" y="725"/>
                  </a:lnTo>
                  <a:lnTo>
                    <a:pt x="770" y="715"/>
                  </a:lnTo>
                  <a:lnTo>
                    <a:pt x="764" y="707"/>
                  </a:lnTo>
                  <a:lnTo>
                    <a:pt x="757" y="699"/>
                  </a:lnTo>
                  <a:lnTo>
                    <a:pt x="750" y="690"/>
                  </a:lnTo>
                  <a:lnTo>
                    <a:pt x="746" y="672"/>
                  </a:lnTo>
                  <a:lnTo>
                    <a:pt x="739" y="656"/>
                  </a:lnTo>
                  <a:lnTo>
                    <a:pt x="728" y="641"/>
                  </a:lnTo>
                  <a:lnTo>
                    <a:pt x="715" y="627"/>
                  </a:lnTo>
                  <a:lnTo>
                    <a:pt x="715" y="620"/>
                  </a:lnTo>
                  <a:lnTo>
                    <a:pt x="716" y="611"/>
                  </a:lnTo>
                  <a:lnTo>
                    <a:pt x="723" y="608"/>
                  </a:lnTo>
                  <a:lnTo>
                    <a:pt x="732" y="608"/>
                  </a:lnTo>
                  <a:lnTo>
                    <a:pt x="740" y="607"/>
                  </a:lnTo>
                  <a:lnTo>
                    <a:pt x="747" y="604"/>
                  </a:lnTo>
                  <a:lnTo>
                    <a:pt x="749" y="597"/>
                  </a:lnTo>
                  <a:lnTo>
                    <a:pt x="750" y="590"/>
                  </a:lnTo>
                  <a:lnTo>
                    <a:pt x="753" y="582"/>
                  </a:lnTo>
                  <a:lnTo>
                    <a:pt x="751" y="579"/>
                  </a:lnTo>
                  <a:lnTo>
                    <a:pt x="753" y="575"/>
                  </a:lnTo>
                  <a:lnTo>
                    <a:pt x="756" y="572"/>
                  </a:lnTo>
                  <a:lnTo>
                    <a:pt x="753" y="568"/>
                  </a:lnTo>
                  <a:lnTo>
                    <a:pt x="753" y="565"/>
                  </a:lnTo>
                  <a:lnTo>
                    <a:pt x="754" y="562"/>
                  </a:lnTo>
                  <a:lnTo>
                    <a:pt x="759" y="561"/>
                  </a:lnTo>
                  <a:lnTo>
                    <a:pt x="760" y="559"/>
                  </a:lnTo>
                  <a:lnTo>
                    <a:pt x="759" y="552"/>
                  </a:lnTo>
                  <a:lnTo>
                    <a:pt x="756" y="548"/>
                  </a:lnTo>
                  <a:lnTo>
                    <a:pt x="751" y="544"/>
                  </a:lnTo>
                  <a:lnTo>
                    <a:pt x="747" y="537"/>
                  </a:lnTo>
                  <a:lnTo>
                    <a:pt x="749" y="528"/>
                  </a:lnTo>
                  <a:lnTo>
                    <a:pt x="749" y="520"/>
                  </a:lnTo>
                  <a:lnTo>
                    <a:pt x="747" y="513"/>
                  </a:lnTo>
                  <a:lnTo>
                    <a:pt x="743" y="506"/>
                  </a:lnTo>
                  <a:lnTo>
                    <a:pt x="753" y="497"/>
                  </a:lnTo>
                  <a:lnTo>
                    <a:pt x="751" y="492"/>
                  </a:lnTo>
                  <a:lnTo>
                    <a:pt x="746" y="486"/>
                  </a:lnTo>
                  <a:lnTo>
                    <a:pt x="739" y="482"/>
                  </a:lnTo>
                  <a:lnTo>
                    <a:pt x="733" y="476"/>
                  </a:lnTo>
                  <a:lnTo>
                    <a:pt x="726" y="473"/>
                  </a:lnTo>
                  <a:lnTo>
                    <a:pt x="719" y="471"/>
                  </a:lnTo>
                  <a:lnTo>
                    <a:pt x="712" y="468"/>
                  </a:lnTo>
                  <a:lnTo>
                    <a:pt x="704" y="466"/>
                  </a:lnTo>
                  <a:lnTo>
                    <a:pt x="697" y="466"/>
                  </a:lnTo>
                  <a:lnTo>
                    <a:pt x="688" y="466"/>
                  </a:lnTo>
                  <a:lnTo>
                    <a:pt x="680" y="466"/>
                  </a:lnTo>
                  <a:lnTo>
                    <a:pt x="673" y="468"/>
                  </a:lnTo>
                  <a:lnTo>
                    <a:pt x="664" y="468"/>
                  </a:lnTo>
                  <a:lnTo>
                    <a:pt x="657" y="469"/>
                  </a:lnTo>
                  <a:lnTo>
                    <a:pt x="650" y="472"/>
                  </a:lnTo>
                  <a:lnTo>
                    <a:pt x="644" y="476"/>
                  </a:lnTo>
                  <a:lnTo>
                    <a:pt x="639" y="480"/>
                  </a:lnTo>
                  <a:lnTo>
                    <a:pt x="632" y="486"/>
                  </a:lnTo>
                  <a:lnTo>
                    <a:pt x="626" y="490"/>
                  </a:lnTo>
                  <a:lnTo>
                    <a:pt x="619" y="494"/>
                  </a:lnTo>
                  <a:lnTo>
                    <a:pt x="612" y="501"/>
                  </a:lnTo>
                  <a:lnTo>
                    <a:pt x="611" y="511"/>
                  </a:lnTo>
                  <a:lnTo>
                    <a:pt x="608" y="521"/>
                  </a:lnTo>
                  <a:lnTo>
                    <a:pt x="601" y="528"/>
                  </a:lnTo>
                  <a:lnTo>
                    <a:pt x="592" y="539"/>
                  </a:lnTo>
                  <a:lnTo>
                    <a:pt x="589" y="552"/>
                  </a:lnTo>
                  <a:lnTo>
                    <a:pt x="588" y="566"/>
                  </a:lnTo>
                  <a:lnTo>
                    <a:pt x="582" y="577"/>
                  </a:lnTo>
                  <a:lnTo>
                    <a:pt x="577" y="577"/>
                  </a:lnTo>
                  <a:lnTo>
                    <a:pt x="575" y="582"/>
                  </a:lnTo>
                  <a:lnTo>
                    <a:pt x="577" y="587"/>
                  </a:lnTo>
                  <a:lnTo>
                    <a:pt x="577" y="592"/>
                  </a:lnTo>
                  <a:lnTo>
                    <a:pt x="581" y="599"/>
                  </a:lnTo>
                  <a:lnTo>
                    <a:pt x="582" y="606"/>
                  </a:lnTo>
                  <a:lnTo>
                    <a:pt x="581" y="614"/>
                  </a:lnTo>
                  <a:lnTo>
                    <a:pt x="580" y="624"/>
                  </a:lnTo>
                  <a:lnTo>
                    <a:pt x="585" y="631"/>
                  </a:lnTo>
                  <a:lnTo>
                    <a:pt x="588" y="641"/>
                  </a:lnTo>
                  <a:lnTo>
                    <a:pt x="589" y="651"/>
                  </a:lnTo>
                  <a:lnTo>
                    <a:pt x="592" y="659"/>
                  </a:lnTo>
                  <a:lnTo>
                    <a:pt x="596" y="665"/>
                  </a:lnTo>
                  <a:lnTo>
                    <a:pt x="601" y="669"/>
                  </a:lnTo>
                  <a:lnTo>
                    <a:pt x="606" y="670"/>
                  </a:lnTo>
                  <a:lnTo>
                    <a:pt x="612" y="670"/>
                  </a:lnTo>
                  <a:lnTo>
                    <a:pt x="615" y="676"/>
                  </a:lnTo>
                  <a:lnTo>
                    <a:pt x="613" y="682"/>
                  </a:lnTo>
                  <a:lnTo>
                    <a:pt x="608" y="689"/>
                  </a:lnTo>
                  <a:lnTo>
                    <a:pt x="605" y="696"/>
                  </a:lnTo>
                  <a:lnTo>
                    <a:pt x="605" y="701"/>
                  </a:lnTo>
                  <a:lnTo>
                    <a:pt x="605" y="707"/>
                  </a:lnTo>
                  <a:lnTo>
                    <a:pt x="605" y="711"/>
                  </a:lnTo>
                  <a:lnTo>
                    <a:pt x="605" y="715"/>
                  </a:lnTo>
                  <a:lnTo>
                    <a:pt x="604" y="720"/>
                  </a:lnTo>
                  <a:lnTo>
                    <a:pt x="604" y="725"/>
                  </a:lnTo>
                  <a:lnTo>
                    <a:pt x="604" y="731"/>
                  </a:lnTo>
                  <a:lnTo>
                    <a:pt x="605" y="735"/>
                  </a:lnTo>
                  <a:lnTo>
                    <a:pt x="604" y="737"/>
                  </a:lnTo>
                  <a:lnTo>
                    <a:pt x="604" y="738"/>
                  </a:lnTo>
                  <a:lnTo>
                    <a:pt x="604" y="739"/>
                  </a:lnTo>
                  <a:lnTo>
                    <a:pt x="605" y="741"/>
                  </a:lnTo>
                  <a:lnTo>
                    <a:pt x="605" y="745"/>
                  </a:lnTo>
                  <a:lnTo>
                    <a:pt x="605" y="749"/>
                  </a:lnTo>
                  <a:lnTo>
                    <a:pt x="605" y="753"/>
                  </a:lnTo>
                  <a:lnTo>
                    <a:pt x="605" y="758"/>
                  </a:lnTo>
                  <a:lnTo>
                    <a:pt x="599" y="748"/>
                  </a:lnTo>
                  <a:lnTo>
                    <a:pt x="594" y="739"/>
                  </a:lnTo>
                  <a:lnTo>
                    <a:pt x="589" y="731"/>
                  </a:lnTo>
                  <a:lnTo>
                    <a:pt x="587" y="722"/>
                  </a:lnTo>
                  <a:lnTo>
                    <a:pt x="585" y="724"/>
                  </a:lnTo>
                  <a:lnTo>
                    <a:pt x="578" y="708"/>
                  </a:lnTo>
                  <a:lnTo>
                    <a:pt x="571" y="693"/>
                  </a:lnTo>
                  <a:lnTo>
                    <a:pt x="563" y="677"/>
                  </a:lnTo>
                  <a:lnTo>
                    <a:pt x="554" y="662"/>
                  </a:lnTo>
                  <a:lnTo>
                    <a:pt x="544" y="662"/>
                  </a:lnTo>
                  <a:lnTo>
                    <a:pt x="534" y="663"/>
                  </a:lnTo>
                  <a:lnTo>
                    <a:pt x="525" y="666"/>
                  </a:lnTo>
                  <a:lnTo>
                    <a:pt x="516" y="669"/>
                  </a:lnTo>
                  <a:lnTo>
                    <a:pt x="533" y="666"/>
                  </a:lnTo>
                  <a:lnTo>
                    <a:pt x="543" y="666"/>
                  </a:lnTo>
                  <a:lnTo>
                    <a:pt x="551" y="665"/>
                  </a:lnTo>
                  <a:lnTo>
                    <a:pt x="557" y="668"/>
                  </a:lnTo>
                  <a:lnTo>
                    <a:pt x="561" y="676"/>
                  </a:lnTo>
                  <a:lnTo>
                    <a:pt x="570" y="694"/>
                  </a:lnTo>
                  <a:lnTo>
                    <a:pt x="580" y="714"/>
                  </a:lnTo>
                  <a:lnTo>
                    <a:pt x="589" y="737"/>
                  </a:lnTo>
                  <a:lnTo>
                    <a:pt x="601" y="759"/>
                  </a:lnTo>
                  <a:lnTo>
                    <a:pt x="611" y="786"/>
                  </a:lnTo>
                  <a:lnTo>
                    <a:pt x="615" y="814"/>
                  </a:lnTo>
                  <a:lnTo>
                    <a:pt x="615" y="845"/>
                  </a:lnTo>
                  <a:lnTo>
                    <a:pt x="618" y="874"/>
                  </a:lnTo>
                  <a:lnTo>
                    <a:pt x="574" y="919"/>
                  </a:lnTo>
                  <a:lnTo>
                    <a:pt x="563" y="884"/>
                  </a:lnTo>
                  <a:lnTo>
                    <a:pt x="553" y="851"/>
                  </a:lnTo>
                  <a:lnTo>
                    <a:pt x="543" y="817"/>
                  </a:lnTo>
                  <a:lnTo>
                    <a:pt x="533" y="783"/>
                  </a:lnTo>
                  <a:lnTo>
                    <a:pt x="530" y="783"/>
                  </a:lnTo>
                  <a:lnTo>
                    <a:pt x="529" y="783"/>
                  </a:lnTo>
                  <a:lnTo>
                    <a:pt x="526" y="784"/>
                  </a:lnTo>
                  <a:lnTo>
                    <a:pt x="525" y="784"/>
                  </a:lnTo>
                  <a:lnTo>
                    <a:pt x="520" y="787"/>
                  </a:lnTo>
                  <a:lnTo>
                    <a:pt x="518" y="789"/>
                  </a:lnTo>
                  <a:lnTo>
                    <a:pt x="516" y="791"/>
                  </a:lnTo>
                  <a:lnTo>
                    <a:pt x="516" y="794"/>
                  </a:lnTo>
                  <a:lnTo>
                    <a:pt x="526" y="832"/>
                  </a:lnTo>
                  <a:lnTo>
                    <a:pt x="536" y="870"/>
                  </a:lnTo>
                  <a:lnTo>
                    <a:pt x="546" y="907"/>
                  </a:lnTo>
                  <a:lnTo>
                    <a:pt x="556" y="946"/>
                  </a:lnTo>
                  <a:lnTo>
                    <a:pt x="553" y="949"/>
                  </a:lnTo>
                  <a:lnTo>
                    <a:pt x="551" y="952"/>
                  </a:lnTo>
                  <a:lnTo>
                    <a:pt x="550" y="955"/>
                  </a:lnTo>
                  <a:lnTo>
                    <a:pt x="549" y="959"/>
                  </a:lnTo>
                  <a:lnTo>
                    <a:pt x="546" y="959"/>
                  </a:lnTo>
                  <a:lnTo>
                    <a:pt x="544" y="956"/>
                  </a:lnTo>
                  <a:lnTo>
                    <a:pt x="544" y="953"/>
                  </a:lnTo>
                  <a:lnTo>
                    <a:pt x="543" y="950"/>
                  </a:lnTo>
                  <a:lnTo>
                    <a:pt x="539" y="928"/>
                  </a:lnTo>
                  <a:lnTo>
                    <a:pt x="533" y="905"/>
                  </a:lnTo>
                  <a:lnTo>
                    <a:pt x="525" y="884"/>
                  </a:lnTo>
                  <a:lnTo>
                    <a:pt x="511" y="866"/>
                  </a:lnTo>
                  <a:lnTo>
                    <a:pt x="511" y="862"/>
                  </a:lnTo>
                  <a:lnTo>
                    <a:pt x="508" y="858"/>
                  </a:lnTo>
                  <a:lnTo>
                    <a:pt x="506" y="853"/>
                  </a:lnTo>
                  <a:lnTo>
                    <a:pt x="503" y="849"/>
                  </a:lnTo>
                  <a:lnTo>
                    <a:pt x="501" y="841"/>
                  </a:lnTo>
                  <a:lnTo>
                    <a:pt x="496" y="832"/>
                  </a:lnTo>
                  <a:lnTo>
                    <a:pt x="492" y="824"/>
                  </a:lnTo>
                  <a:lnTo>
                    <a:pt x="489" y="815"/>
                  </a:lnTo>
                  <a:lnTo>
                    <a:pt x="485" y="800"/>
                  </a:lnTo>
                  <a:lnTo>
                    <a:pt x="481" y="784"/>
                  </a:lnTo>
                  <a:lnTo>
                    <a:pt x="475" y="770"/>
                  </a:lnTo>
                  <a:lnTo>
                    <a:pt x="470" y="758"/>
                  </a:lnTo>
                  <a:lnTo>
                    <a:pt x="463" y="751"/>
                  </a:lnTo>
                  <a:lnTo>
                    <a:pt x="463" y="742"/>
                  </a:lnTo>
                  <a:lnTo>
                    <a:pt x="468" y="734"/>
                  </a:lnTo>
                  <a:lnTo>
                    <a:pt x="472" y="725"/>
                  </a:lnTo>
                  <a:lnTo>
                    <a:pt x="480" y="724"/>
                  </a:lnTo>
                  <a:lnTo>
                    <a:pt x="488" y="722"/>
                  </a:lnTo>
                  <a:lnTo>
                    <a:pt x="495" y="721"/>
                  </a:lnTo>
                  <a:lnTo>
                    <a:pt x="502" y="718"/>
                  </a:lnTo>
                  <a:lnTo>
                    <a:pt x="503" y="715"/>
                  </a:lnTo>
                  <a:lnTo>
                    <a:pt x="505" y="711"/>
                  </a:lnTo>
                  <a:lnTo>
                    <a:pt x="503" y="707"/>
                  </a:lnTo>
                  <a:lnTo>
                    <a:pt x="502" y="704"/>
                  </a:lnTo>
                  <a:lnTo>
                    <a:pt x="501" y="697"/>
                  </a:lnTo>
                  <a:lnTo>
                    <a:pt x="505" y="691"/>
                  </a:lnTo>
                  <a:lnTo>
                    <a:pt x="508" y="686"/>
                  </a:lnTo>
                  <a:lnTo>
                    <a:pt x="503" y="679"/>
                  </a:lnTo>
                  <a:lnTo>
                    <a:pt x="506" y="673"/>
                  </a:lnTo>
                  <a:lnTo>
                    <a:pt x="508" y="666"/>
                  </a:lnTo>
                  <a:lnTo>
                    <a:pt x="511" y="661"/>
                  </a:lnTo>
                  <a:lnTo>
                    <a:pt x="518" y="658"/>
                  </a:lnTo>
                  <a:lnTo>
                    <a:pt x="516" y="649"/>
                  </a:lnTo>
                  <a:lnTo>
                    <a:pt x="512" y="644"/>
                  </a:lnTo>
                  <a:lnTo>
                    <a:pt x="506" y="637"/>
                  </a:lnTo>
                  <a:lnTo>
                    <a:pt x="503" y="630"/>
                  </a:lnTo>
                  <a:lnTo>
                    <a:pt x="505" y="620"/>
                  </a:lnTo>
                  <a:lnTo>
                    <a:pt x="503" y="608"/>
                  </a:lnTo>
                  <a:lnTo>
                    <a:pt x="501" y="599"/>
                  </a:lnTo>
                  <a:lnTo>
                    <a:pt x="498" y="590"/>
                  </a:lnTo>
                  <a:lnTo>
                    <a:pt x="502" y="589"/>
                  </a:lnTo>
                  <a:lnTo>
                    <a:pt x="506" y="586"/>
                  </a:lnTo>
                  <a:lnTo>
                    <a:pt x="509" y="583"/>
                  </a:lnTo>
                  <a:lnTo>
                    <a:pt x="512" y="579"/>
                  </a:lnTo>
                  <a:lnTo>
                    <a:pt x="512" y="573"/>
                  </a:lnTo>
                  <a:lnTo>
                    <a:pt x="502" y="565"/>
                  </a:lnTo>
                  <a:lnTo>
                    <a:pt x="489" y="559"/>
                  </a:lnTo>
                  <a:lnTo>
                    <a:pt x="478" y="552"/>
                  </a:lnTo>
                  <a:lnTo>
                    <a:pt x="465" y="548"/>
                  </a:lnTo>
                  <a:lnTo>
                    <a:pt x="451" y="545"/>
                  </a:lnTo>
                  <a:lnTo>
                    <a:pt x="437" y="542"/>
                  </a:lnTo>
                  <a:lnTo>
                    <a:pt x="423" y="541"/>
                  </a:lnTo>
                  <a:lnTo>
                    <a:pt x="409" y="541"/>
                  </a:lnTo>
                  <a:lnTo>
                    <a:pt x="399" y="542"/>
                  </a:lnTo>
                  <a:lnTo>
                    <a:pt x="389" y="545"/>
                  </a:lnTo>
                  <a:lnTo>
                    <a:pt x="378" y="548"/>
                  </a:lnTo>
                  <a:lnTo>
                    <a:pt x="368" y="551"/>
                  </a:lnTo>
                  <a:lnTo>
                    <a:pt x="358" y="555"/>
                  </a:lnTo>
                  <a:lnTo>
                    <a:pt x="350" y="562"/>
                  </a:lnTo>
                  <a:lnTo>
                    <a:pt x="343" y="569"/>
                  </a:lnTo>
                  <a:lnTo>
                    <a:pt x="339" y="579"/>
                  </a:lnTo>
                  <a:lnTo>
                    <a:pt x="329" y="597"/>
                  </a:lnTo>
                  <a:lnTo>
                    <a:pt x="326" y="618"/>
                  </a:lnTo>
                  <a:lnTo>
                    <a:pt x="326" y="642"/>
                  </a:lnTo>
                  <a:lnTo>
                    <a:pt x="327" y="666"/>
                  </a:lnTo>
                  <a:lnTo>
                    <a:pt x="334" y="675"/>
                  </a:lnTo>
                  <a:lnTo>
                    <a:pt x="337" y="686"/>
                  </a:lnTo>
                  <a:lnTo>
                    <a:pt x="340" y="697"/>
                  </a:lnTo>
                  <a:lnTo>
                    <a:pt x="347" y="706"/>
                  </a:lnTo>
                  <a:lnTo>
                    <a:pt x="341" y="718"/>
                  </a:lnTo>
                  <a:lnTo>
                    <a:pt x="330" y="722"/>
                  </a:lnTo>
                  <a:lnTo>
                    <a:pt x="325" y="731"/>
                  </a:lnTo>
                  <a:lnTo>
                    <a:pt x="322" y="742"/>
                  </a:lnTo>
                  <a:lnTo>
                    <a:pt x="319" y="752"/>
                  </a:lnTo>
                  <a:lnTo>
                    <a:pt x="310" y="767"/>
                  </a:lnTo>
                  <a:lnTo>
                    <a:pt x="303" y="782"/>
                  </a:lnTo>
                  <a:lnTo>
                    <a:pt x="295" y="797"/>
                  </a:lnTo>
                  <a:lnTo>
                    <a:pt x="289" y="811"/>
                  </a:lnTo>
                  <a:lnTo>
                    <a:pt x="282" y="827"/>
                  </a:lnTo>
                  <a:lnTo>
                    <a:pt x="278" y="842"/>
                  </a:lnTo>
                  <a:lnTo>
                    <a:pt x="274" y="858"/>
                  </a:lnTo>
                  <a:lnTo>
                    <a:pt x="271" y="874"/>
                  </a:lnTo>
                  <a:lnTo>
                    <a:pt x="270" y="874"/>
                  </a:lnTo>
                  <a:lnTo>
                    <a:pt x="270" y="907"/>
                  </a:lnTo>
                  <a:lnTo>
                    <a:pt x="268" y="912"/>
                  </a:lnTo>
                  <a:lnTo>
                    <a:pt x="267" y="919"/>
                  </a:lnTo>
                  <a:lnTo>
                    <a:pt x="267" y="927"/>
                  </a:lnTo>
                  <a:lnTo>
                    <a:pt x="267" y="932"/>
                  </a:lnTo>
                  <a:lnTo>
                    <a:pt x="265" y="955"/>
                  </a:lnTo>
                  <a:lnTo>
                    <a:pt x="268" y="976"/>
                  </a:lnTo>
                  <a:lnTo>
                    <a:pt x="270" y="1000"/>
                  </a:lnTo>
                  <a:lnTo>
                    <a:pt x="268" y="1025"/>
                  </a:lnTo>
                  <a:lnTo>
                    <a:pt x="264" y="1024"/>
                  </a:lnTo>
                  <a:lnTo>
                    <a:pt x="261" y="1019"/>
                  </a:lnTo>
                  <a:lnTo>
                    <a:pt x="258" y="1015"/>
                  </a:lnTo>
                  <a:lnTo>
                    <a:pt x="255" y="1011"/>
                  </a:lnTo>
                  <a:lnTo>
                    <a:pt x="247" y="1001"/>
                  </a:lnTo>
                  <a:lnTo>
                    <a:pt x="243" y="987"/>
                  </a:lnTo>
                  <a:lnTo>
                    <a:pt x="239" y="972"/>
                  </a:lnTo>
                  <a:lnTo>
                    <a:pt x="234" y="959"/>
                  </a:lnTo>
                  <a:lnTo>
                    <a:pt x="233" y="959"/>
                  </a:lnTo>
                  <a:lnTo>
                    <a:pt x="230" y="949"/>
                  </a:lnTo>
                  <a:lnTo>
                    <a:pt x="226" y="936"/>
                  </a:lnTo>
                  <a:lnTo>
                    <a:pt x="222" y="925"/>
                  </a:lnTo>
                  <a:lnTo>
                    <a:pt x="217" y="914"/>
                  </a:lnTo>
                  <a:lnTo>
                    <a:pt x="210" y="894"/>
                  </a:lnTo>
                  <a:lnTo>
                    <a:pt x="203" y="876"/>
                  </a:lnTo>
                  <a:lnTo>
                    <a:pt x="195" y="859"/>
                  </a:lnTo>
                  <a:lnTo>
                    <a:pt x="185" y="842"/>
                  </a:lnTo>
                  <a:lnTo>
                    <a:pt x="174" y="842"/>
                  </a:lnTo>
                  <a:lnTo>
                    <a:pt x="161" y="842"/>
                  </a:lnTo>
                  <a:lnTo>
                    <a:pt x="150" y="842"/>
                  </a:lnTo>
                  <a:lnTo>
                    <a:pt x="139" y="845"/>
                  </a:lnTo>
                  <a:lnTo>
                    <a:pt x="126" y="848"/>
                  </a:lnTo>
                  <a:lnTo>
                    <a:pt x="116" y="852"/>
                  </a:lnTo>
                  <a:lnTo>
                    <a:pt x="105" y="858"/>
                  </a:lnTo>
                  <a:lnTo>
                    <a:pt x="95" y="863"/>
                  </a:lnTo>
                  <a:lnTo>
                    <a:pt x="77" y="877"/>
                  </a:lnTo>
                  <a:lnTo>
                    <a:pt x="60" y="891"/>
                  </a:lnTo>
                  <a:lnTo>
                    <a:pt x="46" y="905"/>
                  </a:lnTo>
                  <a:lnTo>
                    <a:pt x="33" y="921"/>
                  </a:lnTo>
                  <a:lnTo>
                    <a:pt x="22" y="938"/>
                  </a:lnTo>
                  <a:lnTo>
                    <a:pt x="13" y="957"/>
                  </a:lnTo>
                  <a:lnTo>
                    <a:pt x="6" y="977"/>
                  </a:lnTo>
                  <a:lnTo>
                    <a:pt x="2" y="1000"/>
                  </a:lnTo>
                  <a:lnTo>
                    <a:pt x="0" y="1000"/>
                  </a:lnTo>
                  <a:lnTo>
                    <a:pt x="0" y="1011"/>
                  </a:lnTo>
                  <a:lnTo>
                    <a:pt x="0" y="1022"/>
                  </a:lnTo>
                  <a:lnTo>
                    <a:pt x="3" y="1032"/>
                  </a:lnTo>
                  <a:lnTo>
                    <a:pt x="5" y="1042"/>
                  </a:lnTo>
                  <a:lnTo>
                    <a:pt x="7" y="1049"/>
                  </a:lnTo>
                  <a:lnTo>
                    <a:pt x="9" y="1056"/>
                  </a:lnTo>
                  <a:lnTo>
                    <a:pt x="12" y="1062"/>
                  </a:lnTo>
                  <a:lnTo>
                    <a:pt x="17" y="1067"/>
                  </a:lnTo>
                  <a:lnTo>
                    <a:pt x="23" y="1079"/>
                  </a:lnTo>
                  <a:lnTo>
                    <a:pt x="30" y="1090"/>
                  </a:lnTo>
                  <a:lnTo>
                    <a:pt x="36" y="1101"/>
                  </a:lnTo>
                  <a:lnTo>
                    <a:pt x="38" y="1114"/>
                  </a:lnTo>
                  <a:lnTo>
                    <a:pt x="37" y="1112"/>
                  </a:lnTo>
                  <a:lnTo>
                    <a:pt x="40" y="1117"/>
                  </a:lnTo>
                  <a:lnTo>
                    <a:pt x="41" y="1121"/>
                  </a:lnTo>
                  <a:lnTo>
                    <a:pt x="44" y="1125"/>
                  </a:lnTo>
                  <a:lnTo>
                    <a:pt x="44" y="1129"/>
                  </a:lnTo>
                  <a:lnTo>
                    <a:pt x="43" y="1128"/>
                  </a:lnTo>
                  <a:lnTo>
                    <a:pt x="47" y="1133"/>
                  </a:lnTo>
                  <a:lnTo>
                    <a:pt x="48" y="1140"/>
                  </a:lnTo>
                  <a:lnTo>
                    <a:pt x="51" y="1147"/>
                  </a:lnTo>
                  <a:lnTo>
                    <a:pt x="54" y="1153"/>
                  </a:lnTo>
                  <a:lnTo>
                    <a:pt x="55" y="1159"/>
                  </a:lnTo>
                  <a:lnTo>
                    <a:pt x="58" y="1166"/>
                  </a:lnTo>
                  <a:lnTo>
                    <a:pt x="60" y="1171"/>
                  </a:lnTo>
                  <a:lnTo>
                    <a:pt x="62" y="1178"/>
                  </a:lnTo>
                  <a:lnTo>
                    <a:pt x="79" y="1208"/>
                  </a:lnTo>
                  <a:lnTo>
                    <a:pt x="98" y="1238"/>
                  </a:lnTo>
                  <a:lnTo>
                    <a:pt x="115" y="1267"/>
                  </a:lnTo>
                  <a:lnTo>
                    <a:pt x="133" y="1295"/>
                  </a:lnTo>
                  <a:lnTo>
                    <a:pt x="151" y="1325"/>
                  </a:lnTo>
                  <a:lnTo>
                    <a:pt x="170" y="1354"/>
                  </a:lnTo>
                  <a:lnTo>
                    <a:pt x="189" y="1384"/>
                  </a:lnTo>
                  <a:lnTo>
                    <a:pt x="208" y="1413"/>
                  </a:lnTo>
                  <a:lnTo>
                    <a:pt x="208" y="1412"/>
                  </a:lnTo>
                  <a:lnTo>
                    <a:pt x="223" y="1439"/>
                  </a:lnTo>
                  <a:lnTo>
                    <a:pt x="247" y="1432"/>
                  </a:lnTo>
                  <a:lnTo>
                    <a:pt x="271" y="1425"/>
                  </a:lnTo>
                  <a:lnTo>
                    <a:pt x="296" y="1419"/>
                  </a:lnTo>
                  <a:lnTo>
                    <a:pt x="322" y="1412"/>
                  </a:lnTo>
                  <a:lnTo>
                    <a:pt x="347" y="1406"/>
                  </a:lnTo>
                  <a:lnTo>
                    <a:pt x="372" y="1399"/>
                  </a:lnTo>
                  <a:lnTo>
                    <a:pt x="396" y="1392"/>
                  </a:lnTo>
                  <a:lnTo>
                    <a:pt x="420" y="1385"/>
                  </a:lnTo>
                  <a:lnTo>
                    <a:pt x="423" y="1390"/>
                  </a:lnTo>
                  <a:lnTo>
                    <a:pt x="425" y="1395"/>
                  </a:lnTo>
                  <a:lnTo>
                    <a:pt x="427" y="1399"/>
                  </a:lnTo>
                  <a:lnTo>
                    <a:pt x="432" y="1401"/>
                  </a:lnTo>
                  <a:lnTo>
                    <a:pt x="433" y="1405"/>
                  </a:lnTo>
                  <a:lnTo>
                    <a:pt x="434" y="1409"/>
                  </a:lnTo>
                  <a:lnTo>
                    <a:pt x="436" y="1415"/>
                  </a:lnTo>
                  <a:lnTo>
                    <a:pt x="433" y="1419"/>
                  </a:lnTo>
                  <a:lnTo>
                    <a:pt x="418" y="1425"/>
                  </a:lnTo>
                  <a:lnTo>
                    <a:pt x="403" y="1432"/>
                  </a:lnTo>
                  <a:lnTo>
                    <a:pt x="388" y="1437"/>
                  </a:lnTo>
                  <a:lnTo>
                    <a:pt x="372" y="1444"/>
                  </a:lnTo>
                  <a:lnTo>
                    <a:pt x="358" y="1450"/>
                  </a:lnTo>
                  <a:lnTo>
                    <a:pt x="343" y="1457"/>
                  </a:lnTo>
                  <a:lnTo>
                    <a:pt x="327" y="1463"/>
                  </a:lnTo>
                  <a:lnTo>
                    <a:pt x="312" y="1468"/>
                  </a:lnTo>
                  <a:lnTo>
                    <a:pt x="296" y="1475"/>
                  </a:lnTo>
                  <a:lnTo>
                    <a:pt x="282" y="1481"/>
                  </a:lnTo>
                  <a:lnTo>
                    <a:pt x="267" y="1487"/>
                  </a:lnTo>
                  <a:lnTo>
                    <a:pt x="251" y="1494"/>
                  </a:lnTo>
                  <a:lnTo>
                    <a:pt x="236" y="1499"/>
                  </a:lnTo>
                  <a:lnTo>
                    <a:pt x="220" y="1505"/>
                  </a:lnTo>
                  <a:lnTo>
                    <a:pt x="205" y="1512"/>
                  </a:lnTo>
                  <a:lnTo>
                    <a:pt x="189" y="1518"/>
                  </a:lnTo>
                  <a:lnTo>
                    <a:pt x="184" y="1525"/>
                  </a:lnTo>
                  <a:lnTo>
                    <a:pt x="184" y="1532"/>
                  </a:lnTo>
                  <a:lnTo>
                    <a:pt x="184" y="1539"/>
                  </a:lnTo>
                  <a:lnTo>
                    <a:pt x="185" y="1550"/>
                  </a:lnTo>
                  <a:lnTo>
                    <a:pt x="179" y="1557"/>
                  </a:lnTo>
                  <a:lnTo>
                    <a:pt x="177" y="1564"/>
                  </a:lnTo>
                  <a:lnTo>
                    <a:pt x="172" y="1571"/>
                  </a:lnTo>
                  <a:lnTo>
                    <a:pt x="165" y="1577"/>
                  </a:lnTo>
                  <a:lnTo>
                    <a:pt x="162" y="1584"/>
                  </a:lnTo>
                  <a:lnTo>
                    <a:pt x="162" y="1591"/>
                  </a:lnTo>
                  <a:lnTo>
                    <a:pt x="164" y="1596"/>
                  </a:lnTo>
                  <a:lnTo>
                    <a:pt x="167" y="1603"/>
                  </a:lnTo>
                  <a:lnTo>
                    <a:pt x="168" y="1602"/>
                  </a:lnTo>
                  <a:lnTo>
                    <a:pt x="172" y="1608"/>
                  </a:lnTo>
                  <a:lnTo>
                    <a:pt x="178" y="1611"/>
                  </a:lnTo>
                  <a:lnTo>
                    <a:pt x="185" y="1613"/>
                  </a:lnTo>
                  <a:lnTo>
                    <a:pt x="192" y="1613"/>
                  </a:lnTo>
                  <a:lnTo>
                    <a:pt x="199" y="1609"/>
                  </a:lnTo>
                  <a:lnTo>
                    <a:pt x="205" y="1605"/>
                  </a:lnTo>
                  <a:lnTo>
                    <a:pt x="209" y="1599"/>
                  </a:lnTo>
                  <a:lnTo>
                    <a:pt x="210" y="1591"/>
                  </a:lnTo>
                  <a:lnTo>
                    <a:pt x="208" y="1584"/>
                  </a:lnTo>
                  <a:lnTo>
                    <a:pt x="210" y="1577"/>
                  </a:lnTo>
                  <a:lnTo>
                    <a:pt x="212" y="1568"/>
                  </a:lnTo>
                  <a:lnTo>
                    <a:pt x="213" y="1563"/>
                  </a:lnTo>
                  <a:lnTo>
                    <a:pt x="229" y="1556"/>
                  </a:lnTo>
                  <a:lnTo>
                    <a:pt x="246" y="1549"/>
                  </a:lnTo>
                  <a:lnTo>
                    <a:pt x="261" y="1543"/>
                  </a:lnTo>
                  <a:lnTo>
                    <a:pt x="277" y="1536"/>
                  </a:lnTo>
                  <a:lnTo>
                    <a:pt x="294" y="1529"/>
                  </a:lnTo>
                  <a:lnTo>
                    <a:pt x="309" y="1522"/>
                  </a:lnTo>
                  <a:lnTo>
                    <a:pt x="325" y="1515"/>
                  </a:lnTo>
                  <a:lnTo>
                    <a:pt x="341" y="1508"/>
                  </a:lnTo>
                  <a:lnTo>
                    <a:pt x="357" y="1501"/>
                  </a:lnTo>
                  <a:lnTo>
                    <a:pt x="372" y="1495"/>
                  </a:lnTo>
                  <a:lnTo>
                    <a:pt x="389" y="1488"/>
                  </a:lnTo>
                  <a:lnTo>
                    <a:pt x="405" y="1481"/>
                  </a:lnTo>
                  <a:lnTo>
                    <a:pt x="420" y="1474"/>
                  </a:lnTo>
                  <a:lnTo>
                    <a:pt x="436" y="1468"/>
                  </a:lnTo>
                  <a:lnTo>
                    <a:pt x="451" y="1461"/>
                  </a:lnTo>
                  <a:lnTo>
                    <a:pt x="467" y="1456"/>
                  </a:lnTo>
                  <a:lnTo>
                    <a:pt x="477" y="1466"/>
                  </a:lnTo>
                  <a:lnTo>
                    <a:pt x="488" y="1477"/>
                  </a:lnTo>
                  <a:lnTo>
                    <a:pt x="498" y="1487"/>
                  </a:lnTo>
                  <a:lnTo>
                    <a:pt x="508" y="1497"/>
                  </a:lnTo>
                  <a:lnTo>
                    <a:pt x="518" y="1508"/>
                  </a:lnTo>
                  <a:lnTo>
                    <a:pt x="527" y="1518"/>
                  </a:lnTo>
                  <a:lnTo>
                    <a:pt x="537" y="1527"/>
                  </a:lnTo>
                  <a:lnTo>
                    <a:pt x="547" y="1537"/>
                  </a:lnTo>
                  <a:lnTo>
                    <a:pt x="551" y="1542"/>
                  </a:lnTo>
                  <a:lnTo>
                    <a:pt x="557" y="1547"/>
                  </a:lnTo>
                  <a:lnTo>
                    <a:pt x="561" y="1553"/>
                  </a:lnTo>
                  <a:lnTo>
                    <a:pt x="564" y="1558"/>
                  </a:lnTo>
                  <a:lnTo>
                    <a:pt x="564" y="1567"/>
                  </a:lnTo>
                  <a:lnTo>
                    <a:pt x="561" y="1573"/>
                  </a:lnTo>
                  <a:lnTo>
                    <a:pt x="556" y="1577"/>
                  </a:lnTo>
                  <a:lnTo>
                    <a:pt x="553" y="1582"/>
                  </a:lnTo>
                  <a:lnTo>
                    <a:pt x="551" y="1589"/>
                  </a:lnTo>
                  <a:lnTo>
                    <a:pt x="553" y="1594"/>
                  </a:lnTo>
                  <a:lnTo>
                    <a:pt x="556" y="1599"/>
                  </a:lnTo>
                  <a:lnTo>
                    <a:pt x="557" y="1605"/>
                  </a:lnTo>
                  <a:lnTo>
                    <a:pt x="563" y="1608"/>
                  </a:lnTo>
                  <a:lnTo>
                    <a:pt x="570" y="1611"/>
                  </a:lnTo>
                  <a:lnTo>
                    <a:pt x="575" y="1612"/>
                  </a:lnTo>
                  <a:lnTo>
                    <a:pt x="581" y="1613"/>
                  </a:lnTo>
                  <a:lnTo>
                    <a:pt x="587" y="1611"/>
                  </a:lnTo>
                  <a:lnTo>
                    <a:pt x="592" y="1606"/>
                  </a:lnTo>
                  <a:lnTo>
                    <a:pt x="598" y="1602"/>
                  </a:lnTo>
                  <a:lnTo>
                    <a:pt x="599" y="1596"/>
                  </a:lnTo>
                  <a:lnTo>
                    <a:pt x="601" y="1589"/>
                  </a:lnTo>
                  <a:lnTo>
                    <a:pt x="599" y="1582"/>
                  </a:lnTo>
                  <a:lnTo>
                    <a:pt x="595" y="1577"/>
                  </a:lnTo>
                  <a:lnTo>
                    <a:pt x="592" y="1571"/>
                  </a:lnTo>
                  <a:lnTo>
                    <a:pt x="592" y="1561"/>
                  </a:lnTo>
                  <a:lnTo>
                    <a:pt x="587" y="1556"/>
                  </a:lnTo>
                  <a:lnTo>
                    <a:pt x="582" y="1550"/>
                  </a:lnTo>
                  <a:lnTo>
                    <a:pt x="584" y="1540"/>
                  </a:lnTo>
                  <a:lnTo>
                    <a:pt x="573" y="1529"/>
                  </a:lnTo>
                  <a:lnTo>
                    <a:pt x="561" y="1518"/>
                  </a:lnTo>
                  <a:lnTo>
                    <a:pt x="550" y="1506"/>
                  </a:lnTo>
                  <a:lnTo>
                    <a:pt x="537" y="1495"/>
                  </a:lnTo>
                  <a:lnTo>
                    <a:pt x="526" y="1484"/>
                  </a:lnTo>
                  <a:lnTo>
                    <a:pt x="515" y="1471"/>
                  </a:lnTo>
                  <a:lnTo>
                    <a:pt x="503" y="1460"/>
                  </a:lnTo>
                  <a:lnTo>
                    <a:pt x="494" y="1447"/>
                  </a:lnTo>
                  <a:lnTo>
                    <a:pt x="503" y="1442"/>
                  </a:lnTo>
                  <a:lnTo>
                    <a:pt x="513" y="1436"/>
                  </a:lnTo>
                  <a:lnTo>
                    <a:pt x="523" y="1432"/>
                  </a:lnTo>
                  <a:lnTo>
                    <a:pt x="534" y="1426"/>
                  </a:lnTo>
                  <a:lnTo>
                    <a:pt x="544" y="1422"/>
                  </a:lnTo>
                  <a:lnTo>
                    <a:pt x="554" y="1418"/>
                  </a:lnTo>
                  <a:lnTo>
                    <a:pt x="564" y="1415"/>
                  </a:lnTo>
                  <a:lnTo>
                    <a:pt x="574" y="1411"/>
                  </a:lnTo>
                  <a:lnTo>
                    <a:pt x="580" y="1412"/>
                  </a:lnTo>
                  <a:lnTo>
                    <a:pt x="592" y="1446"/>
                  </a:lnTo>
                  <a:lnTo>
                    <a:pt x="608" y="1480"/>
                  </a:lnTo>
                  <a:lnTo>
                    <a:pt x="623" y="1513"/>
                  </a:lnTo>
                  <a:lnTo>
                    <a:pt x="640" y="1544"/>
                  </a:lnTo>
                  <a:lnTo>
                    <a:pt x="660" y="1577"/>
                  </a:lnTo>
                  <a:lnTo>
                    <a:pt x="680" y="1606"/>
                  </a:lnTo>
                  <a:lnTo>
                    <a:pt x="702" y="1636"/>
                  </a:lnTo>
                  <a:lnTo>
                    <a:pt x="726" y="1665"/>
                  </a:lnTo>
                  <a:lnTo>
                    <a:pt x="733" y="1674"/>
                  </a:lnTo>
                  <a:lnTo>
                    <a:pt x="740" y="1682"/>
                  </a:lnTo>
                  <a:lnTo>
                    <a:pt x="747" y="1689"/>
                  </a:lnTo>
                  <a:lnTo>
                    <a:pt x="754" y="1695"/>
                  </a:lnTo>
                  <a:lnTo>
                    <a:pt x="747" y="1685"/>
                  </a:lnTo>
                  <a:lnTo>
                    <a:pt x="740" y="1675"/>
                  </a:lnTo>
                  <a:lnTo>
                    <a:pt x="732" y="1665"/>
                  </a:lnTo>
                  <a:lnTo>
                    <a:pt x="723" y="1654"/>
                  </a:lnTo>
                  <a:lnTo>
                    <a:pt x="720" y="1654"/>
                  </a:lnTo>
                  <a:lnTo>
                    <a:pt x="719" y="1651"/>
                  </a:lnTo>
                  <a:lnTo>
                    <a:pt x="718" y="1649"/>
                  </a:lnTo>
                  <a:lnTo>
                    <a:pt x="715" y="1646"/>
                  </a:lnTo>
                  <a:lnTo>
                    <a:pt x="697" y="1625"/>
                  </a:lnTo>
                  <a:lnTo>
                    <a:pt x="681" y="1603"/>
                  </a:lnTo>
                  <a:lnTo>
                    <a:pt x="667" y="1584"/>
                  </a:lnTo>
                  <a:lnTo>
                    <a:pt x="654" y="1563"/>
                  </a:lnTo>
                  <a:lnTo>
                    <a:pt x="643" y="1542"/>
                  </a:lnTo>
                  <a:lnTo>
                    <a:pt x="632" y="1520"/>
                  </a:lnTo>
                  <a:lnTo>
                    <a:pt x="619" y="1497"/>
                  </a:lnTo>
                  <a:lnTo>
                    <a:pt x="608" y="1473"/>
                  </a:lnTo>
                  <a:lnTo>
                    <a:pt x="608" y="1468"/>
                  </a:lnTo>
                  <a:lnTo>
                    <a:pt x="604" y="1463"/>
                  </a:lnTo>
                  <a:lnTo>
                    <a:pt x="601" y="1456"/>
                  </a:lnTo>
                  <a:lnTo>
                    <a:pt x="599" y="1450"/>
                  </a:lnTo>
                  <a:lnTo>
                    <a:pt x="596" y="1443"/>
                  </a:lnTo>
                  <a:lnTo>
                    <a:pt x="592" y="1439"/>
                  </a:lnTo>
                  <a:lnTo>
                    <a:pt x="591" y="1432"/>
                  </a:lnTo>
                  <a:lnTo>
                    <a:pt x="589" y="1426"/>
                  </a:lnTo>
                  <a:lnTo>
                    <a:pt x="587" y="1421"/>
                  </a:lnTo>
                  <a:lnTo>
                    <a:pt x="585" y="1411"/>
                  </a:lnTo>
                  <a:lnTo>
                    <a:pt x="581" y="1398"/>
                  </a:lnTo>
                  <a:lnTo>
                    <a:pt x="578" y="1387"/>
                  </a:lnTo>
                  <a:lnTo>
                    <a:pt x="575" y="1377"/>
                  </a:lnTo>
                  <a:lnTo>
                    <a:pt x="578" y="1360"/>
                  </a:lnTo>
                  <a:lnTo>
                    <a:pt x="585" y="1343"/>
                  </a:lnTo>
                  <a:lnTo>
                    <a:pt x="595" y="1329"/>
                  </a:lnTo>
                  <a:lnTo>
                    <a:pt x="608" y="1316"/>
                  </a:lnTo>
                  <a:lnTo>
                    <a:pt x="619" y="1308"/>
                  </a:lnTo>
                  <a:lnTo>
                    <a:pt x="632" y="1302"/>
                  </a:lnTo>
                  <a:lnTo>
                    <a:pt x="646" y="1298"/>
                  </a:lnTo>
                  <a:lnTo>
                    <a:pt x="660" y="1295"/>
                  </a:lnTo>
                  <a:lnTo>
                    <a:pt x="675" y="1295"/>
                  </a:lnTo>
                  <a:lnTo>
                    <a:pt x="691" y="1297"/>
                  </a:lnTo>
                  <a:lnTo>
                    <a:pt x="706" y="1299"/>
                  </a:lnTo>
                  <a:lnTo>
                    <a:pt x="720" y="1304"/>
                  </a:lnTo>
                  <a:lnTo>
                    <a:pt x="728" y="1309"/>
                  </a:lnTo>
                  <a:lnTo>
                    <a:pt x="735" y="1314"/>
                  </a:lnTo>
                  <a:lnTo>
                    <a:pt x="742" y="1318"/>
                  </a:lnTo>
                  <a:lnTo>
                    <a:pt x="749" y="1323"/>
                  </a:lnTo>
                  <a:lnTo>
                    <a:pt x="760" y="1326"/>
                  </a:lnTo>
                  <a:lnTo>
                    <a:pt x="768" y="1335"/>
                  </a:lnTo>
                  <a:lnTo>
                    <a:pt x="775" y="1343"/>
                  </a:lnTo>
                  <a:lnTo>
                    <a:pt x="787" y="1346"/>
                  </a:lnTo>
                  <a:lnTo>
                    <a:pt x="787" y="1345"/>
                  </a:lnTo>
                  <a:lnTo>
                    <a:pt x="787" y="1343"/>
                  </a:lnTo>
                  <a:lnTo>
                    <a:pt x="785" y="1342"/>
                  </a:lnTo>
                  <a:lnTo>
                    <a:pt x="784" y="1340"/>
                  </a:lnTo>
                  <a:lnTo>
                    <a:pt x="794" y="1337"/>
                  </a:lnTo>
                  <a:lnTo>
                    <a:pt x="804" y="1339"/>
                  </a:lnTo>
                  <a:lnTo>
                    <a:pt x="813" y="1343"/>
                  </a:lnTo>
                  <a:lnTo>
                    <a:pt x="823" y="1343"/>
                  </a:lnTo>
                  <a:lnTo>
                    <a:pt x="832" y="1342"/>
                  </a:lnTo>
                  <a:lnTo>
                    <a:pt x="840" y="1343"/>
                  </a:lnTo>
                  <a:lnTo>
                    <a:pt x="849" y="1346"/>
                  </a:lnTo>
                  <a:lnTo>
                    <a:pt x="856" y="1349"/>
                  </a:lnTo>
                  <a:lnTo>
                    <a:pt x="864" y="1353"/>
                  </a:lnTo>
                  <a:lnTo>
                    <a:pt x="871" y="1356"/>
                  </a:lnTo>
                  <a:lnTo>
                    <a:pt x="881" y="1359"/>
                  </a:lnTo>
                  <a:lnTo>
                    <a:pt x="890" y="1359"/>
                  </a:lnTo>
                  <a:lnTo>
                    <a:pt x="899" y="1354"/>
                  </a:lnTo>
                  <a:lnTo>
                    <a:pt x="911" y="1352"/>
                  </a:lnTo>
                  <a:lnTo>
                    <a:pt x="922" y="1352"/>
                  </a:lnTo>
                  <a:lnTo>
                    <a:pt x="935" y="1353"/>
                  </a:lnTo>
                  <a:lnTo>
                    <a:pt x="946" y="1353"/>
                  </a:lnTo>
                  <a:lnTo>
                    <a:pt x="957" y="1353"/>
                  </a:lnTo>
                  <a:lnTo>
                    <a:pt x="968" y="1352"/>
                  </a:lnTo>
                  <a:lnTo>
                    <a:pt x="978" y="1346"/>
                  </a:lnTo>
                  <a:lnTo>
                    <a:pt x="1211" y="1374"/>
                  </a:lnTo>
                  <a:lnTo>
                    <a:pt x="1228" y="1381"/>
                  </a:lnTo>
                  <a:lnTo>
                    <a:pt x="1238" y="1395"/>
                  </a:lnTo>
                  <a:lnTo>
                    <a:pt x="1243" y="1411"/>
                  </a:lnTo>
                  <a:lnTo>
                    <a:pt x="1247" y="1425"/>
                  </a:lnTo>
                  <a:lnTo>
                    <a:pt x="1247" y="1423"/>
                  </a:lnTo>
                  <a:lnTo>
                    <a:pt x="1252" y="1432"/>
                  </a:lnTo>
                  <a:lnTo>
                    <a:pt x="1255" y="1440"/>
                  </a:lnTo>
                  <a:lnTo>
                    <a:pt x="1256" y="1449"/>
                  </a:lnTo>
                  <a:lnTo>
                    <a:pt x="1257" y="1457"/>
                  </a:lnTo>
                  <a:lnTo>
                    <a:pt x="1263" y="1470"/>
                  </a:lnTo>
                  <a:lnTo>
                    <a:pt x="1266" y="1485"/>
                  </a:lnTo>
                  <a:lnTo>
                    <a:pt x="1270" y="1501"/>
                  </a:lnTo>
                  <a:lnTo>
                    <a:pt x="1274" y="1515"/>
                  </a:lnTo>
                  <a:lnTo>
                    <a:pt x="1278" y="1533"/>
                  </a:lnTo>
                  <a:lnTo>
                    <a:pt x="1278" y="1554"/>
                  </a:lnTo>
                  <a:lnTo>
                    <a:pt x="1280" y="1574"/>
                  </a:lnTo>
                  <a:lnTo>
                    <a:pt x="1290" y="1589"/>
                  </a:lnTo>
                  <a:lnTo>
                    <a:pt x="1297" y="1595"/>
                  </a:lnTo>
                  <a:lnTo>
                    <a:pt x="1304" y="1603"/>
                  </a:lnTo>
                  <a:lnTo>
                    <a:pt x="1309" y="1611"/>
                  </a:lnTo>
                  <a:lnTo>
                    <a:pt x="1315" y="1619"/>
                  </a:lnTo>
                  <a:lnTo>
                    <a:pt x="1319" y="1626"/>
                  </a:lnTo>
                  <a:lnTo>
                    <a:pt x="1318" y="1634"/>
                  </a:lnTo>
                  <a:lnTo>
                    <a:pt x="1312" y="1643"/>
                  </a:lnTo>
                  <a:lnTo>
                    <a:pt x="1308" y="1650"/>
                  </a:lnTo>
                  <a:lnTo>
                    <a:pt x="1304" y="1657"/>
                  </a:lnTo>
                  <a:lnTo>
                    <a:pt x="1301" y="1664"/>
                  </a:lnTo>
                  <a:lnTo>
                    <a:pt x="1298" y="1668"/>
                  </a:lnTo>
                  <a:lnTo>
                    <a:pt x="1293" y="1671"/>
                  </a:lnTo>
                  <a:lnTo>
                    <a:pt x="1288" y="1661"/>
                  </a:lnTo>
                  <a:lnTo>
                    <a:pt x="1284" y="1651"/>
                  </a:lnTo>
                  <a:lnTo>
                    <a:pt x="1281" y="1640"/>
                  </a:lnTo>
                  <a:lnTo>
                    <a:pt x="1278" y="1629"/>
                  </a:lnTo>
                  <a:lnTo>
                    <a:pt x="1264" y="1587"/>
                  </a:lnTo>
                  <a:lnTo>
                    <a:pt x="1253" y="1540"/>
                  </a:lnTo>
                  <a:lnTo>
                    <a:pt x="1245" y="1494"/>
                  </a:lnTo>
                  <a:lnTo>
                    <a:pt x="1239" y="1449"/>
                  </a:lnTo>
                  <a:lnTo>
                    <a:pt x="1238" y="1449"/>
                  </a:lnTo>
                  <a:lnTo>
                    <a:pt x="1231" y="1457"/>
                  </a:lnTo>
                  <a:lnTo>
                    <a:pt x="1225" y="1464"/>
                  </a:lnTo>
                  <a:lnTo>
                    <a:pt x="1218" y="1470"/>
                  </a:lnTo>
                  <a:lnTo>
                    <a:pt x="1211" y="1475"/>
                  </a:lnTo>
                  <a:lnTo>
                    <a:pt x="1211" y="1488"/>
                  </a:lnTo>
                  <a:lnTo>
                    <a:pt x="1214" y="1502"/>
                  </a:lnTo>
                  <a:lnTo>
                    <a:pt x="1215" y="1513"/>
                  </a:lnTo>
                  <a:lnTo>
                    <a:pt x="1216" y="1525"/>
                  </a:lnTo>
                  <a:lnTo>
                    <a:pt x="1224" y="1563"/>
                  </a:lnTo>
                  <a:lnTo>
                    <a:pt x="1232" y="1602"/>
                  </a:lnTo>
                  <a:lnTo>
                    <a:pt x="1242" y="1640"/>
                  </a:lnTo>
                  <a:lnTo>
                    <a:pt x="1252" y="1679"/>
                  </a:lnTo>
                  <a:lnTo>
                    <a:pt x="1260" y="1679"/>
                  </a:lnTo>
                  <a:lnTo>
                    <a:pt x="1270" y="1678"/>
                  </a:lnTo>
                  <a:lnTo>
                    <a:pt x="1280" y="1678"/>
                  </a:lnTo>
                  <a:lnTo>
                    <a:pt x="1290" y="1678"/>
                  </a:lnTo>
                  <a:lnTo>
                    <a:pt x="1300" y="1678"/>
                  </a:lnTo>
                  <a:lnTo>
                    <a:pt x="1309" y="1677"/>
                  </a:lnTo>
                  <a:lnTo>
                    <a:pt x="1318" y="1677"/>
                  </a:lnTo>
                  <a:lnTo>
                    <a:pt x="1325" y="1675"/>
                  </a:lnTo>
                  <a:lnTo>
                    <a:pt x="1331" y="1664"/>
                  </a:lnTo>
                  <a:lnTo>
                    <a:pt x="1335" y="1653"/>
                  </a:lnTo>
                  <a:lnTo>
                    <a:pt x="1340" y="1643"/>
                  </a:lnTo>
                  <a:lnTo>
                    <a:pt x="1346" y="1633"/>
                  </a:lnTo>
                  <a:lnTo>
                    <a:pt x="1357" y="1627"/>
                  </a:lnTo>
                  <a:lnTo>
                    <a:pt x="1367" y="1619"/>
                  </a:lnTo>
                  <a:lnTo>
                    <a:pt x="1374" y="1608"/>
                  </a:lnTo>
                  <a:lnTo>
                    <a:pt x="1381" y="1596"/>
                  </a:lnTo>
                  <a:lnTo>
                    <a:pt x="1387" y="1585"/>
                  </a:lnTo>
                  <a:lnTo>
                    <a:pt x="1391" y="1573"/>
                  </a:lnTo>
                  <a:lnTo>
                    <a:pt x="1397" y="1563"/>
                  </a:lnTo>
                  <a:lnTo>
                    <a:pt x="1402" y="1553"/>
                  </a:lnTo>
                  <a:lnTo>
                    <a:pt x="1405" y="1544"/>
                  </a:lnTo>
                  <a:lnTo>
                    <a:pt x="1408" y="1537"/>
                  </a:lnTo>
                  <a:lnTo>
                    <a:pt x="1411" y="1532"/>
                  </a:lnTo>
                  <a:lnTo>
                    <a:pt x="1417" y="1526"/>
                  </a:lnTo>
                  <a:lnTo>
                    <a:pt x="1421" y="1537"/>
                  </a:lnTo>
                  <a:lnTo>
                    <a:pt x="1424" y="1550"/>
                  </a:lnTo>
                  <a:lnTo>
                    <a:pt x="1425" y="1561"/>
                  </a:lnTo>
                  <a:lnTo>
                    <a:pt x="1426" y="1574"/>
                  </a:lnTo>
                  <a:lnTo>
                    <a:pt x="1422" y="1588"/>
                  </a:lnTo>
                  <a:lnTo>
                    <a:pt x="1417" y="1601"/>
                  </a:lnTo>
                  <a:lnTo>
                    <a:pt x="1411" y="1613"/>
                  </a:lnTo>
                  <a:lnTo>
                    <a:pt x="1404" y="1626"/>
                  </a:lnTo>
                  <a:lnTo>
                    <a:pt x="1398" y="1639"/>
                  </a:lnTo>
                  <a:lnTo>
                    <a:pt x="1391" y="1650"/>
                  </a:lnTo>
                  <a:lnTo>
                    <a:pt x="1386" y="1663"/>
                  </a:lnTo>
                  <a:lnTo>
                    <a:pt x="1380" y="1675"/>
                  </a:lnTo>
                  <a:lnTo>
                    <a:pt x="1386" y="1675"/>
                  </a:lnTo>
                  <a:lnTo>
                    <a:pt x="1393" y="1675"/>
                  </a:lnTo>
                  <a:lnTo>
                    <a:pt x="1398" y="1675"/>
                  </a:lnTo>
                  <a:lnTo>
                    <a:pt x="1404" y="1675"/>
                  </a:lnTo>
                  <a:lnTo>
                    <a:pt x="1410" y="1663"/>
                  </a:lnTo>
                  <a:lnTo>
                    <a:pt x="1417" y="1650"/>
                  </a:lnTo>
                  <a:lnTo>
                    <a:pt x="1422" y="1637"/>
                  </a:lnTo>
                  <a:lnTo>
                    <a:pt x="1429" y="1625"/>
                  </a:lnTo>
                  <a:lnTo>
                    <a:pt x="1435" y="1612"/>
                  </a:lnTo>
                  <a:lnTo>
                    <a:pt x="1442" y="1599"/>
                  </a:lnTo>
                  <a:lnTo>
                    <a:pt x="1448" y="1588"/>
                  </a:lnTo>
                  <a:lnTo>
                    <a:pt x="1453" y="1577"/>
                  </a:lnTo>
                  <a:lnTo>
                    <a:pt x="1452" y="1564"/>
                  </a:lnTo>
                  <a:lnTo>
                    <a:pt x="1456" y="1553"/>
                  </a:lnTo>
                  <a:lnTo>
                    <a:pt x="1463" y="1543"/>
                  </a:lnTo>
                  <a:lnTo>
                    <a:pt x="1469" y="1532"/>
                  </a:lnTo>
                  <a:lnTo>
                    <a:pt x="1472" y="1525"/>
                  </a:lnTo>
                  <a:lnTo>
                    <a:pt x="1474" y="1518"/>
                  </a:lnTo>
                  <a:lnTo>
                    <a:pt x="1477" y="1512"/>
                  </a:lnTo>
                  <a:lnTo>
                    <a:pt x="1481" y="1505"/>
                  </a:lnTo>
                  <a:lnTo>
                    <a:pt x="1481" y="1506"/>
                  </a:lnTo>
                  <a:lnTo>
                    <a:pt x="1483" y="1501"/>
                  </a:lnTo>
                  <a:lnTo>
                    <a:pt x="1486" y="1494"/>
                  </a:lnTo>
                  <a:lnTo>
                    <a:pt x="1488" y="1488"/>
                  </a:lnTo>
                  <a:lnTo>
                    <a:pt x="1493" y="1484"/>
                  </a:lnTo>
                  <a:lnTo>
                    <a:pt x="1493" y="1485"/>
                  </a:lnTo>
                  <a:lnTo>
                    <a:pt x="1493" y="1468"/>
                  </a:lnTo>
                  <a:lnTo>
                    <a:pt x="1491" y="1449"/>
                  </a:lnTo>
                  <a:lnTo>
                    <a:pt x="1488" y="1428"/>
                  </a:lnTo>
                  <a:lnTo>
                    <a:pt x="1486" y="1406"/>
                  </a:lnTo>
                  <a:lnTo>
                    <a:pt x="1481" y="1397"/>
                  </a:lnTo>
                  <a:lnTo>
                    <a:pt x="1472" y="1392"/>
                  </a:lnTo>
                  <a:lnTo>
                    <a:pt x="1462" y="1388"/>
                  </a:lnTo>
                  <a:lnTo>
                    <a:pt x="1460" y="1378"/>
                  </a:lnTo>
                  <a:lnTo>
                    <a:pt x="1455" y="1366"/>
                  </a:lnTo>
                  <a:lnTo>
                    <a:pt x="1448" y="1357"/>
                  </a:lnTo>
                  <a:lnTo>
                    <a:pt x="1438" y="1352"/>
                  </a:lnTo>
                  <a:lnTo>
                    <a:pt x="1424" y="1349"/>
                  </a:lnTo>
                  <a:lnTo>
                    <a:pt x="1417" y="1350"/>
                  </a:lnTo>
                  <a:lnTo>
                    <a:pt x="1411" y="1352"/>
                  </a:lnTo>
                  <a:lnTo>
                    <a:pt x="1404" y="1353"/>
                  </a:lnTo>
                  <a:lnTo>
                    <a:pt x="1397" y="1356"/>
                  </a:lnTo>
                  <a:lnTo>
                    <a:pt x="1391" y="1359"/>
                  </a:lnTo>
                  <a:lnTo>
                    <a:pt x="1386" y="1361"/>
                  </a:lnTo>
                  <a:lnTo>
                    <a:pt x="1381" y="1364"/>
                  </a:lnTo>
                  <a:lnTo>
                    <a:pt x="1379" y="1368"/>
                  </a:lnTo>
                  <a:lnTo>
                    <a:pt x="1376" y="1368"/>
                  </a:lnTo>
                  <a:lnTo>
                    <a:pt x="1366" y="1378"/>
                  </a:lnTo>
                  <a:lnTo>
                    <a:pt x="1359" y="1388"/>
                  </a:lnTo>
                  <a:lnTo>
                    <a:pt x="1352" y="1398"/>
                  </a:lnTo>
                  <a:lnTo>
                    <a:pt x="1346" y="1408"/>
                  </a:lnTo>
                  <a:lnTo>
                    <a:pt x="1342" y="1419"/>
                  </a:lnTo>
                  <a:lnTo>
                    <a:pt x="1336" y="1430"/>
                  </a:lnTo>
                  <a:lnTo>
                    <a:pt x="1331" y="1442"/>
                  </a:lnTo>
                  <a:lnTo>
                    <a:pt x="1324" y="1453"/>
                  </a:lnTo>
                  <a:lnTo>
                    <a:pt x="1324" y="1456"/>
                  </a:lnTo>
                  <a:lnTo>
                    <a:pt x="1322" y="1457"/>
                  </a:lnTo>
                  <a:lnTo>
                    <a:pt x="1321" y="1457"/>
                  </a:lnTo>
                  <a:lnTo>
                    <a:pt x="1318" y="1457"/>
                  </a:lnTo>
                  <a:lnTo>
                    <a:pt x="1319" y="1450"/>
                  </a:lnTo>
                  <a:lnTo>
                    <a:pt x="1321" y="1442"/>
                  </a:lnTo>
                  <a:lnTo>
                    <a:pt x="1321" y="1432"/>
                  </a:lnTo>
                  <a:lnTo>
                    <a:pt x="1322" y="1426"/>
                  </a:lnTo>
                  <a:lnTo>
                    <a:pt x="1322" y="1419"/>
                  </a:lnTo>
                  <a:lnTo>
                    <a:pt x="1324" y="1412"/>
                  </a:lnTo>
                  <a:lnTo>
                    <a:pt x="1324" y="1406"/>
                  </a:lnTo>
                  <a:lnTo>
                    <a:pt x="1322" y="1399"/>
                  </a:lnTo>
                  <a:lnTo>
                    <a:pt x="1322" y="1368"/>
                  </a:lnTo>
                  <a:lnTo>
                    <a:pt x="1325" y="1342"/>
                  </a:lnTo>
                  <a:lnTo>
                    <a:pt x="1329" y="1318"/>
                  </a:lnTo>
                  <a:lnTo>
                    <a:pt x="1326" y="1294"/>
                  </a:lnTo>
                  <a:lnTo>
                    <a:pt x="1325" y="1292"/>
                  </a:lnTo>
                  <a:lnTo>
                    <a:pt x="1324" y="1288"/>
                  </a:lnTo>
                  <a:lnTo>
                    <a:pt x="1324" y="1284"/>
                  </a:lnTo>
                  <a:lnTo>
                    <a:pt x="1324" y="1280"/>
                  </a:lnTo>
                  <a:lnTo>
                    <a:pt x="1342" y="1280"/>
                  </a:lnTo>
                  <a:lnTo>
                    <a:pt x="1359" y="1278"/>
                  </a:lnTo>
                  <a:lnTo>
                    <a:pt x="1377" y="1278"/>
                  </a:lnTo>
                  <a:lnTo>
                    <a:pt x="1395" y="1277"/>
                  </a:lnTo>
                  <a:lnTo>
                    <a:pt x="1412" y="1277"/>
                  </a:lnTo>
                  <a:lnTo>
                    <a:pt x="1431" y="1276"/>
                  </a:lnTo>
                  <a:lnTo>
                    <a:pt x="1449" y="1274"/>
                  </a:lnTo>
                  <a:lnTo>
                    <a:pt x="1466" y="1273"/>
                  </a:lnTo>
                  <a:lnTo>
                    <a:pt x="1483" y="1271"/>
                  </a:lnTo>
                  <a:lnTo>
                    <a:pt x="1501" y="1270"/>
                  </a:lnTo>
                  <a:lnTo>
                    <a:pt x="1518" y="1269"/>
                  </a:lnTo>
                  <a:lnTo>
                    <a:pt x="1535" y="1266"/>
                  </a:lnTo>
                  <a:lnTo>
                    <a:pt x="1553" y="1264"/>
                  </a:lnTo>
                  <a:lnTo>
                    <a:pt x="1570" y="1261"/>
                  </a:lnTo>
                  <a:lnTo>
                    <a:pt x="1587" y="1259"/>
                  </a:lnTo>
                  <a:lnTo>
                    <a:pt x="1604" y="1256"/>
                  </a:lnTo>
                  <a:lnTo>
                    <a:pt x="1610" y="1264"/>
                  </a:lnTo>
                  <a:lnTo>
                    <a:pt x="1604" y="1267"/>
                  </a:lnTo>
                  <a:lnTo>
                    <a:pt x="1596" y="1270"/>
                  </a:lnTo>
                  <a:lnTo>
                    <a:pt x="1588" y="1274"/>
                  </a:lnTo>
                  <a:lnTo>
                    <a:pt x="1700" y="1294"/>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4" name="Freeform 968"/>
            <p:cNvSpPr>
              <a:spLocks/>
            </p:cNvSpPr>
            <p:nvPr/>
          </p:nvSpPr>
          <p:spPr bwMode="auto">
            <a:xfrm>
              <a:off x="3335" y="1304"/>
              <a:ext cx="318" cy="290"/>
            </a:xfrm>
            <a:custGeom>
              <a:avLst/>
              <a:gdLst>
                <a:gd name="T0" fmla="*/ 1 w 458"/>
                <a:gd name="T1" fmla="*/ 3 h 346"/>
                <a:gd name="T2" fmla="*/ 1 w 458"/>
                <a:gd name="T3" fmla="*/ 3 h 346"/>
                <a:gd name="T4" fmla="*/ 1 w 458"/>
                <a:gd name="T5" fmla="*/ 3 h 346"/>
                <a:gd name="T6" fmla="*/ 1 w 458"/>
                <a:gd name="T7" fmla="*/ 3 h 346"/>
                <a:gd name="T8" fmla="*/ 1 w 458"/>
                <a:gd name="T9" fmla="*/ 3 h 346"/>
                <a:gd name="T10" fmla="*/ 1 w 458"/>
                <a:gd name="T11" fmla="*/ 3 h 346"/>
                <a:gd name="T12" fmla="*/ 1 w 458"/>
                <a:gd name="T13" fmla="*/ 3 h 346"/>
                <a:gd name="T14" fmla="*/ 1 w 458"/>
                <a:gd name="T15" fmla="*/ 3 h 346"/>
                <a:gd name="T16" fmla="*/ 1 w 458"/>
                <a:gd name="T17" fmla="*/ 3 h 346"/>
                <a:gd name="T18" fmla="*/ 1 w 458"/>
                <a:gd name="T19" fmla="*/ 3 h 346"/>
                <a:gd name="T20" fmla="*/ 1 w 458"/>
                <a:gd name="T21" fmla="*/ 3 h 346"/>
                <a:gd name="T22" fmla="*/ 1 w 458"/>
                <a:gd name="T23" fmla="*/ 3 h 346"/>
                <a:gd name="T24" fmla="*/ 1 w 458"/>
                <a:gd name="T25" fmla="*/ 3 h 346"/>
                <a:gd name="T26" fmla="*/ 1 w 458"/>
                <a:gd name="T27" fmla="*/ 3 h 346"/>
                <a:gd name="T28" fmla="*/ 1 w 458"/>
                <a:gd name="T29" fmla="*/ 3 h 346"/>
                <a:gd name="T30" fmla="*/ 1 w 458"/>
                <a:gd name="T31" fmla="*/ 3 h 346"/>
                <a:gd name="T32" fmla="*/ 1 w 458"/>
                <a:gd name="T33" fmla="*/ 3 h 346"/>
                <a:gd name="T34" fmla="*/ 1 w 458"/>
                <a:gd name="T35" fmla="*/ 3 h 346"/>
                <a:gd name="T36" fmla="*/ 1 w 458"/>
                <a:gd name="T37" fmla="*/ 3 h 346"/>
                <a:gd name="T38" fmla="*/ 1 w 458"/>
                <a:gd name="T39" fmla="*/ 3 h 346"/>
                <a:gd name="T40" fmla="*/ 1 w 458"/>
                <a:gd name="T41" fmla="*/ 3 h 346"/>
                <a:gd name="T42" fmla="*/ 1 w 458"/>
                <a:gd name="T43" fmla="*/ 3 h 346"/>
                <a:gd name="T44" fmla="*/ 1 w 458"/>
                <a:gd name="T45" fmla="*/ 3 h 346"/>
                <a:gd name="T46" fmla="*/ 1 w 458"/>
                <a:gd name="T47" fmla="*/ 3 h 346"/>
                <a:gd name="T48" fmla="*/ 1 w 458"/>
                <a:gd name="T49" fmla="*/ 3 h 346"/>
                <a:gd name="T50" fmla="*/ 1 w 458"/>
                <a:gd name="T51" fmla="*/ 3 h 346"/>
                <a:gd name="T52" fmla="*/ 1 w 458"/>
                <a:gd name="T53" fmla="*/ 3 h 346"/>
                <a:gd name="T54" fmla="*/ 1 w 458"/>
                <a:gd name="T55" fmla="*/ 3 h 346"/>
                <a:gd name="T56" fmla="*/ 1 w 458"/>
                <a:gd name="T57" fmla="*/ 3 h 346"/>
                <a:gd name="T58" fmla="*/ 1 w 458"/>
                <a:gd name="T59" fmla="*/ 3 h 346"/>
                <a:gd name="T60" fmla="*/ 0 w 458"/>
                <a:gd name="T61" fmla="*/ 3 h 346"/>
                <a:gd name="T62" fmla="*/ 1 w 458"/>
                <a:gd name="T63" fmla="*/ 3 h 346"/>
                <a:gd name="T64" fmla="*/ 1 w 458"/>
                <a:gd name="T65" fmla="*/ 3 h 346"/>
                <a:gd name="T66" fmla="*/ 1 w 458"/>
                <a:gd name="T67" fmla="*/ 3 h 346"/>
                <a:gd name="T68" fmla="*/ 1 w 458"/>
                <a:gd name="T69" fmla="*/ 3 h 346"/>
                <a:gd name="T70" fmla="*/ 1 w 458"/>
                <a:gd name="T71" fmla="*/ 3 h 346"/>
                <a:gd name="T72" fmla="*/ 1 w 458"/>
                <a:gd name="T73" fmla="*/ 3 h 346"/>
                <a:gd name="T74" fmla="*/ 1 w 458"/>
                <a:gd name="T75" fmla="*/ 3 h 346"/>
                <a:gd name="T76" fmla="*/ 1 w 458"/>
                <a:gd name="T77" fmla="*/ 3 h 346"/>
                <a:gd name="T78" fmla="*/ 1 w 458"/>
                <a:gd name="T79" fmla="*/ 3 h 346"/>
                <a:gd name="T80" fmla="*/ 1 w 458"/>
                <a:gd name="T81" fmla="*/ 3 h 346"/>
                <a:gd name="T82" fmla="*/ 1 w 458"/>
                <a:gd name="T83" fmla="*/ 3 h 346"/>
                <a:gd name="T84" fmla="*/ 1 w 458"/>
                <a:gd name="T85" fmla="*/ 3 h 346"/>
                <a:gd name="T86" fmla="*/ 1 w 458"/>
                <a:gd name="T87" fmla="*/ 3 h 346"/>
                <a:gd name="T88" fmla="*/ 1 w 458"/>
                <a:gd name="T89" fmla="*/ 3 h 346"/>
                <a:gd name="T90" fmla="*/ 1 w 458"/>
                <a:gd name="T91" fmla="*/ 3 h 346"/>
                <a:gd name="T92" fmla="*/ 1 w 458"/>
                <a:gd name="T93" fmla="*/ 3 h 346"/>
                <a:gd name="T94" fmla="*/ 1 w 458"/>
                <a:gd name="T95" fmla="*/ 3 h 346"/>
                <a:gd name="T96" fmla="*/ 1 w 458"/>
                <a:gd name="T97" fmla="*/ 3 h 346"/>
                <a:gd name="T98" fmla="*/ 1 w 458"/>
                <a:gd name="T99" fmla="*/ 3 h 346"/>
                <a:gd name="T100" fmla="*/ 1 w 458"/>
                <a:gd name="T101" fmla="*/ 3 h 346"/>
                <a:gd name="T102" fmla="*/ 1 w 458"/>
                <a:gd name="T103" fmla="*/ 3 h 346"/>
                <a:gd name="T104" fmla="*/ 1 w 458"/>
                <a:gd name="T105" fmla="*/ 3 h 346"/>
                <a:gd name="T106" fmla="*/ 1 w 458"/>
                <a:gd name="T107" fmla="*/ 3 h 346"/>
                <a:gd name="T108" fmla="*/ 1 w 458"/>
                <a:gd name="T109" fmla="*/ 3 h 346"/>
                <a:gd name="T110" fmla="*/ 1 w 458"/>
                <a:gd name="T111" fmla="*/ 3 h 346"/>
                <a:gd name="T112" fmla="*/ 1 w 458"/>
                <a:gd name="T113" fmla="*/ 3 h 346"/>
                <a:gd name="T114" fmla="*/ 1 w 458"/>
                <a:gd name="T115" fmla="*/ 3 h 346"/>
                <a:gd name="T116" fmla="*/ 1 w 458"/>
                <a:gd name="T117" fmla="*/ 3 h 346"/>
                <a:gd name="T118" fmla="*/ 1 w 458"/>
                <a:gd name="T119" fmla="*/ 3 h 346"/>
                <a:gd name="T120" fmla="*/ 1 w 458"/>
                <a:gd name="T121" fmla="*/ 3 h 346"/>
                <a:gd name="T122" fmla="*/ 1 w 458"/>
                <a:gd name="T123" fmla="*/ 2 h 3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8"/>
                <a:gd name="T187" fmla="*/ 0 h 346"/>
                <a:gd name="T188" fmla="*/ 458 w 458"/>
                <a:gd name="T189" fmla="*/ 346 h 3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8" h="346">
                  <a:moveTo>
                    <a:pt x="457" y="2"/>
                  </a:moveTo>
                  <a:lnTo>
                    <a:pt x="458" y="14"/>
                  </a:lnTo>
                  <a:lnTo>
                    <a:pt x="457" y="27"/>
                  </a:lnTo>
                  <a:lnTo>
                    <a:pt x="455" y="41"/>
                  </a:lnTo>
                  <a:lnTo>
                    <a:pt x="455" y="56"/>
                  </a:lnTo>
                  <a:lnTo>
                    <a:pt x="454" y="56"/>
                  </a:lnTo>
                  <a:lnTo>
                    <a:pt x="455" y="63"/>
                  </a:lnTo>
                  <a:lnTo>
                    <a:pt x="454" y="62"/>
                  </a:lnTo>
                  <a:lnTo>
                    <a:pt x="454" y="72"/>
                  </a:lnTo>
                  <a:lnTo>
                    <a:pt x="454" y="86"/>
                  </a:lnTo>
                  <a:lnTo>
                    <a:pt x="454" y="99"/>
                  </a:lnTo>
                  <a:lnTo>
                    <a:pt x="451" y="110"/>
                  </a:lnTo>
                  <a:lnTo>
                    <a:pt x="453" y="113"/>
                  </a:lnTo>
                  <a:lnTo>
                    <a:pt x="453" y="116"/>
                  </a:lnTo>
                  <a:lnTo>
                    <a:pt x="451" y="118"/>
                  </a:lnTo>
                  <a:lnTo>
                    <a:pt x="451" y="123"/>
                  </a:lnTo>
                  <a:lnTo>
                    <a:pt x="450" y="152"/>
                  </a:lnTo>
                  <a:lnTo>
                    <a:pt x="450" y="151"/>
                  </a:lnTo>
                  <a:lnTo>
                    <a:pt x="448" y="154"/>
                  </a:lnTo>
                  <a:lnTo>
                    <a:pt x="450" y="155"/>
                  </a:lnTo>
                  <a:lnTo>
                    <a:pt x="450" y="156"/>
                  </a:lnTo>
                  <a:lnTo>
                    <a:pt x="450" y="159"/>
                  </a:lnTo>
                  <a:lnTo>
                    <a:pt x="447" y="200"/>
                  </a:lnTo>
                  <a:lnTo>
                    <a:pt x="446" y="242"/>
                  </a:lnTo>
                  <a:lnTo>
                    <a:pt x="444" y="242"/>
                  </a:lnTo>
                  <a:lnTo>
                    <a:pt x="446" y="248"/>
                  </a:lnTo>
                  <a:lnTo>
                    <a:pt x="444" y="248"/>
                  </a:lnTo>
                  <a:lnTo>
                    <a:pt x="443" y="289"/>
                  </a:lnTo>
                  <a:lnTo>
                    <a:pt x="441" y="289"/>
                  </a:lnTo>
                  <a:lnTo>
                    <a:pt x="441" y="290"/>
                  </a:lnTo>
                  <a:lnTo>
                    <a:pt x="443" y="293"/>
                  </a:lnTo>
                  <a:lnTo>
                    <a:pt x="441" y="294"/>
                  </a:lnTo>
                  <a:lnTo>
                    <a:pt x="440" y="297"/>
                  </a:lnTo>
                  <a:lnTo>
                    <a:pt x="441" y="301"/>
                  </a:lnTo>
                  <a:lnTo>
                    <a:pt x="441" y="308"/>
                  </a:lnTo>
                  <a:lnTo>
                    <a:pt x="441" y="315"/>
                  </a:lnTo>
                  <a:lnTo>
                    <a:pt x="440" y="322"/>
                  </a:lnTo>
                  <a:lnTo>
                    <a:pt x="437" y="328"/>
                  </a:lnTo>
                  <a:lnTo>
                    <a:pt x="440" y="329"/>
                  </a:lnTo>
                  <a:lnTo>
                    <a:pt x="437" y="346"/>
                  </a:lnTo>
                  <a:lnTo>
                    <a:pt x="415" y="346"/>
                  </a:lnTo>
                  <a:lnTo>
                    <a:pt x="392" y="345"/>
                  </a:lnTo>
                  <a:lnTo>
                    <a:pt x="371" y="345"/>
                  </a:lnTo>
                  <a:lnTo>
                    <a:pt x="348" y="344"/>
                  </a:lnTo>
                  <a:lnTo>
                    <a:pt x="326" y="342"/>
                  </a:lnTo>
                  <a:lnTo>
                    <a:pt x="303" y="342"/>
                  </a:lnTo>
                  <a:lnTo>
                    <a:pt x="282" y="341"/>
                  </a:lnTo>
                  <a:lnTo>
                    <a:pt x="260" y="339"/>
                  </a:lnTo>
                  <a:lnTo>
                    <a:pt x="237" y="339"/>
                  </a:lnTo>
                  <a:lnTo>
                    <a:pt x="216" y="338"/>
                  </a:lnTo>
                  <a:lnTo>
                    <a:pt x="193" y="336"/>
                  </a:lnTo>
                  <a:lnTo>
                    <a:pt x="171" y="336"/>
                  </a:lnTo>
                  <a:lnTo>
                    <a:pt x="150" y="335"/>
                  </a:lnTo>
                  <a:lnTo>
                    <a:pt x="129" y="334"/>
                  </a:lnTo>
                  <a:lnTo>
                    <a:pt x="106" y="334"/>
                  </a:lnTo>
                  <a:lnTo>
                    <a:pt x="85" y="332"/>
                  </a:lnTo>
                  <a:lnTo>
                    <a:pt x="2" y="328"/>
                  </a:lnTo>
                  <a:lnTo>
                    <a:pt x="0" y="320"/>
                  </a:lnTo>
                  <a:lnTo>
                    <a:pt x="0" y="311"/>
                  </a:lnTo>
                  <a:lnTo>
                    <a:pt x="0" y="306"/>
                  </a:lnTo>
                  <a:lnTo>
                    <a:pt x="3" y="298"/>
                  </a:lnTo>
                  <a:lnTo>
                    <a:pt x="0" y="296"/>
                  </a:lnTo>
                  <a:lnTo>
                    <a:pt x="3" y="294"/>
                  </a:lnTo>
                  <a:lnTo>
                    <a:pt x="2" y="293"/>
                  </a:lnTo>
                  <a:lnTo>
                    <a:pt x="3" y="282"/>
                  </a:lnTo>
                  <a:lnTo>
                    <a:pt x="3" y="269"/>
                  </a:lnTo>
                  <a:lnTo>
                    <a:pt x="3" y="256"/>
                  </a:lnTo>
                  <a:lnTo>
                    <a:pt x="6" y="245"/>
                  </a:lnTo>
                  <a:lnTo>
                    <a:pt x="12" y="241"/>
                  </a:lnTo>
                  <a:lnTo>
                    <a:pt x="17" y="239"/>
                  </a:lnTo>
                  <a:lnTo>
                    <a:pt x="23" y="239"/>
                  </a:lnTo>
                  <a:lnTo>
                    <a:pt x="30" y="239"/>
                  </a:lnTo>
                  <a:lnTo>
                    <a:pt x="36" y="239"/>
                  </a:lnTo>
                  <a:lnTo>
                    <a:pt x="41" y="238"/>
                  </a:lnTo>
                  <a:lnTo>
                    <a:pt x="47" y="237"/>
                  </a:lnTo>
                  <a:lnTo>
                    <a:pt x="51" y="231"/>
                  </a:lnTo>
                  <a:lnTo>
                    <a:pt x="58" y="230"/>
                  </a:lnTo>
                  <a:lnTo>
                    <a:pt x="60" y="224"/>
                  </a:lnTo>
                  <a:lnTo>
                    <a:pt x="61" y="217"/>
                  </a:lnTo>
                  <a:lnTo>
                    <a:pt x="67" y="215"/>
                  </a:lnTo>
                  <a:lnTo>
                    <a:pt x="68" y="213"/>
                  </a:lnTo>
                  <a:lnTo>
                    <a:pt x="68" y="210"/>
                  </a:lnTo>
                  <a:lnTo>
                    <a:pt x="67" y="207"/>
                  </a:lnTo>
                  <a:lnTo>
                    <a:pt x="67" y="204"/>
                  </a:lnTo>
                  <a:lnTo>
                    <a:pt x="75" y="203"/>
                  </a:lnTo>
                  <a:lnTo>
                    <a:pt x="85" y="203"/>
                  </a:lnTo>
                  <a:lnTo>
                    <a:pt x="93" y="201"/>
                  </a:lnTo>
                  <a:lnTo>
                    <a:pt x="102" y="200"/>
                  </a:lnTo>
                  <a:lnTo>
                    <a:pt x="93" y="197"/>
                  </a:lnTo>
                  <a:lnTo>
                    <a:pt x="83" y="197"/>
                  </a:lnTo>
                  <a:lnTo>
                    <a:pt x="74" y="196"/>
                  </a:lnTo>
                  <a:lnTo>
                    <a:pt x="64" y="194"/>
                  </a:lnTo>
                  <a:lnTo>
                    <a:pt x="55" y="190"/>
                  </a:lnTo>
                  <a:lnTo>
                    <a:pt x="47" y="186"/>
                  </a:lnTo>
                  <a:lnTo>
                    <a:pt x="38" y="183"/>
                  </a:lnTo>
                  <a:lnTo>
                    <a:pt x="29" y="186"/>
                  </a:lnTo>
                  <a:lnTo>
                    <a:pt x="9" y="201"/>
                  </a:lnTo>
                  <a:lnTo>
                    <a:pt x="9" y="179"/>
                  </a:lnTo>
                  <a:lnTo>
                    <a:pt x="10" y="155"/>
                  </a:lnTo>
                  <a:lnTo>
                    <a:pt x="12" y="132"/>
                  </a:lnTo>
                  <a:lnTo>
                    <a:pt x="13" y="108"/>
                  </a:lnTo>
                  <a:lnTo>
                    <a:pt x="12" y="100"/>
                  </a:lnTo>
                  <a:lnTo>
                    <a:pt x="12" y="94"/>
                  </a:lnTo>
                  <a:lnTo>
                    <a:pt x="13" y="87"/>
                  </a:lnTo>
                  <a:lnTo>
                    <a:pt x="14" y="80"/>
                  </a:lnTo>
                  <a:lnTo>
                    <a:pt x="14" y="72"/>
                  </a:lnTo>
                  <a:lnTo>
                    <a:pt x="14" y="65"/>
                  </a:lnTo>
                  <a:lnTo>
                    <a:pt x="16" y="59"/>
                  </a:lnTo>
                  <a:lnTo>
                    <a:pt x="17" y="54"/>
                  </a:lnTo>
                  <a:lnTo>
                    <a:pt x="14" y="52"/>
                  </a:lnTo>
                  <a:lnTo>
                    <a:pt x="16" y="44"/>
                  </a:lnTo>
                  <a:lnTo>
                    <a:pt x="17" y="34"/>
                  </a:lnTo>
                  <a:lnTo>
                    <a:pt x="17" y="23"/>
                  </a:lnTo>
                  <a:lnTo>
                    <a:pt x="17" y="13"/>
                  </a:lnTo>
                  <a:lnTo>
                    <a:pt x="19" y="14"/>
                  </a:lnTo>
                  <a:lnTo>
                    <a:pt x="17" y="9"/>
                  </a:lnTo>
                  <a:lnTo>
                    <a:pt x="19" y="9"/>
                  </a:lnTo>
                  <a:lnTo>
                    <a:pt x="19" y="3"/>
                  </a:lnTo>
                  <a:lnTo>
                    <a:pt x="306" y="0"/>
                  </a:lnTo>
                  <a:lnTo>
                    <a:pt x="457" y="2"/>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5" name="Freeform 969"/>
            <p:cNvSpPr>
              <a:spLocks/>
            </p:cNvSpPr>
            <p:nvPr/>
          </p:nvSpPr>
          <p:spPr bwMode="auto">
            <a:xfrm>
              <a:off x="3528" y="1683"/>
              <a:ext cx="160" cy="202"/>
            </a:xfrm>
            <a:custGeom>
              <a:avLst/>
              <a:gdLst>
                <a:gd name="T0" fmla="*/ 1 w 231"/>
                <a:gd name="T1" fmla="*/ 3 h 239"/>
                <a:gd name="T2" fmla="*/ 1 w 231"/>
                <a:gd name="T3" fmla="*/ 3 h 239"/>
                <a:gd name="T4" fmla="*/ 1 w 231"/>
                <a:gd name="T5" fmla="*/ 3 h 239"/>
                <a:gd name="T6" fmla="*/ 1 w 231"/>
                <a:gd name="T7" fmla="*/ 3 h 239"/>
                <a:gd name="T8" fmla="*/ 1 w 231"/>
                <a:gd name="T9" fmla="*/ 3 h 239"/>
                <a:gd name="T10" fmla="*/ 1 w 231"/>
                <a:gd name="T11" fmla="*/ 3 h 239"/>
                <a:gd name="T12" fmla="*/ 1 w 231"/>
                <a:gd name="T13" fmla="*/ 3 h 239"/>
                <a:gd name="T14" fmla="*/ 1 w 231"/>
                <a:gd name="T15" fmla="*/ 3 h 239"/>
                <a:gd name="T16" fmla="*/ 1 w 231"/>
                <a:gd name="T17" fmla="*/ 3 h 239"/>
                <a:gd name="T18" fmla="*/ 1 w 231"/>
                <a:gd name="T19" fmla="*/ 3 h 239"/>
                <a:gd name="T20" fmla="*/ 1 w 231"/>
                <a:gd name="T21" fmla="*/ 3 h 239"/>
                <a:gd name="T22" fmla="*/ 1 w 231"/>
                <a:gd name="T23" fmla="*/ 3 h 239"/>
                <a:gd name="T24" fmla="*/ 1 w 231"/>
                <a:gd name="T25" fmla="*/ 3 h 239"/>
                <a:gd name="T26" fmla="*/ 1 w 231"/>
                <a:gd name="T27" fmla="*/ 3 h 239"/>
                <a:gd name="T28" fmla="*/ 1 w 231"/>
                <a:gd name="T29" fmla="*/ 3 h 239"/>
                <a:gd name="T30" fmla="*/ 1 w 231"/>
                <a:gd name="T31" fmla="*/ 3 h 239"/>
                <a:gd name="T32" fmla="*/ 0 w 231"/>
                <a:gd name="T33" fmla="*/ 3 h 239"/>
                <a:gd name="T34" fmla="*/ 1 w 231"/>
                <a:gd name="T35" fmla="*/ 3 h 239"/>
                <a:gd name="T36" fmla="*/ 1 w 231"/>
                <a:gd name="T37" fmla="*/ 3 h 239"/>
                <a:gd name="T38" fmla="*/ 1 w 231"/>
                <a:gd name="T39" fmla="*/ 3 h 239"/>
                <a:gd name="T40" fmla="*/ 1 w 231"/>
                <a:gd name="T41" fmla="*/ 3 h 239"/>
                <a:gd name="T42" fmla="*/ 1 w 231"/>
                <a:gd name="T43" fmla="*/ 3 h 239"/>
                <a:gd name="T44" fmla="*/ 1 w 231"/>
                <a:gd name="T45" fmla="*/ 3 h 239"/>
                <a:gd name="T46" fmla="*/ 1 w 231"/>
                <a:gd name="T47" fmla="*/ 3 h 239"/>
                <a:gd name="T48" fmla="*/ 1 w 231"/>
                <a:gd name="T49" fmla="*/ 3 h 239"/>
                <a:gd name="T50" fmla="*/ 1 w 231"/>
                <a:gd name="T51" fmla="*/ 3 h 239"/>
                <a:gd name="T52" fmla="*/ 1 w 231"/>
                <a:gd name="T53" fmla="*/ 3 h 239"/>
                <a:gd name="T54" fmla="*/ 1 w 231"/>
                <a:gd name="T55" fmla="*/ 3 h 239"/>
                <a:gd name="T56" fmla="*/ 1 w 231"/>
                <a:gd name="T57" fmla="*/ 3 h 239"/>
                <a:gd name="T58" fmla="*/ 1 w 231"/>
                <a:gd name="T59" fmla="*/ 3 h 239"/>
                <a:gd name="T60" fmla="*/ 1 w 231"/>
                <a:gd name="T61" fmla="*/ 3 h 239"/>
                <a:gd name="T62" fmla="*/ 1 w 231"/>
                <a:gd name="T63" fmla="*/ 3 h 239"/>
                <a:gd name="T64" fmla="*/ 1 w 231"/>
                <a:gd name="T65" fmla="*/ 3 h 23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1"/>
                <a:gd name="T100" fmla="*/ 0 h 239"/>
                <a:gd name="T101" fmla="*/ 231 w 231"/>
                <a:gd name="T102" fmla="*/ 239 h 23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1" h="239">
                  <a:moveTo>
                    <a:pt x="231" y="74"/>
                  </a:moveTo>
                  <a:lnTo>
                    <a:pt x="231" y="77"/>
                  </a:lnTo>
                  <a:lnTo>
                    <a:pt x="228" y="77"/>
                  </a:lnTo>
                  <a:lnTo>
                    <a:pt x="224" y="77"/>
                  </a:lnTo>
                  <a:lnTo>
                    <a:pt x="221" y="79"/>
                  </a:lnTo>
                  <a:lnTo>
                    <a:pt x="220" y="91"/>
                  </a:lnTo>
                  <a:lnTo>
                    <a:pt x="216" y="105"/>
                  </a:lnTo>
                  <a:lnTo>
                    <a:pt x="211" y="118"/>
                  </a:lnTo>
                  <a:lnTo>
                    <a:pt x="207" y="131"/>
                  </a:lnTo>
                  <a:lnTo>
                    <a:pt x="208" y="132"/>
                  </a:lnTo>
                  <a:lnTo>
                    <a:pt x="207" y="132"/>
                  </a:lnTo>
                  <a:lnTo>
                    <a:pt x="199" y="159"/>
                  </a:lnTo>
                  <a:lnTo>
                    <a:pt x="192" y="187"/>
                  </a:lnTo>
                  <a:lnTo>
                    <a:pt x="183" y="214"/>
                  </a:lnTo>
                  <a:lnTo>
                    <a:pt x="173" y="239"/>
                  </a:lnTo>
                  <a:lnTo>
                    <a:pt x="168" y="239"/>
                  </a:lnTo>
                  <a:lnTo>
                    <a:pt x="162" y="239"/>
                  </a:lnTo>
                  <a:lnTo>
                    <a:pt x="156" y="239"/>
                  </a:lnTo>
                  <a:lnTo>
                    <a:pt x="151" y="239"/>
                  </a:lnTo>
                  <a:lnTo>
                    <a:pt x="152" y="232"/>
                  </a:lnTo>
                  <a:lnTo>
                    <a:pt x="155" y="226"/>
                  </a:lnTo>
                  <a:lnTo>
                    <a:pt x="156" y="219"/>
                  </a:lnTo>
                  <a:lnTo>
                    <a:pt x="155" y="211"/>
                  </a:lnTo>
                  <a:lnTo>
                    <a:pt x="148" y="201"/>
                  </a:lnTo>
                  <a:lnTo>
                    <a:pt x="128" y="200"/>
                  </a:lnTo>
                  <a:lnTo>
                    <a:pt x="110" y="200"/>
                  </a:lnTo>
                  <a:lnTo>
                    <a:pt x="92" y="198"/>
                  </a:lnTo>
                  <a:lnTo>
                    <a:pt x="75" y="198"/>
                  </a:lnTo>
                  <a:lnTo>
                    <a:pt x="56" y="198"/>
                  </a:lnTo>
                  <a:lnTo>
                    <a:pt x="38" y="197"/>
                  </a:lnTo>
                  <a:lnTo>
                    <a:pt x="20" y="196"/>
                  </a:lnTo>
                  <a:lnTo>
                    <a:pt x="1" y="194"/>
                  </a:lnTo>
                  <a:lnTo>
                    <a:pt x="0" y="191"/>
                  </a:lnTo>
                  <a:lnTo>
                    <a:pt x="0" y="187"/>
                  </a:lnTo>
                  <a:lnTo>
                    <a:pt x="0" y="184"/>
                  </a:lnTo>
                  <a:lnTo>
                    <a:pt x="1" y="180"/>
                  </a:lnTo>
                  <a:lnTo>
                    <a:pt x="3" y="180"/>
                  </a:lnTo>
                  <a:lnTo>
                    <a:pt x="4" y="167"/>
                  </a:lnTo>
                  <a:lnTo>
                    <a:pt x="4" y="169"/>
                  </a:lnTo>
                  <a:lnTo>
                    <a:pt x="6" y="169"/>
                  </a:lnTo>
                  <a:lnTo>
                    <a:pt x="14" y="145"/>
                  </a:lnTo>
                  <a:lnTo>
                    <a:pt x="27" y="122"/>
                  </a:lnTo>
                  <a:lnTo>
                    <a:pt x="35" y="98"/>
                  </a:lnTo>
                  <a:lnTo>
                    <a:pt x="38" y="72"/>
                  </a:lnTo>
                  <a:lnTo>
                    <a:pt x="39" y="65"/>
                  </a:lnTo>
                  <a:lnTo>
                    <a:pt x="41" y="58"/>
                  </a:lnTo>
                  <a:lnTo>
                    <a:pt x="44" y="52"/>
                  </a:lnTo>
                  <a:lnTo>
                    <a:pt x="44" y="44"/>
                  </a:lnTo>
                  <a:lnTo>
                    <a:pt x="45" y="44"/>
                  </a:lnTo>
                  <a:lnTo>
                    <a:pt x="45" y="34"/>
                  </a:lnTo>
                  <a:lnTo>
                    <a:pt x="48" y="34"/>
                  </a:lnTo>
                  <a:lnTo>
                    <a:pt x="48" y="22"/>
                  </a:lnTo>
                  <a:lnTo>
                    <a:pt x="49" y="22"/>
                  </a:lnTo>
                  <a:lnTo>
                    <a:pt x="51" y="17"/>
                  </a:lnTo>
                  <a:lnTo>
                    <a:pt x="52" y="17"/>
                  </a:lnTo>
                  <a:lnTo>
                    <a:pt x="52" y="10"/>
                  </a:lnTo>
                  <a:lnTo>
                    <a:pt x="55" y="7"/>
                  </a:lnTo>
                  <a:lnTo>
                    <a:pt x="59" y="4"/>
                  </a:lnTo>
                  <a:lnTo>
                    <a:pt x="61" y="0"/>
                  </a:lnTo>
                  <a:lnTo>
                    <a:pt x="84" y="4"/>
                  </a:lnTo>
                  <a:lnTo>
                    <a:pt x="110" y="8"/>
                  </a:lnTo>
                  <a:lnTo>
                    <a:pt x="132" y="15"/>
                  </a:lnTo>
                  <a:lnTo>
                    <a:pt x="155" y="24"/>
                  </a:lnTo>
                  <a:lnTo>
                    <a:pt x="176" y="35"/>
                  </a:lnTo>
                  <a:lnTo>
                    <a:pt x="196" y="46"/>
                  </a:lnTo>
                  <a:lnTo>
                    <a:pt x="214" y="60"/>
                  </a:lnTo>
                  <a:lnTo>
                    <a:pt x="231" y="74"/>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6" name="Freeform 970"/>
            <p:cNvSpPr>
              <a:spLocks/>
            </p:cNvSpPr>
            <p:nvPr/>
          </p:nvSpPr>
          <p:spPr bwMode="auto">
            <a:xfrm>
              <a:off x="3576" y="1698"/>
              <a:ext cx="85" cy="134"/>
            </a:xfrm>
            <a:custGeom>
              <a:avLst/>
              <a:gdLst>
                <a:gd name="T0" fmla="*/ 1 w 124"/>
                <a:gd name="T1" fmla="*/ 3 h 159"/>
                <a:gd name="T2" fmla="*/ 1 w 124"/>
                <a:gd name="T3" fmla="*/ 3 h 159"/>
                <a:gd name="T4" fmla="*/ 1 w 124"/>
                <a:gd name="T5" fmla="*/ 3 h 159"/>
                <a:gd name="T6" fmla="*/ 1 w 124"/>
                <a:gd name="T7" fmla="*/ 3 h 159"/>
                <a:gd name="T8" fmla="*/ 1 w 124"/>
                <a:gd name="T9" fmla="*/ 3 h 159"/>
                <a:gd name="T10" fmla="*/ 1 w 124"/>
                <a:gd name="T11" fmla="*/ 3 h 159"/>
                <a:gd name="T12" fmla="*/ 1 w 124"/>
                <a:gd name="T13" fmla="*/ 3 h 159"/>
                <a:gd name="T14" fmla="*/ 1 w 124"/>
                <a:gd name="T15" fmla="*/ 3 h 159"/>
                <a:gd name="T16" fmla="*/ 1 w 124"/>
                <a:gd name="T17" fmla="*/ 3 h 159"/>
                <a:gd name="T18" fmla="*/ 1 w 124"/>
                <a:gd name="T19" fmla="*/ 3 h 159"/>
                <a:gd name="T20" fmla="*/ 1 w 124"/>
                <a:gd name="T21" fmla="*/ 3 h 159"/>
                <a:gd name="T22" fmla="*/ 1 w 124"/>
                <a:gd name="T23" fmla="*/ 3 h 159"/>
                <a:gd name="T24" fmla="*/ 1 w 124"/>
                <a:gd name="T25" fmla="*/ 3 h 159"/>
                <a:gd name="T26" fmla="*/ 1 w 124"/>
                <a:gd name="T27" fmla="*/ 3 h 159"/>
                <a:gd name="T28" fmla="*/ 1 w 124"/>
                <a:gd name="T29" fmla="*/ 3 h 159"/>
                <a:gd name="T30" fmla="*/ 1 w 124"/>
                <a:gd name="T31" fmla="*/ 3 h 159"/>
                <a:gd name="T32" fmla="*/ 1 w 124"/>
                <a:gd name="T33" fmla="*/ 3 h 159"/>
                <a:gd name="T34" fmla="*/ 1 w 124"/>
                <a:gd name="T35" fmla="*/ 3 h 159"/>
                <a:gd name="T36" fmla="*/ 1 w 124"/>
                <a:gd name="T37" fmla="*/ 3 h 159"/>
                <a:gd name="T38" fmla="*/ 1 w 124"/>
                <a:gd name="T39" fmla="*/ 3 h 159"/>
                <a:gd name="T40" fmla="*/ 1 w 124"/>
                <a:gd name="T41" fmla="*/ 3 h 159"/>
                <a:gd name="T42" fmla="*/ 1 w 124"/>
                <a:gd name="T43" fmla="*/ 3 h 159"/>
                <a:gd name="T44" fmla="*/ 1 w 124"/>
                <a:gd name="T45" fmla="*/ 3 h 159"/>
                <a:gd name="T46" fmla="*/ 1 w 124"/>
                <a:gd name="T47" fmla="*/ 3 h 159"/>
                <a:gd name="T48" fmla="*/ 1 w 124"/>
                <a:gd name="T49" fmla="*/ 3 h 159"/>
                <a:gd name="T50" fmla="*/ 1 w 124"/>
                <a:gd name="T51" fmla="*/ 3 h 159"/>
                <a:gd name="T52" fmla="*/ 1 w 124"/>
                <a:gd name="T53" fmla="*/ 3 h 159"/>
                <a:gd name="T54" fmla="*/ 1 w 124"/>
                <a:gd name="T55" fmla="*/ 3 h 159"/>
                <a:gd name="T56" fmla="*/ 1 w 124"/>
                <a:gd name="T57" fmla="*/ 3 h 159"/>
                <a:gd name="T58" fmla="*/ 1 w 124"/>
                <a:gd name="T59" fmla="*/ 3 h 159"/>
                <a:gd name="T60" fmla="*/ 1 w 124"/>
                <a:gd name="T61" fmla="*/ 3 h 159"/>
                <a:gd name="T62" fmla="*/ 1 w 124"/>
                <a:gd name="T63" fmla="*/ 3 h 159"/>
                <a:gd name="T64" fmla="*/ 1 w 124"/>
                <a:gd name="T65" fmla="*/ 3 h 159"/>
                <a:gd name="T66" fmla="*/ 1 w 124"/>
                <a:gd name="T67" fmla="*/ 3 h 159"/>
                <a:gd name="T68" fmla="*/ 1 w 124"/>
                <a:gd name="T69" fmla="*/ 3 h 159"/>
                <a:gd name="T70" fmla="*/ 1 w 124"/>
                <a:gd name="T71" fmla="*/ 3 h 159"/>
                <a:gd name="T72" fmla="*/ 1 w 124"/>
                <a:gd name="T73" fmla="*/ 3 h 159"/>
                <a:gd name="T74" fmla="*/ 1 w 124"/>
                <a:gd name="T75" fmla="*/ 3 h 159"/>
                <a:gd name="T76" fmla="*/ 1 w 124"/>
                <a:gd name="T77" fmla="*/ 3 h 159"/>
                <a:gd name="T78" fmla="*/ 1 w 124"/>
                <a:gd name="T79" fmla="*/ 3 h 159"/>
                <a:gd name="T80" fmla="*/ 1 w 124"/>
                <a:gd name="T81" fmla="*/ 3 h 159"/>
                <a:gd name="T82" fmla="*/ 1 w 124"/>
                <a:gd name="T83" fmla="*/ 3 h 159"/>
                <a:gd name="T84" fmla="*/ 1 w 124"/>
                <a:gd name="T85" fmla="*/ 3 h 159"/>
                <a:gd name="T86" fmla="*/ 1 w 124"/>
                <a:gd name="T87" fmla="*/ 3 h 159"/>
                <a:gd name="T88" fmla="*/ 1 w 124"/>
                <a:gd name="T89" fmla="*/ 3 h 159"/>
                <a:gd name="T90" fmla="*/ 1 w 124"/>
                <a:gd name="T91" fmla="*/ 3 h 159"/>
                <a:gd name="T92" fmla="*/ 1 w 124"/>
                <a:gd name="T93" fmla="*/ 3 h 159"/>
                <a:gd name="T94" fmla="*/ 1 w 124"/>
                <a:gd name="T95" fmla="*/ 3 h 159"/>
                <a:gd name="T96" fmla="*/ 1 w 124"/>
                <a:gd name="T97" fmla="*/ 3 h 159"/>
                <a:gd name="T98" fmla="*/ 1 w 124"/>
                <a:gd name="T99" fmla="*/ 3 h 159"/>
                <a:gd name="T100" fmla="*/ 1 w 124"/>
                <a:gd name="T101" fmla="*/ 3 h 159"/>
                <a:gd name="T102" fmla="*/ 1 w 124"/>
                <a:gd name="T103" fmla="*/ 3 h 159"/>
                <a:gd name="T104" fmla="*/ 0 w 124"/>
                <a:gd name="T105" fmla="*/ 0 h 159"/>
                <a:gd name="T106" fmla="*/ 1 w 124"/>
                <a:gd name="T107" fmla="*/ 3 h 159"/>
                <a:gd name="T108" fmla="*/ 1 w 124"/>
                <a:gd name="T109" fmla="*/ 3 h 159"/>
                <a:gd name="T110" fmla="*/ 1 w 124"/>
                <a:gd name="T111" fmla="*/ 3 h 159"/>
                <a:gd name="T112" fmla="*/ 1 w 124"/>
                <a:gd name="T113" fmla="*/ 3 h 159"/>
                <a:gd name="T114" fmla="*/ 1 w 124"/>
                <a:gd name="T115" fmla="*/ 3 h 159"/>
                <a:gd name="T116" fmla="*/ 1 w 124"/>
                <a:gd name="T117" fmla="*/ 3 h 159"/>
                <a:gd name="T118" fmla="*/ 1 w 124"/>
                <a:gd name="T119" fmla="*/ 3 h 159"/>
                <a:gd name="T120" fmla="*/ 1 w 124"/>
                <a:gd name="T121" fmla="*/ 3 h 1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24"/>
                <a:gd name="T184" fmla="*/ 0 h 159"/>
                <a:gd name="T185" fmla="*/ 124 w 124"/>
                <a:gd name="T186" fmla="*/ 159 h 1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24" h="159">
                  <a:moveTo>
                    <a:pt x="119" y="56"/>
                  </a:moveTo>
                  <a:lnTo>
                    <a:pt x="124" y="68"/>
                  </a:lnTo>
                  <a:lnTo>
                    <a:pt x="124" y="66"/>
                  </a:lnTo>
                  <a:lnTo>
                    <a:pt x="122" y="66"/>
                  </a:lnTo>
                  <a:lnTo>
                    <a:pt x="121" y="86"/>
                  </a:lnTo>
                  <a:lnTo>
                    <a:pt x="117" y="104"/>
                  </a:lnTo>
                  <a:lnTo>
                    <a:pt x="112" y="123"/>
                  </a:lnTo>
                  <a:lnTo>
                    <a:pt x="108" y="138"/>
                  </a:lnTo>
                  <a:lnTo>
                    <a:pt x="107" y="138"/>
                  </a:lnTo>
                  <a:lnTo>
                    <a:pt x="105" y="140"/>
                  </a:lnTo>
                  <a:lnTo>
                    <a:pt x="105" y="142"/>
                  </a:lnTo>
                  <a:lnTo>
                    <a:pt x="105" y="145"/>
                  </a:lnTo>
                  <a:lnTo>
                    <a:pt x="105" y="144"/>
                  </a:lnTo>
                  <a:lnTo>
                    <a:pt x="104" y="147"/>
                  </a:lnTo>
                  <a:lnTo>
                    <a:pt x="101" y="151"/>
                  </a:lnTo>
                  <a:lnTo>
                    <a:pt x="100" y="155"/>
                  </a:lnTo>
                  <a:lnTo>
                    <a:pt x="97" y="159"/>
                  </a:lnTo>
                  <a:lnTo>
                    <a:pt x="98" y="155"/>
                  </a:lnTo>
                  <a:lnTo>
                    <a:pt x="100" y="149"/>
                  </a:lnTo>
                  <a:lnTo>
                    <a:pt x="102" y="145"/>
                  </a:lnTo>
                  <a:lnTo>
                    <a:pt x="104" y="138"/>
                  </a:lnTo>
                  <a:lnTo>
                    <a:pt x="104" y="140"/>
                  </a:lnTo>
                  <a:lnTo>
                    <a:pt x="105" y="137"/>
                  </a:lnTo>
                  <a:lnTo>
                    <a:pt x="107" y="134"/>
                  </a:lnTo>
                  <a:lnTo>
                    <a:pt x="107" y="131"/>
                  </a:lnTo>
                  <a:lnTo>
                    <a:pt x="108" y="127"/>
                  </a:lnTo>
                  <a:lnTo>
                    <a:pt x="108" y="123"/>
                  </a:lnTo>
                  <a:lnTo>
                    <a:pt x="108" y="124"/>
                  </a:lnTo>
                  <a:lnTo>
                    <a:pt x="109" y="123"/>
                  </a:lnTo>
                  <a:lnTo>
                    <a:pt x="111" y="121"/>
                  </a:lnTo>
                  <a:lnTo>
                    <a:pt x="112" y="117"/>
                  </a:lnTo>
                  <a:lnTo>
                    <a:pt x="112" y="114"/>
                  </a:lnTo>
                  <a:lnTo>
                    <a:pt x="114" y="114"/>
                  </a:lnTo>
                  <a:lnTo>
                    <a:pt x="114" y="109"/>
                  </a:lnTo>
                  <a:lnTo>
                    <a:pt x="115" y="103"/>
                  </a:lnTo>
                  <a:lnTo>
                    <a:pt x="117" y="97"/>
                  </a:lnTo>
                  <a:lnTo>
                    <a:pt x="118" y="92"/>
                  </a:lnTo>
                  <a:lnTo>
                    <a:pt x="117" y="92"/>
                  </a:lnTo>
                  <a:lnTo>
                    <a:pt x="118" y="86"/>
                  </a:lnTo>
                  <a:lnTo>
                    <a:pt x="119" y="78"/>
                  </a:lnTo>
                  <a:lnTo>
                    <a:pt x="119" y="69"/>
                  </a:lnTo>
                  <a:lnTo>
                    <a:pt x="119" y="61"/>
                  </a:lnTo>
                  <a:lnTo>
                    <a:pt x="105" y="51"/>
                  </a:lnTo>
                  <a:lnTo>
                    <a:pt x="93" y="42"/>
                  </a:lnTo>
                  <a:lnTo>
                    <a:pt x="77" y="34"/>
                  </a:lnTo>
                  <a:lnTo>
                    <a:pt x="63" y="26"/>
                  </a:lnTo>
                  <a:lnTo>
                    <a:pt x="47" y="18"/>
                  </a:lnTo>
                  <a:lnTo>
                    <a:pt x="32" y="11"/>
                  </a:lnTo>
                  <a:lnTo>
                    <a:pt x="16" y="6"/>
                  </a:lnTo>
                  <a:lnTo>
                    <a:pt x="0" y="0"/>
                  </a:lnTo>
                  <a:lnTo>
                    <a:pt x="18" y="4"/>
                  </a:lnTo>
                  <a:lnTo>
                    <a:pt x="33" y="9"/>
                  </a:lnTo>
                  <a:lnTo>
                    <a:pt x="49" y="16"/>
                  </a:lnTo>
                  <a:lnTo>
                    <a:pt x="63" y="21"/>
                  </a:lnTo>
                  <a:lnTo>
                    <a:pt x="77" y="30"/>
                  </a:lnTo>
                  <a:lnTo>
                    <a:pt x="91" y="38"/>
                  </a:lnTo>
                  <a:lnTo>
                    <a:pt x="105" y="47"/>
                  </a:lnTo>
                  <a:lnTo>
                    <a:pt x="119" y="56"/>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7" name="Freeform 971"/>
            <p:cNvSpPr>
              <a:spLocks/>
            </p:cNvSpPr>
            <p:nvPr/>
          </p:nvSpPr>
          <p:spPr bwMode="auto">
            <a:xfrm>
              <a:off x="2761" y="1738"/>
              <a:ext cx="64" cy="121"/>
            </a:xfrm>
            <a:custGeom>
              <a:avLst/>
              <a:gdLst>
                <a:gd name="T0" fmla="*/ 1 w 93"/>
                <a:gd name="T1" fmla="*/ 3 h 142"/>
                <a:gd name="T2" fmla="*/ 1 w 93"/>
                <a:gd name="T3" fmla="*/ 3 h 142"/>
                <a:gd name="T4" fmla="*/ 1 w 93"/>
                <a:gd name="T5" fmla="*/ 3 h 142"/>
                <a:gd name="T6" fmla="*/ 1 w 93"/>
                <a:gd name="T7" fmla="*/ 3 h 142"/>
                <a:gd name="T8" fmla="*/ 1 w 93"/>
                <a:gd name="T9" fmla="*/ 3 h 142"/>
                <a:gd name="T10" fmla="*/ 1 w 93"/>
                <a:gd name="T11" fmla="*/ 3 h 142"/>
                <a:gd name="T12" fmla="*/ 1 w 93"/>
                <a:gd name="T13" fmla="*/ 3 h 142"/>
                <a:gd name="T14" fmla="*/ 1 w 93"/>
                <a:gd name="T15" fmla="*/ 3 h 142"/>
                <a:gd name="T16" fmla="*/ 1 w 93"/>
                <a:gd name="T17" fmla="*/ 3 h 142"/>
                <a:gd name="T18" fmla="*/ 1 w 93"/>
                <a:gd name="T19" fmla="*/ 3 h 142"/>
                <a:gd name="T20" fmla="*/ 1 w 93"/>
                <a:gd name="T21" fmla="*/ 3 h 142"/>
                <a:gd name="T22" fmla="*/ 1 w 93"/>
                <a:gd name="T23" fmla="*/ 3 h 142"/>
                <a:gd name="T24" fmla="*/ 1 w 93"/>
                <a:gd name="T25" fmla="*/ 3 h 142"/>
                <a:gd name="T26" fmla="*/ 1 w 93"/>
                <a:gd name="T27" fmla="*/ 3 h 142"/>
                <a:gd name="T28" fmla="*/ 1 w 93"/>
                <a:gd name="T29" fmla="*/ 3 h 142"/>
                <a:gd name="T30" fmla="*/ 1 w 93"/>
                <a:gd name="T31" fmla="*/ 3 h 142"/>
                <a:gd name="T32" fmla="*/ 1 w 93"/>
                <a:gd name="T33" fmla="*/ 3 h 142"/>
                <a:gd name="T34" fmla="*/ 1 w 93"/>
                <a:gd name="T35" fmla="*/ 3 h 142"/>
                <a:gd name="T36" fmla="*/ 1 w 93"/>
                <a:gd name="T37" fmla="*/ 3 h 142"/>
                <a:gd name="T38" fmla="*/ 1 w 93"/>
                <a:gd name="T39" fmla="*/ 3 h 142"/>
                <a:gd name="T40" fmla="*/ 1 w 93"/>
                <a:gd name="T41" fmla="*/ 3 h 142"/>
                <a:gd name="T42" fmla="*/ 1 w 93"/>
                <a:gd name="T43" fmla="*/ 3 h 142"/>
                <a:gd name="T44" fmla="*/ 1 w 93"/>
                <a:gd name="T45" fmla="*/ 3 h 142"/>
                <a:gd name="T46" fmla="*/ 1 w 93"/>
                <a:gd name="T47" fmla="*/ 3 h 142"/>
                <a:gd name="T48" fmla="*/ 1 w 93"/>
                <a:gd name="T49" fmla="*/ 3 h 142"/>
                <a:gd name="T50" fmla="*/ 0 w 93"/>
                <a:gd name="T51" fmla="*/ 3 h 142"/>
                <a:gd name="T52" fmla="*/ 1 w 93"/>
                <a:gd name="T53" fmla="*/ 3 h 142"/>
                <a:gd name="T54" fmla="*/ 1 w 93"/>
                <a:gd name="T55" fmla="*/ 3 h 142"/>
                <a:gd name="T56" fmla="*/ 1 w 93"/>
                <a:gd name="T57" fmla="*/ 3 h 142"/>
                <a:gd name="T58" fmla="*/ 1 w 93"/>
                <a:gd name="T59" fmla="*/ 3 h 142"/>
                <a:gd name="T60" fmla="*/ 1 w 93"/>
                <a:gd name="T61" fmla="*/ 3 h 142"/>
                <a:gd name="T62" fmla="*/ 1 w 93"/>
                <a:gd name="T63" fmla="*/ 3 h 142"/>
                <a:gd name="T64" fmla="*/ 1 w 93"/>
                <a:gd name="T65" fmla="*/ 3 h 142"/>
                <a:gd name="T66" fmla="*/ 1 w 93"/>
                <a:gd name="T67" fmla="*/ 0 h 142"/>
                <a:gd name="T68" fmla="*/ 1 w 93"/>
                <a:gd name="T69" fmla="*/ 3 h 142"/>
                <a:gd name="T70" fmla="*/ 1 w 93"/>
                <a:gd name="T71" fmla="*/ 3 h 142"/>
                <a:gd name="T72" fmla="*/ 1 w 93"/>
                <a:gd name="T73" fmla="*/ 3 h 142"/>
                <a:gd name="T74" fmla="*/ 1 w 93"/>
                <a:gd name="T75" fmla="*/ 3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
                <a:gd name="T115" fmla="*/ 0 h 142"/>
                <a:gd name="T116" fmla="*/ 93 w 93"/>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 h="142">
                  <a:moveTo>
                    <a:pt x="79" y="28"/>
                  </a:moveTo>
                  <a:lnTo>
                    <a:pt x="83" y="48"/>
                  </a:lnTo>
                  <a:lnTo>
                    <a:pt x="89" y="70"/>
                  </a:lnTo>
                  <a:lnTo>
                    <a:pt x="91" y="94"/>
                  </a:lnTo>
                  <a:lnTo>
                    <a:pt x="91" y="118"/>
                  </a:lnTo>
                  <a:lnTo>
                    <a:pt x="91" y="121"/>
                  </a:lnTo>
                  <a:lnTo>
                    <a:pt x="93" y="122"/>
                  </a:lnTo>
                  <a:lnTo>
                    <a:pt x="93" y="124"/>
                  </a:lnTo>
                  <a:lnTo>
                    <a:pt x="93" y="128"/>
                  </a:lnTo>
                  <a:lnTo>
                    <a:pt x="86" y="130"/>
                  </a:lnTo>
                  <a:lnTo>
                    <a:pt x="79" y="132"/>
                  </a:lnTo>
                  <a:lnTo>
                    <a:pt x="70" y="134"/>
                  </a:lnTo>
                  <a:lnTo>
                    <a:pt x="63" y="135"/>
                  </a:lnTo>
                  <a:lnTo>
                    <a:pt x="56" y="138"/>
                  </a:lnTo>
                  <a:lnTo>
                    <a:pt x="49" y="139"/>
                  </a:lnTo>
                  <a:lnTo>
                    <a:pt x="42" y="141"/>
                  </a:lnTo>
                  <a:lnTo>
                    <a:pt x="35" y="142"/>
                  </a:lnTo>
                  <a:lnTo>
                    <a:pt x="32" y="139"/>
                  </a:lnTo>
                  <a:lnTo>
                    <a:pt x="32" y="135"/>
                  </a:lnTo>
                  <a:lnTo>
                    <a:pt x="31" y="132"/>
                  </a:lnTo>
                  <a:lnTo>
                    <a:pt x="28" y="128"/>
                  </a:lnTo>
                  <a:lnTo>
                    <a:pt x="24" y="111"/>
                  </a:lnTo>
                  <a:lnTo>
                    <a:pt x="18" y="94"/>
                  </a:lnTo>
                  <a:lnTo>
                    <a:pt x="11" y="77"/>
                  </a:lnTo>
                  <a:lnTo>
                    <a:pt x="7" y="61"/>
                  </a:lnTo>
                  <a:lnTo>
                    <a:pt x="0" y="55"/>
                  </a:lnTo>
                  <a:lnTo>
                    <a:pt x="7" y="46"/>
                  </a:lnTo>
                  <a:lnTo>
                    <a:pt x="15" y="39"/>
                  </a:lnTo>
                  <a:lnTo>
                    <a:pt x="24" y="32"/>
                  </a:lnTo>
                  <a:lnTo>
                    <a:pt x="34" y="25"/>
                  </a:lnTo>
                  <a:lnTo>
                    <a:pt x="42" y="20"/>
                  </a:lnTo>
                  <a:lnTo>
                    <a:pt x="52" y="13"/>
                  </a:lnTo>
                  <a:lnTo>
                    <a:pt x="63" y="7"/>
                  </a:lnTo>
                  <a:lnTo>
                    <a:pt x="73" y="0"/>
                  </a:lnTo>
                  <a:lnTo>
                    <a:pt x="77" y="6"/>
                  </a:lnTo>
                  <a:lnTo>
                    <a:pt x="79" y="14"/>
                  </a:lnTo>
                  <a:lnTo>
                    <a:pt x="77" y="21"/>
                  </a:lnTo>
                  <a:lnTo>
                    <a:pt x="79" y="28"/>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8" name="Freeform 972"/>
            <p:cNvSpPr>
              <a:spLocks/>
            </p:cNvSpPr>
            <p:nvPr/>
          </p:nvSpPr>
          <p:spPr bwMode="auto">
            <a:xfrm>
              <a:off x="2788" y="1761"/>
              <a:ext cx="23" cy="81"/>
            </a:xfrm>
            <a:custGeom>
              <a:avLst/>
              <a:gdLst>
                <a:gd name="T0" fmla="*/ 1 w 31"/>
                <a:gd name="T1" fmla="*/ 2 h 96"/>
                <a:gd name="T2" fmla="*/ 1 w 31"/>
                <a:gd name="T3" fmla="*/ 3 h 96"/>
                <a:gd name="T4" fmla="*/ 1 w 31"/>
                <a:gd name="T5" fmla="*/ 3 h 96"/>
                <a:gd name="T6" fmla="*/ 1 w 31"/>
                <a:gd name="T7" fmla="*/ 3 h 96"/>
                <a:gd name="T8" fmla="*/ 1 w 31"/>
                <a:gd name="T9" fmla="*/ 3 h 96"/>
                <a:gd name="T10" fmla="*/ 1 w 31"/>
                <a:gd name="T11" fmla="*/ 3 h 96"/>
                <a:gd name="T12" fmla="*/ 1 w 31"/>
                <a:gd name="T13" fmla="*/ 3 h 96"/>
                <a:gd name="T14" fmla="*/ 1 w 31"/>
                <a:gd name="T15" fmla="*/ 3 h 96"/>
                <a:gd name="T16" fmla="*/ 1 w 31"/>
                <a:gd name="T17" fmla="*/ 3 h 96"/>
                <a:gd name="T18" fmla="*/ 1 w 31"/>
                <a:gd name="T19" fmla="*/ 3 h 96"/>
                <a:gd name="T20" fmla="*/ 1 w 31"/>
                <a:gd name="T21" fmla="*/ 3 h 96"/>
                <a:gd name="T22" fmla="*/ 1 w 31"/>
                <a:gd name="T23" fmla="*/ 3 h 96"/>
                <a:gd name="T24" fmla="*/ 1 w 31"/>
                <a:gd name="T25" fmla="*/ 3 h 96"/>
                <a:gd name="T26" fmla="*/ 1 w 31"/>
                <a:gd name="T27" fmla="*/ 3 h 96"/>
                <a:gd name="T28" fmla="*/ 1 w 31"/>
                <a:gd name="T29" fmla="*/ 3 h 96"/>
                <a:gd name="T30" fmla="*/ 1 w 31"/>
                <a:gd name="T31" fmla="*/ 3 h 96"/>
                <a:gd name="T32" fmla="*/ 1 w 31"/>
                <a:gd name="T33" fmla="*/ 3 h 96"/>
                <a:gd name="T34" fmla="*/ 1 w 31"/>
                <a:gd name="T35" fmla="*/ 3 h 96"/>
                <a:gd name="T36" fmla="*/ 1 w 31"/>
                <a:gd name="T37" fmla="*/ 3 h 96"/>
                <a:gd name="T38" fmla="*/ 1 w 31"/>
                <a:gd name="T39" fmla="*/ 3 h 96"/>
                <a:gd name="T40" fmla="*/ 1 w 31"/>
                <a:gd name="T41" fmla="*/ 3 h 96"/>
                <a:gd name="T42" fmla="*/ 1 w 31"/>
                <a:gd name="T43" fmla="*/ 3 h 96"/>
                <a:gd name="T44" fmla="*/ 1 w 31"/>
                <a:gd name="T45" fmla="*/ 3 h 96"/>
                <a:gd name="T46" fmla="*/ 1 w 31"/>
                <a:gd name="T47" fmla="*/ 3 h 96"/>
                <a:gd name="T48" fmla="*/ 1 w 31"/>
                <a:gd name="T49" fmla="*/ 3 h 96"/>
                <a:gd name="T50" fmla="*/ 1 w 31"/>
                <a:gd name="T51" fmla="*/ 3 h 96"/>
                <a:gd name="T52" fmla="*/ 1 w 31"/>
                <a:gd name="T53" fmla="*/ 3 h 96"/>
                <a:gd name="T54" fmla="*/ 1 w 31"/>
                <a:gd name="T55" fmla="*/ 3 h 96"/>
                <a:gd name="T56" fmla="*/ 1 w 31"/>
                <a:gd name="T57" fmla="*/ 3 h 96"/>
                <a:gd name="T58" fmla="*/ 1 w 31"/>
                <a:gd name="T59" fmla="*/ 3 h 96"/>
                <a:gd name="T60" fmla="*/ 1 w 31"/>
                <a:gd name="T61" fmla="*/ 3 h 96"/>
                <a:gd name="T62" fmla="*/ 1 w 31"/>
                <a:gd name="T63" fmla="*/ 3 h 96"/>
                <a:gd name="T64" fmla="*/ 0 w 31"/>
                <a:gd name="T65" fmla="*/ 3 h 96"/>
                <a:gd name="T66" fmla="*/ 1 w 31"/>
                <a:gd name="T67" fmla="*/ 0 h 96"/>
                <a:gd name="T68" fmla="*/ 1 w 31"/>
                <a:gd name="T69" fmla="*/ 2 h 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
                <a:gd name="T106" fmla="*/ 0 h 96"/>
                <a:gd name="T107" fmla="*/ 31 w 31"/>
                <a:gd name="T108" fmla="*/ 96 h 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 h="96">
                  <a:moveTo>
                    <a:pt x="31" y="2"/>
                  </a:moveTo>
                  <a:lnTo>
                    <a:pt x="23" y="12"/>
                  </a:lnTo>
                  <a:lnTo>
                    <a:pt x="13" y="21"/>
                  </a:lnTo>
                  <a:lnTo>
                    <a:pt x="4" y="30"/>
                  </a:lnTo>
                  <a:lnTo>
                    <a:pt x="4" y="41"/>
                  </a:lnTo>
                  <a:lnTo>
                    <a:pt x="4" y="44"/>
                  </a:lnTo>
                  <a:lnTo>
                    <a:pt x="4" y="48"/>
                  </a:lnTo>
                  <a:lnTo>
                    <a:pt x="6" y="54"/>
                  </a:lnTo>
                  <a:lnTo>
                    <a:pt x="6" y="58"/>
                  </a:lnTo>
                  <a:lnTo>
                    <a:pt x="7" y="58"/>
                  </a:lnTo>
                  <a:lnTo>
                    <a:pt x="7" y="57"/>
                  </a:lnTo>
                  <a:lnTo>
                    <a:pt x="7" y="55"/>
                  </a:lnTo>
                  <a:lnTo>
                    <a:pt x="9" y="62"/>
                  </a:lnTo>
                  <a:lnTo>
                    <a:pt x="12" y="71"/>
                  </a:lnTo>
                  <a:lnTo>
                    <a:pt x="14" y="81"/>
                  </a:lnTo>
                  <a:lnTo>
                    <a:pt x="19" y="89"/>
                  </a:lnTo>
                  <a:lnTo>
                    <a:pt x="16" y="92"/>
                  </a:lnTo>
                  <a:lnTo>
                    <a:pt x="17" y="92"/>
                  </a:lnTo>
                  <a:lnTo>
                    <a:pt x="19" y="93"/>
                  </a:lnTo>
                  <a:lnTo>
                    <a:pt x="19" y="95"/>
                  </a:lnTo>
                  <a:lnTo>
                    <a:pt x="16" y="96"/>
                  </a:lnTo>
                  <a:lnTo>
                    <a:pt x="16" y="90"/>
                  </a:lnTo>
                  <a:lnTo>
                    <a:pt x="14" y="88"/>
                  </a:lnTo>
                  <a:lnTo>
                    <a:pt x="12" y="83"/>
                  </a:lnTo>
                  <a:lnTo>
                    <a:pt x="10" y="79"/>
                  </a:lnTo>
                  <a:lnTo>
                    <a:pt x="12" y="81"/>
                  </a:lnTo>
                  <a:lnTo>
                    <a:pt x="10" y="76"/>
                  </a:lnTo>
                  <a:lnTo>
                    <a:pt x="9" y="72"/>
                  </a:lnTo>
                  <a:lnTo>
                    <a:pt x="7" y="67"/>
                  </a:lnTo>
                  <a:lnTo>
                    <a:pt x="7" y="59"/>
                  </a:lnTo>
                  <a:lnTo>
                    <a:pt x="6" y="59"/>
                  </a:lnTo>
                  <a:lnTo>
                    <a:pt x="0" y="31"/>
                  </a:lnTo>
                  <a:lnTo>
                    <a:pt x="31" y="0"/>
                  </a:lnTo>
                  <a:lnTo>
                    <a:pt x="31" y="2"/>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49" name="Freeform 973"/>
            <p:cNvSpPr>
              <a:spLocks/>
            </p:cNvSpPr>
            <p:nvPr/>
          </p:nvSpPr>
          <p:spPr bwMode="auto">
            <a:xfrm>
              <a:off x="3430" y="1779"/>
              <a:ext cx="98" cy="20"/>
            </a:xfrm>
            <a:custGeom>
              <a:avLst/>
              <a:gdLst>
                <a:gd name="T0" fmla="*/ 1 w 139"/>
                <a:gd name="T1" fmla="*/ 3 h 24"/>
                <a:gd name="T2" fmla="*/ 1 w 139"/>
                <a:gd name="T3" fmla="*/ 3 h 24"/>
                <a:gd name="T4" fmla="*/ 1 w 139"/>
                <a:gd name="T5" fmla="*/ 3 h 24"/>
                <a:gd name="T6" fmla="*/ 1 w 139"/>
                <a:gd name="T7" fmla="*/ 3 h 24"/>
                <a:gd name="T8" fmla="*/ 1 w 139"/>
                <a:gd name="T9" fmla="*/ 3 h 24"/>
                <a:gd name="T10" fmla="*/ 1 w 139"/>
                <a:gd name="T11" fmla="*/ 3 h 24"/>
                <a:gd name="T12" fmla="*/ 1 w 139"/>
                <a:gd name="T13" fmla="*/ 3 h 24"/>
                <a:gd name="T14" fmla="*/ 1 w 139"/>
                <a:gd name="T15" fmla="*/ 3 h 24"/>
                <a:gd name="T16" fmla="*/ 1 w 139"/>
                <a:gd name="T17" fmla="*/ 3 h 24"/>
                <a:gd name="T18" fmla="*/ 1 w 139"/>
                <a:gd name="T19" fmla="*/ 3 h 24"/>
                <a:gd name="T20" fmla="*/ 1 w 139"/>
                <a:gd name="T21" fmla="*/ 3 h 24"/>
                <a:gd name="T22" fmla="*/ 1 w 139"/>
                <a:gd name="T23" fmla="*/ 3 h 24"/>
                <a:gd name="T24" fmla="*/ 0 w 139"/>
                <a:gd name="T25" fmla="*/ 3 h 24"/>
                <a:gd name="T26" fmla="*/ 0 w 139"/>
                <a:gd name="T27" fmla="*/ 3 h 24"/>
                <a:gd name="T28" fmla="*/ 0 w 139"/>
                <a:gd name="T29" fmla="*/ 3 h 24"/>
                <a:gd name="T30" fmla="*/ 1 w 139"/>
                <a:gd name="T31" fmla="*/ 2 h 24"/>
                <a:gd name="T32" fmla="*/ 1 w 139"/>
                <a:gd name="T33" fmla="*/ 0 h 24"/>
                <a:gd name="T34" fmla="*/ 1 w 139"/>
                <a:gd name="T35" fmla="*/ 3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9"/>
                <a:gd name="T55" fmla="*/ 0 h 24"/>
                <a:gd name="T56" fmla="*/ 139 w 139"/>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9" h="24">
                  <a:moveTo>
                    <a:pt x="136" y="12"/>
                  </a:moveTo>
                  <a:lnTo>
                    <a:pt x="139" y="15"/>
                  </a:lnTo>
                  <a:lnTo>
                    <a:pt x="139" y="19"/>
                  </a:lnTo>
                  <a:lnTo>
                    <a:pt x="136" y="22"/>
                  </a:lnTo>
                  <a:lnTo>
                    <a:pt x="133" y="24"/>
                  </a:lnTo>
                  <a:lnTo>
                    <a:pt x="117" y="23"/>
                  </a:lnTo>
                  <a:lnTo>
                    <a:pt x="100" y="22"/>
                  </a:lnTo>
                  <a:lnTo>
                    <a:pt x="84" y="22"/>
                  </a:lnTo>
                  <a:lnTo>
                    <a:pt x="67" y="20"/>
                  </a:lnTo>
                  <a:lnTo>
                    <a:pt x="50" y="19"/>
                  </a:lnTo>
                  <a:lnTo>
                    <a:pt x="33" y="16"/>
                  </a:lnTo>
                  <a:lnTo>
                    <a:pt x="16" y="15"/>
                  </a:lnTo>
                  <a:lnTo>
                    <a:pt x="0" y="12"/>
                  </a:lnTo>
                  <a:lnTo>
                    <a:pt x="0" y="9"/>
                  </a:lnTo>
                  <a:lnTo>
                    <a:pt x="0" y="5"/>
                  </a:lnTo>
                  <a:lnTo>
                    <a:pt x="2" y="2"/>
                  </a:lnTo>
                  <a:lnTo>
                    <a:pt x="3" y="0"/>
                  </a:lnTo>
                  <a:lnTo>
                    <a:pt x="136" y="12"/>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0" name="Freeform 974"/>
            <p:cNvSpPr>
              <a:spLocks/>
            </p:cNvSpPr>
            <p:nvPr/>
          </p:nvSpPr>
          <p:spPr bwMode="auto">
            <a:xfrm>
              <a:off x="3430" y="1791"/>
              <a:ext cx="96" cy="20"/>
            </a:xfrm>
            <a:custGeom>
              <a:avLst/>
              <a:gdLst>
                <a:gd name="T0" fmla="*/ 1 w 137"/>
                <a:gd name="T1" fmla="*/ 3 h 24"/>
                <a:gd name="T2" fmla="*/ 1 w 137"/>
                <a:gd name="T3" fmla="*/ 3 h 24"/>
                <a:gd name="T4" fmla="*/ 1 w 137"/>
                <a:gd name="T5" fmla="*/ 3 h 24"/>
                <a:gd name="T6" fmla="*/ 1 w 137"/>
                <a:gd name="T7" fmla="*/ 3 h 24"/>
                <a:gd name="T8" fmla="*/ 1 w 137"/>
                <a:gd name="T9" fmla="*/ 3 h 24"/>
                <a:gd name="T10" fmla="*/ 0 w 137"/>
                <a:gd name="T11" fmla="*/ 3 h 24"/>
                <a:gd name="T12" fmla="*/ 0 w 137"/>
                <a:gd name="T13" fmla="*/ 3 h 24"/>
                <a:gd name="T14" fmla="*/ 0 w 137"/>
                <a:gd name="T15" fmla="*/ 3 h 24"/>
                <a:gd name="T16" fmla="*/ 0 w 137"/>
                <a:gd name="T17" fmla="*/ 1 h 24"/>
                <a:gd name="T18" fmla="*/ 0 w 137"/>
                <a:gd name="T19" fmla="*/ 0 h 24"/>
                <a:gd name="T20" fmla="*/ 1 w 137"/>
                <a:gd name="T21" fmla="*/ 3 h 24"/>
                <a:gd name="T22" fmla="*/ 1 w 137"/>
                <a:gd name="T23" fmla="*/ 3 h 24"/>
                <a:gd name="T24" fmla="*/ 1 w 137"/>
                <a:gd name="T25" fmla="*/ 3 h 24"/>
                <a:gd name="T26" fmla="*/ 1 w 137"/>
                <a:gd name="T27" fmla="*/ 3 h 24"/>
                <a:gd name="T28" fmla="*/ 1 w 137"/>
                <a:gd name="T29" fmla="*/ 3 h 24"/>
                <a:gd name="T30" fmla="*/ 1 w 137"/>
                <a:gd name="T31" fmla="*/ 3 h 24"/>
                <a:gd name="T32" fmla="*/ 1 w 137"/>
                <a:gd name="T33" fmla="*/ 3 h 24"/>
                <a:gd name="T34" fmla="*/ 1 w 137"/>
                <a:gd name="T35" fmla="*/ 3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24"/>
                <a:gd name="T56" fmla="*/ 137 w 137"/>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24">
                  <a:moveTo>
                    <a:pt x="137" y="13"/>
                  </a:moveTo>
                  <a:lnTo>
                    <a:pt x="137" y="15"/>
                  </a:lnTo>
                  <a:lnTo>
                    <a:pt x="137" y="18"/>
                  </a:lnTo>
                  <a:lnTo>
                    <a:pt x="136" y="22"/>
                  </a:lnTo>
                  <a:lnTo>
                    <a:pt x="133" y="24"/>
                  </a:lnTo>
                  <a:lnTo>
                    <a:pt x="0" y="11"/>
                  </a:lnTo>
                  <a:lnTo>
                    <a:pt x="0" y="8"/>
                  </a:lnTo>
                  <a:lnTo>
                    <a:pt x="0" y="4"/>
                  </a:lnTo>
                  <a:lnTo>
                    <a:pt x="0" y="1"/>
                  </a:lnTo>
                  <a:lnTo>
                    <a:pt x="0" y="0"/>
                  </a:lnTo>
                  <a:lnTo>
                    <a:pt x="17" y="3"/>
                  </a:lnTo>
                  <a:lnTo>
                    <a:pt x="34" y="6"/>
                  </a:lnTo>
                  <a:lnTo>
                    <a:pt x="51" y="7"/>
                  </a:lnTo>
                  <a:lnTo>
                    <a:pt x="69" y="8"/>
                  </a:lnTo>
                  <a:lnTo>
                    <a:pt x="86" y="10"/>
                  </a:lnTo>
                  <a:lnTo>
                    <a:pt x="105" y="11"/>
                  </a:lnTo>
                  <a:lnTo>
                    <a:pt x="120" y="11"/>
                  </a:lnTo>
                  <a:lnTo>
                    <a:pt x="137" y="13"/>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1" name="Freeform 975"/>
            <p:cNvSpPr>
              <a:spLocks/>
            </p:cNvSpPr>
            <p:nvPr/>
          </p:nvSpPr>
          <p:spPr bwMode="auto">
            <a:xfrm>
              <a:off x="2526" y="1804"/>
              <a:ext cx="938" cy="505"/>
            </a:xfrm>
            <a:custGeom>
              <a:avLst/>
              <a:gdLst>
                <a:gd name="T0" fmla="*/ 1 w 1353"/>
                <a:gd name="T1" fmla="*/ 3 h 600"/>
                <a:gd name="T2" fmla="*/ 1 w 1353"/>
                <a:gd name="T3" fmla="*/ 3 h 600"/>
                <a:gd name="T4" fmla="*/ 1 w 1353"/>
                <a:gd name="T5" fmla="*/ 3 h 600"/>
                <a:gd name="T6" fmla="*/ 1 w 1353"/>
                <a:gd name="T7" fmla="*/ 3 h 600"/>
                <a:gd name="T8" fmla="*/ 1 w 1353"/>
                <a:gd name="T9" fmla="*/ 3 h 600"/>
                <a:gd name="T10" fmla="*/ 1 w 1353"/>
                <a:gd name="T11" fmla="*/ 3 h 600"/>
                <a:gd name="T12" fmla="*/ 1 w 1353"/>
                <a:gd name="T13" fmla="*/ 3 h 600"/>
                <a:gd name="T14" fmla="*/ 1 w 1353"/>
                <a:gd name="T15" fmla="*/ 3 h 600"/>
                <a:gd name="T16" fmla="*/ 1 w 1353"/>
                <a:gd name="T17" fmla="*/ 3 h 600"/>
                <a:gd name="T18" fmla="*/ 1 w 1353"/>
                <a:gd name="T19" fmla="*/ 3 h 600"/>
                <a:gd name="T20" fmla="*/ 1 w 1353"/>
                <a:gd name="T21" fmla="*/ 3 h 600"/>
                <a:gd name="T22" fmla="*/ 1 w 1353"/>
                <a:gd name="T23" fmla="*/ 3 h 600"/>
                <a:gd name="T24" fmla="*/ 1 w 1353"/>
                <a:gd name="T25" fmla="*/ 3 h 600"/>
                <a:gd name="T26" fmla="*/ 1 w 1353"/>
                <a:gd name="T27" fmla="*/ 3 h 600"/>
                <a:gd name="T28" fmla="*/ 1 w 1353"/>
                <a:gd name="T29" fmla="*/ 3 h 600"/>
                <a:gd name="T30" fmla="*/ 1 w 1353"/>
                <a:gd name="T31" fmla="*/ 3 h 600"/>
                <a:gd name="T32" fmla="*/ 1 w 1353"/>
                <a:gd name="T33" fmla="*/ 3 h 600"/>
                <a:gd name="T34" fmla="*/ 1 w 1353"/>
                <a:gd name="T35" fmla="*/ 3 h 600"/>
                <a:gd name="T36" fmla="*/ 1 w 1353"/>
                <a:gd name="T37" fmla="*/ 3 h 600"/>
                <a:gd name="T38" fmla="*/ 1 w 1353"/>
                <a:gd name="T39" fmla="*/ 3 h 600"/>
                <a:gd name="T40" fmla="*/ 1 w 1353"/>
                <a:gd name="T41" fmla="*/ 3 h 600"/>
                <a:gd name="T42" fmla="*/ 1 w 1353"/>
                <a:gd name="T43" fmla="*/ 3 h 600"/>
                <a:gd name="T44" fmla="*/ 1 w 1353"/>
                <a:gd name="T45" fmla="*/ 3 h 600"/>
                <a:gd name="T46" fmla="*/ 1 w 1353"/>
                <a:gd name="T47" fmla="*/ 3 h 600"/>
                <a:gd name="T48" fmla="*/ 1 w 1353"/>
                <a:gd name="T49" fmla="*/ 3 h 600"/>
                <a:gd name="T50" fmla="*/ 1 w 1353"/>
                <a:gd name="T51" fmla="*/ 3 h 600"/>
                <a:gd name="T52" fmla="*/ 1 w 1353"/>
                <a:gd name="T53" fmla="*/ 3 h 600"/>
                <a:gd name="T54" fmla="*/ 1 w 1353"/>
                <a:gd name="T55" fmla="*/ 3 h 600"/>
                <a:gd name="T56" fmla="*/ 1 w 1353"/>
                <a:gd name="T57" fmla="*/ 3 h 600"/>
                <a:gd name="T58" fmla="*/ 1 w 1353"/>
                <a:gd name="T59" fmla="*/ 3 h 600"/>
                <a:gd name="T60" fmla="*/ 1 w 1353"/>
                <a:gd name="T61" fmla="*/ 3 h 600"/>
                <a:gd name="T62" fmla="*/ 1 w 1353"/>
                <a:gd name="T63" fmla="*/ 3 h 600"/>
                <a:gd name="T64" fmla="*/ 1 w 1353"/>
                <a:gd name="T65" fmla="*/ 3 h 600"/>
                <a:gd name="T66" fmla="*/ 1 w 1353"/>
                <a:gd name="T67" fmla="*/ 3 h 600"/>
                <a:gd name="T68" fmla="*/ 1 w 1353"/>
                <a:gd name="T69" fmla="*/ 3 h 600"/>
                <a:gd name="T70" fmla="*/ 1 w 1353"/>
                <a:gd name="T71" fmla="*/ 3 h 600"/>
                <a:gd name="T72" fmla="*/ 1 w 1353"/>
                <a:gd name="T73" fmla="*/ 3 h 600"/>
                <a:gd name="T74" fmla="*/ 1 w 1353"/>
                <a:gd name="T75" fmla="*/ 3 h 600"/>
                <a:gd name="T76" fmla="*/ 1 w 1353"/>
                <a:gd name="T77" fmla="*/ 3 h 600"/>
                <a:gd name="T78" fmla="*/ 1 w 1353"/>
                <a:gd name="T79" fmla="*/ 3 h 600"/>
                <a:gd name="T80" fmla="*/ 1 w 1353"/>
                <a:gd name="T81" fmla="*/ 3 h 600"/>
                <a:gd name="T82" fmla="*/ 1 w 1353"/>
                <a:gd name="T83" fmla="*/ 3 h 600"/>
                <a:gd name="T84" fmla="*/ 1 w 1353"/>
                <a:gd name="T85" fmla="*/ 3 h 600"/>
                <a:gd name="T86" fmla="*/ 1 w 1353"/>
                <a:gd name="T87" fmla="*/ 3 h 600"/>
                <a:gd name="T88" fmla="*/ 1 w 1353"/>
                <a:gd name="T89" fmla="*/ 3 h 600"/>
                <a:gd name="T90" fmla="*/ 1 w 1353"/>
                <a:gd name="T91" fmla="*/ 3 h 600"/>
                <a:gd name="T92" fmla="*/ 1 w 1353"/>
                <a:gd name="T93" fmla="*/ 3 h 600"/>
                <a:gd name="T94" fmla="*/ 1 w 1353"/>
                <a:gd name="T95" fmla="*/ 3 h 600"/>
                <a:gd name="T96" fmla="*/ 1 w 1353"/>
                <a:gd name="T97" fmla="*/ 3 h 600"/>
                <a:gd name="T98" fmla="*/ 1 w 1353"/>
                <a:gd name="T99" fmla="*/ 3 h 600"/>
                <a:gd name="T100" fmla="*/ 1 w 1353"/>
                <a:gd name="T101" fmla="*/ 3 h 600"/>
                <a:gd name="T102" fmla="*/ 1 w 1353"/>
                <a:gd name="T103" fmla="*/ 3 h 600"/>
                <a:gd name="T104" fmla="*/ 1 w 1353"/>
                <a:gd name="T105" fmla="*/ 3 h 600"/>
                <a:gd name="T106" fmla="*/ 1 w 1353"/>
                <a:gd name="T107" fmla="*/ 3 h 600"/>
                <a:gd name="T108" fmla="*/ 1 w 1353"/>
                <a:gd name="T109" fmla="*/ 3 h 600"/>
                <a:gd name="T110" fmla="*/ 1 w 1353"/>
                <a:gd name="T111" fmla="*/ 1 h 600"/>
                <a:gd name="T112" fmla="*/ 1 w 1353"/>
                <a:gd name="T113" fmla="*/ 3 h 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53"/>
                <a:gd name="T172" fmla="*/ 0 h 600"/>
                <a:gd name="T173" fmla="*/ 1353 w 1353"/>
                <a:gd name="T174" fmla="*/ 600 h 6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53" h="600">
                  <a:moveTo>
                    <a:pt x="1303" y="49"/>
                  </a:moveTo>
                  <a:lnTo>
                    <a:pt x="1312" y="54"/>
                  </a:lnTo>
                  <a:lnTo>
                    <a:pt x="1292" y="77"/>
                  </a:lnTo>
                  <a:lnTo>
                    <a:pt x="1281" y="106"/>
                  </a:lnTo>
                  <a:lnTo>
                    <a:pt x="1275" y="137"/>
                  </a:lnTo>
                  <a:lnTo>
                    <a:pt x="1276" y="170"/>
                  </a:lnTo>
                  <a:lnTo>
                    <a:pt x="1275" y="172"/>
                  </a:lnTo>
                  <a:lnTo>
                    <a:pt x="1276" y="175"/>
                  </a:lnTo>
                  <a:lnTo>
                    <a:pt x="1278" y="176"/>
                  </a:lnTo>
                  <a:lnTo>
                    <a:pt x="1276" y="179"/>
                  </a:lnTo>
                  <a:lnTo>
                    <a:pt x="1282" y="193"/>
                  </a:lnTo>
                  <a:lnTo>
                    <a:pt x="1289" y="206"/>
                  </a:lnTo>
                  <a:lnTo>
                    <a:pt x="1296" y="218"/>
                  </a:lnTo>
                  <a:lnTo>
                    <a:pt x="1303" y="232"/>
                  </a:lnTo>
                  <a:lnTo>
                    <a:pt x="1310" y="242"/>
                  </a:lnTo>
                  <a:lnTo>
                    <a:pt x="1322" y="251"/>
                  </a:lnTo>
                  <a:lnTo>
                    <a:pt x="1330" y="258"/>
                  </a:lnTo>
                  <a:lnTo>
                    <a:pt x="1336" y="269"/>
                  </a:lnTo>
                  <a:lnTo>
                    <a:pt x="1341" y="272"/>
                  </a:lnTo>
                  <a:lnTo>
                    <a:pt x="1345" y="276"/>
                  </a:lnTo>
                  <a:lnTo>
                    <a:pt x="1350" y="280"/>
                  </a:lnTo>
                  <a:lnTo>
                    <a:pt x="1353" y="287"/>
                  </a:lnTo>
                  <a:lnTo>
                    <a:pt x="1350" y="294"/>
                  </a:lnTo>
                  <a:lnTo>
                    <a:pt x="1345" y="301"/>
                  </a:lnTo>
                  <a:lnTo>
                    <a:pt x="1341" y="307"/>
                  </a:lnTo>
                  <a:lnTo>
                    <a:pt x="1337" y="312"/>
                  </a:lnTo>
                  <a:lnTo>
                    <a:pt x="1331" y="318"/>
                  </a:lnTo>
                  <a:lnTo>
                    <a:pt x="1326" y="322"/>
                  </a:lnTo>
                  <a:lnTo>
                    <a:pt x="1319" y="325"/>
                  </a:lnTo>
                  <a:lnTo>
                    <a:pt x="1310" y="328"/>
                  </a:lnTo>
                  <a:lnTo>
                    <a:pt x="1305" y="329"/>
                  </a:lnTo>
                  <a:lnTo>
                    <a:pt x="1302" y="327"/>
                  </a:lnTo>
                  <a:lnTo>
                    <a:pt x="1298" y="322"/>
                  </a:lnTo>
                  <a:lnTo>
                    <a:pt x="1293" y="320"/>
                  </a:lnTo>
                  <a:lnTo>
                    <a:pt x="1288" y="312"/>
                  </a:lnTo>
                  <a:lnTo>
                    <a:pt x="1281" y="305"/>
                  </a:lnTo>
                  <a:lnTo>
                    <a:pt x="1274" y="300"/>
                  </a:lnTo>
                  <a:lnTo>
                    <a:pt x="1265" y="294"/>
                  </a:lnTo>
                  <a:lnTo>
                    <a:pt x="1257" y="290"/>
                  </a:lnTo>
                  <a:lnTo>
                    <a:pt x="1247" y="287"/>
                  </a:lnTo>
                  <a:lnTo>
                    <a:pt x="1237" y="287"/>
                  </a:lnTo>
                  <a:lnTo>
                    <a:pt x="1226" y="287"/>
                  </a:lnTo>
                  <a:lnTo>
                    <a:pt x="1209" y="293"/>
                  </a:lnTo>
                  <a:lnTo>
                    <a:pt x="1207" y="289"/>
                  </a:lnTo>
                  <a:lnTo>
                    <a:pt x="1206" y="284"/>
                  </a:lnTo>
                  <a:lnTo>
                    <a:pt x="1205" y="280"/>
                  </a:lnTo>
                  <a:lnTo>
                    <a:pt x="1205" y="274"/>
                  </a:lnTo>
                  <a:lnTo>
                    <a:pt x="1202" y="270"/>
                  </a:lnTo>
                  <a:lnTo>
                    <a:pt x="1200" y="265"/>
                  </a:lnTo>
                  <a:lnTo>
                    <a:pt x="1199" y="260"/>
                  </a:lnTo>
                  <a:lnTo>
                    <a:pt x="1196" y="256"/>
                  </a:lnTo>
                  <a:lnTo>
                    <a:pt x="1196" y="244"/>
                  </a:lnTo>
                  <a:lnTo>
                    <a:pt x="1202" y="234"/>
                  </a:lnTo>
                  <a:lnTo>
                    <a:pt x="1205" y="227"/>
                  </a:lnTo>
                  <a:lnTo>
                    <a:pt x="1196" y="222"/>
                  </a:lnTo>
                  <a:lnTo>
                    <a:pt x="1193" y="231"/>
                  </a:lnTo>
                  <a:lnTo>
                    <a:pt x="1189" y="239"/>
                  </a:lnTo>
                  <a:lnTo>
                    <a:pt x="1186" y="248"/>
                  </a:lnTo>
                  <a:lnTo>
                    <a:pt x="1189" y="258"/>
                  </a:lnTo>
                  <a:lnTo>
                    <a:pt x="1193" y="272"/>
                  </a:lnTo>
                  <a:lnTo>
                    <a:pt x="1199" y="287"/>
                  </a:lnTo>
                  <a:lnTo>
                    <a:pt x="1203" y="301"/>
                  </a:lnTo>
                  <a:lnTo>
                    <a:pt x="1199" y="315"/>
                  </a:lnTo>
                  <a:lnTo>
                    <a:pt x="1200" y="321"/>
                  </a:lnTo>
                  <a:lnTo>
                    <a:pt x="1205" y="325"/>
                  </a:lnTo>
                  <a:lnTo>
                    <a:pt x="1209" y="331"/>
                  </a:lnTo>
                  <a:lnTo>
                    <a:pt x="1210" y="336"/>
                  </a:lnTo>
                  <a:lnTo>
                    <a:pt x="1202" y="339"/>
                  </a:lnTo>
                  <a:lnTo>
                    <a:pt x="1193" y="343"/>
                  </a:lnTo>
                  <a:lnTo>
                    <a:pt x="1188" y="348"/>
                  </a:lnTo>
                  <a:lnTo>
                    <a:pt x="1182" y="350"/>
                  </a:lnTo>
                  <a:lnTo>
                    <a:pt x="1176" y="355"/>
                  </a:lnTo>
                  <a:lnTo>
                    <a:pt x="1169" y="358"/>
                  </a:lnTo>
                  <a:lnTo>
                    <a:pt x="1162" y="360"/>
                  </a:lnTo>
                  <a:lnTo>
                    <a:pt x="1154" y="362"/>
                  </a:lnTo>
                  <a:lnTo>
                    <a:pt x="1148" y="365"/>
                  </a:lnTo>
                  <a:lnTo>
                    <a:pt x="1141" y="367"/>
                  </a:lnTo>
                  <a:lnTo>
                    <a:pt x="1136" y="369"/>
                  </a:lnTo>
                  <a:lnTo>
                    <a:pt x="1128" y="370"/>
                  </a:lnTo>
                  <a:lnTo>
                    <a:pt x="1126" y="363"/>
                  </a:lnTo>
                  <a:lnTo>
                    <a:pt x="1124" y="353"/>
                  </a:lnTo>
                  <a:lnTo>
                    <a:pt x="1123" y="346"/>
                  </a:lnTo>
                  <a:lnTo>
                    <a:pt x="1114" y="346"/>
                  </a:lnTo>
                  <a:lnTo>
                    <a:pt x="1113" y="342"/>
                  </a:lnTo>
                  <a:lnTo>
                    <a:pt x="1112" y="338"/>
                  </a:lnTo>
                  <a:lnTo>
                    <a:pt x="1110" y="332"/>
                  </a:lnTo>
                  <a:lnTo>
                    <a:pt x="1109" y="328"/>
                  </a:lnTo>
                  <a:lnTo>
                    <a:pt x="1106" y="322"/>
                  </a:lnTo>
                  <a:lnTo>
                    <a:pt x="1103" y="317"/>
                  </a:lnTo>
                  <a:lnTo>
                    <a:pt x="1100" y="310"/>
                  </a:lnTo>
                  <a:lnTo>
                    <a:pt x="1099" y="303"/>
                  </a:lnTo>
                  <a:lnTo>
                    <a:pt x="1102" y="294"/>
                  </a:lnTo>
                  <a:lnTo>
                    <a:pt x="1107" y="286"/>
                  </a:lnTo>
                  <a:lnTo>
                    <a:pt x="1113" y="277"/>
                  </a:lnTo>
                  <a:lnTo>
                    <a:pt x="1117" y="269"/>
                  </a:lnTo>
                  <a:lnTo>
                    <a:pt x="1116" y="269"/>
                  </a:lnTo>
                  <a:lnTo>
                    <a:pt x="1114" y="269"/>
                  </a:lnTo>
                  <a:lnTo>
                    <a:pt x="1114" y="267"/>
                  </a:lnTo>
                  <a:lnTo>
                    <a:pt x="1114" y="266"/>
                  </a:lnTo>
                  <a:lnTo>
                    <a:pt x="1107" y="267"/>
                  </a:lnTo>
                  <a:lnTo>
                    <a:pt x="1103" y="272"/>
                  </a:lnTo>
                  <a:lnTo>
                    <a:pt x="1099" y="277"/>
                  </a:lnTo>
                  <a:lnTo>
                    <a:pt x="1096" y="284"/>
                  </a:lnTo>
                  <a:lnTo>
                    <a:pt x="1095" y="290"/>
                  </a:lnTo>
                  <a:lnTo>
                    <a:pt x="1093" y="296"/>
                  </a:lnTo>
                  <a:lnTo>
                    <a:pt x="1092" y="303"/>
                  </a:lnTo>
                  <a:lnTo>
                    <a:pt x="1092" y="310"/>
                  </a:lnTo>
                  <a:lnTo>
                    <a:pt x="1095" y="310"/>
                  </a:lnTo>
                  <a:lnTo>
                    <a:pt x="1100" y="331"/>
                  </a:lnTo>
                  <a:lnTo>
                    <a:pt x="1095" y="331"/>
                  </a:lnTo>
                  <a:lnTo>
                    <a:pt x="1089" y="332"/>
                  </a:lnTo>
                  <a:lnTo>
                    <a:pt x="1085" y="336"/>
                  </a:lnTo>
                  <a:lnTo>
                    <a:pt x="1082" y="341"/>
                  </a:lnTo>
                  <a:lnTo>
                    <a:pt x="1081" y="349"/>
                  </a:lnTo>
                  <a:lnTo>
                    <a:pt x="1083" y="359"/>
                  </a:lnTo>
                  <a:lnTo>
                    <a:pt x="1082" y="367"/>
                  </a:lnTo>
                  <a:lnTo>
                    <a:pt x="1074" y="372"/>
                  </a:lnTo>
                  <a:lnTo>
                    <a:pt x="1074" y="380"/>
                  </a:lnTo>
                  <a:lnTo>
                    <a:pt x="1069" y="387"/>
                  </a:lnTo>
                  <a:lnTo>
                    <a:pt x="1065" y="394"/>
                  </a:lnTo>
                  <a:lnTo>
                    <a:pt x="1062" y="401"/>
                  </a:lnTo>
                  <a:lnTo>
                    <a:pt x="1058" y="412"/>
                  </a:lnTo>
                  <a:lnTo>
                    <a:pt x="1058" y="421"/>
                  </a:lnTo>
                  <a:lnTo>
                    <a:pt x="1061" y="431"/>
                  </a:lnTo>
                  <a:lnTo>
                    <a:pt x="1064" y="442"/>
                  </a:lnTo>
                  <a:lnTo>
                    <a:pt x="1065" y="446"/>
                  </a:lnTo>
                  <a:lnTo>
                    <a:pt x="1066" y="449"/>
                  </a:lnTo>
                  <a:lnTo>
                    <a:pt x="1066" y="452"/>
                  </a:lnTo>
                  <a:lnTo>
                    <a:pt x="1064" y="455"/>
                  </a:lnTo>
                  <a:lnTo>
                    <a:pt x="1061" y="455"/>
                  </a:lnTo>
                  <a:lnTo>
                    <a:pt x="1061" y="463"/>
                  </a:lnTo>
                  <a:lnTo>
                    <a:pt x="1058" y="469"/>
                  </a:lnTo>
                  <a:lnTo>
                    <a:pt x="1054" y="473"/>
                  </a:lnTo>
                  <a:lnTo>
                    <a:pt x="1047" y="477"/>
                  </a:lnTo>
                  <a:lnTo>
                    <a:pt x="1041" y="480"/>
                  </a:lnTo>
                  <a:lnTo>
                    <a:pt x="1037" y="486"/>
                  </a:lnTo>
                  <a:lnTo>
                    <a:pt x="1035" y="491"/>
                  </a:lnTo>
                  <a:lnTo>
                    <a:pt x="1037" y="501"/>
                  </a:lnTo>
                  <a:lnTo>
                    <a:pt x="1038" y="511"/>
                  </a:lnTo>
                  <a:lnTo>
                    <a:pt x="1043" y="519"/>
                  </a:lnTo>
                  <a:lnTo>
                    <a:pt x="1044" y="526"/>
                  </a:lnTo>
                  <a:lnTo>
                    <a:pt x="1037" y="533"/>
                  </a:lnTo>
                  <a:lnTo>
                    <a:pt x="1038" y="545"/>
                  </a:lnTo>
                  <a:lnTo>
                    <a:pt x="1041" y="553"/>
                  </a:lnTo>
                  <a:lnTo>
                    <a:pt x="1044" y="563"/>
                  </a:lnTo>
                  <a:lnTo>
                    <a:pt x="1047" y="573"/>
                  </a:lnTo>
                  <a:lnTo>
                    <a:pt x="1043" y="577"/>
                  </a:lnTo>
                  <a:lnTo>
                    <a:pt x="1021" y="580"/>
                  </a:lnTo>
                  <a:lnTo>
                    <a:pt x="1000" y="583"/>
                  </a:lnTo>
                  <a:lnTo>
                    <a:pt x="979" y="586"/>
                  </a:lnTo>
                  <a:lnTo>
                    <a:pt x="958" y="588"/>
                  </a:lnTo>
                  <a:lnTo>
                    <a:pt x="937" y="591"/>
                  </a:lnTo>
                  <a:lnTo>
                    <a:pt x="916" y="593"/>
                  </a:lnTo>
                  <a:lnTo>
                    <a:pt x="895" y="594"/>
                  </a:lnTo>
                  <a:lnTo>
                    <a:pt x="875" y="595"/>
                  </a:lnTo>
                  <a:lnTo>
                    <a:pt x="854" y="597"/>
                  </a:lnTo>
                  <a:lnTo>
                    <a:pt x="833" y="598"/>
                  </a:lnTo>
                  <a:lnTo>
                    <a:pt x="811" y="598"/>
                  </a:lnTo>
                  <a:lnTo>
                    <a:pt x="790" y="600"/>
                  </a:lnTo>
                  <a:lnTo>
                    <a:pt x="769" y="600"/>
                  </a:lnTo>
                  <a:lnTo>
                    <a:pt x="748" y="600"/>
                  </a:lnTo>
                  <a:lnTo>
                    <a:pt x="727" y="600"/>
                  </a:lnTo>
                  <a:lnTo>
                    <a:pt x="704" y="600"/>
                  </a:lnTo>
                  <a:lnTo>
                    <a:pt x="697" y="595"/>
                  </a:lnTo>
                  <a:lnTo>
                    <a:pt x="699" y="593"/>
                  </a:lnTo>
                  <a:lnTo>
                    <a:pt x="697" y="591"/>
                  </a:lnTo>
                  <a:lnTo>
                    <a:pt x="697" y="588"/>
                  </a:lnTo>
                  <a:lnTo>
                    <a:pt x="697" y="586"/>
                  </a:lnTo>
                  <a:lnTo>
                    <a:pt x="696" y="584"/>
                  </a:lnTo>
                  <a:lnTo>
                    <a:pt x="694" y="578"/>
                  </a:lnTo>
                  <a:lnTo>
                    <a:pt x="692" y="571"/>
                  </a:lnTo>
                  <a:lnTo>
                    <a:pt x="687" y="566"/>
                  </a:lnTo>
                  <a:lnTo>
                    <a:pt x="686" y="559"/>
                  </a:lnTo>
                  <a:lnTo>
                    <a:pt x="778" y="512"/>
                  </a:lnTo>
                  <a:lnTo>
                    <a:pt x="779" y="508"/>
                  </a:lnTo>
                  <a:lnTo>
                    <a:pt x="755" y="498"/>
                  </a:lnTo>
                  <a:lnTo>
                    <a:pt x="734" y="488"/>
                  </a:lnTo>
                  <a:lnTo>
                    <a:pt x="713" y="479"/>
                  </a:lnTo>
                  <a:lnTo>
                    <a:pt x="693" y="469"/>
                  </a:lnTo>
                  <a:lnTo>
                    <a:pt x="673" y="459"/>
                  </a:lnTo>
                  <a:lnTo>
                    <a:pt x="652" y="448"/>
                  </a:lnTo>
                  <a:lnTo>
                    <a:pt x="632" y="438"/>
                  </a:lnTo>
                  <a:lnTo>
                    <a:pt x="610" y="426"/>
                  </a:lnTo>
                  <a:lnTo>
                    <a:pt x="606" y="428"/>
                  </a:lnTo>
                  <a:lnTo>
                    <a:pt x="601" y="431"/>
                  </a:lnTo>
                  <a:lnTo>
                    <a:pt x="596" y="432"/>
                  </a:lnTo>
                  <a:lnTo>
                    <a:pt x="592" y="432"/>
                  </a:lnTo>
                  <a:lnTo>
                    <a:pt x="592" y="429"/>
                  </a:lnTo>
                  <a:lnTo>
                    <a:pt x="590" y="426"/>
                  </a:lnTo>
                  <a:lnTo>
                    <a:pt x="589" y="425"/>
                  </a:lnTo>
                  <a:lnTo>
                    <a:pt x="587" y="422"/>
                  </a:lnTo>
                  <a:lnTo>
                    <a:pt x="582" y="424"/>
                  </a:lnTo>
                  <a:lnTo>
                    <a:pt x="579" y="422"/>
                  </a:lnTo>
                  <a:lnTo>
                    <a:pt x="575" y="419"/>
                  </a:lnTo>
                  <a:lnTo>
                    <a:pt x="573" y="417"/>
                  </a:lnTo>
                  <a:lnTo>
                    <a:pt x="590" y="397"/>
                  </a:lnTo>
                  <a:lnTo>
                    <a:pt x="589" y="396"/>
                  </a:lnTo>
                  <a:lnTo>
                    <a:pt x="587" y="393"/>
                  </a:lnTo>
                  <a:lnTo>
                    <a:pt x="586" y="391"/>
                  </a:lnTo>
                  <a:lnTo>
                    <a:pt x="585" y="390"/>
                  </a:lnTo>
                  <a:lnTo>
                    <a:pt x="579" y="393"/>
                  </a:lnTo>
                  <a:lnTo>
                    <a:pt x="573" y="398"/>
                  </a:lnTo>
                  <a:lnTo>
                    <a:pt x="569" y="404"/>
                  </a:lnTo>
                  <a:lnTo>
                    <a:pt x="565" y="408"/>
                  </a:lnTo>
                  <a:lnTo>
                    <a:pt x="559" y="414"/>
                  </a:lnTo>
                  <a:lnTo>
                    <a:pt x="554" y="419"/>
                  </a:lnTo>
                  <a:lnTo>
                    <a:pt x="548" y="422"/>
                  </a:lnTo>
                  <a:lnTo>
                    <a:pt x="541" y="424"/>
                  </a:lnTo>
                  <a:lnTo>
                    <a:pt x="537" y="426"/>
                  </a:lnTo>
                  <a:lnTo>
                    <a:pt x="534" y="431"/>
                  </a:lnTo>
                  <a:lnTo>
                    <a:pt x="530" y="432"/>
                  </a:lnTo>
                  <a:lnTo>
                    <a:pt x="524" y="431"/>
                  </a:lnTo>
                  <a:lnTo>
                    <a:pt x="523" y="431"/>
                  </a:lnTo>
                  <a:lnTo>
                    <a:pt x="520" y="432"/>
                  </a:lnTo>
                  <a:lnTo>
                    <a:pt x="518" y="434"/>
                  </a:lnTo>
                  <a:lnTo>
                    <a:pt x="517" y="436"/>
                  </a:lnTo>
                  <a:lnTo>
                    <a:pt x="518" y="445"/>
                  </a:lnTo>
                  <a:lnTo>
                    <a:pt x="523" y="450"/>
                  </a:lnTo>
                  <a:lnTo>
                    <a:pt x="523" y="457"/>
                  </a:lnTo>
                  <a:lnTo>
                    <a:pt x="518" y="464"/>
                  </a:lnTo>
                  <a:lnTo>
                    <a:pt x="524" y="462"/>
                  </a:lnTo>
                  <a:lnTo>
                    <a:pt x="525" y="466"/>
                  </a:lnTo>
                  <a:lnTo>
                    <a:pt x="525" y="469"/>
                  </a:lnTo>
                  <a:lnTo>
                    <a:pt x="525" y="472"/>
                  </a:lnTo>
                  <a:lnTo>
                    <a:pt x="527" y="474"/>
                  </a:lnTo>
                  <a:lnTo>
                    <a:pt x="532" y="472"/>
                  </a:lnTo>
                  <a:lnTo>
                    <a:pt x="538" y="474"/>
                  </a:lnTo>
                  <a:lnTo>
                    <a:pt x="541" y="480"/>
                  </a:lnTo>
                  <a:lnTo>
                    <a:pt x="545" y="484"/>
                  </a:lnTo>
                  <a:lnTo>
                    <a:pt x="545" y="488"/>
                  </a:lnTo>
                  <a:lnTo>
                    <a:pt x="539" y="487"/>
                  </a:lnTo>
                  <a:lnTo>
                    <a:pt x="535" y="488"/>
                  </a:lnTo>
                  <a:lnTo>
                    <a:pt x="530" y="490"/>
                  </a:lnTo>
                  <a:lnTo>
                    <a:pt x="524" y="490"/>
                  </a:lnTo>
                  <a:lnTo>
                    <a:pt x="521" y="483"/>
                  </a:lnTo>
                  <a:lnTo>
                    <a:pt x="516" y="477"/>
                  </a:lnTo>
                  <a:lnTo>
                    <a:pt x="508" y="472"/>
                  </a:lnTo>
                  <a:lnTo>
                    <a:pt x="501" y="469"/>
                  </a:lnTo>
                  <a:lnTo>
                    <a:pt x="503" y="456"/>
                  </a:lnTo>
                  <a:lnTo>
                    <a:pt x="501" y="443"/>
                  </a:lnTo>
                  <a:lnTo>
                    <a:pt x="497" y="431"/>
                  </a:lnTo>
                  <a:lnTo>
                    <a:pt x="492" y="419"/>
                  </a:lnTo>
                  <a:lnTo>
                    <a:pt x="485" y="410"/>
                  </a:lnTo>
                  <a:lnTo>
                    <a:pt x="475" y="401"/>
                  </a:lnTo>
                  <a:lnTo>
                    <a:pt x="465" y="393"/>
                  </a:lnTo>
                  <a:lnTo>
                    <a:pt x="454" y="384"/>
                  </a:lnTo>
                  <a:lnTo>
                    <a:pt x="449" y="377"/>
                  </a:lnTo>
                  <a:lnTo>
                    <a:pt x="448" y="367"/>
                  </a:lnTo>
                  <a:lnTo>
                    <a:pt x="449" y="356"/>
                  </a:lnTo>
                  <a:lnTo>
                    <a:pt x="449" y="346"/>
                  </a:lnTo>
                  <a:lnTo>
                    <a:pt x="454" y="338"/>
                  </a:lnTo>
                  <a:lnTo>
                    <a:pt x="454" y="327"/>
                  </a:lnTo>
                  <a:lnTo>
                    <a:pt x="455" y="314"/>
                  </a:lnTo>
                  <a:lnTo>
                    <a:pt x="462" y="307"/>
                  </a:lnTo>
                  <a:lnTo>
                    <a:pt x="468" y="293"/>
                  </a:lnTo>
                  <a:lnTo>
                    <a:pt x="470" y="276"/>
                  </a:lnTo>
                  <a:lnTo>
                    <a:pt x="469" y="256"/>
                  </a:lnTo>
                  <a:lnTo>
                    <a:pt x="462" y="241"/>
                  </a:lnTo>
                  <a:lnTo>
                    <a:pt x="456" y="229"/>
                  </a:lnTo>
                  <a:lnTo>
                    <a:pt x="449" y="218"/>
                  </a:lnTo>
                  <a:lnTo>
                    <a:pt x="439" y="208"/>
                  </a:lnTo>
                  <a:lnTo>
                    <a:pt x="427" y="200"/>
                  </a:lnTo>
                  <a:lnTo>
                    <a:pt x="417" y="194"/>
                  </a:lnTo>
                  <a:lnTo>
                    <a:pt x="406" y="190"/>
                  </a:lnTo>
                  <a:lnTo>
                    <a:pt x="394" y="186"/>
                  </a:lnTo>
                  <a:lnTo>
                    <a:pt x="384" y="184"/>
                  </a:lnTo>
                  <a:lnTo>
                    <a:pt x="372" y="183"/>
                  </a:lnTo>
                  <a:lnTo>
                    <a:pt x="361" y="184"/>
                  </a:lnTo>
                  <a:lnTo>
                    <a:pt x="349" y="186"/>
                  </a:lnTo>
                  <a:lnTo>
                    <a:pt x="337" y="189"/>
                  </a:lnTo>
                  <a:lnTo>
                    <a:pt x="327" y="193"/>
                  </a:lnTo>
                  <a:lnTo>
                    <a:pt x="317" y="196"/>
                  </a:lnTo>
                  <a:lnTo>
                    <a:pt x="307" y="198"/>
                  </a:lnTo>
                  <a:lnTo>
                    <a:pt x="297" y="203"/>
                  </a:lnTo>
                  <a:lnTo>
                    <a:pt x="287" y="207"/>
                  </a:lnTo>
                  <a:lnTo>
                    <a:pt x="279" y="213"/>
                  </a:lnTo>
                  <a:lnTo>
                    <a:pt x="270" y="218"/>
                  </a:lnTo>
                  <a:lnTo>
                    <a:pt x="263" y="225"/>
                  </a:lnTo>
                  <a:lnTo>
                    <a:pt x="255" y="227"/>
                  </a:lnTo>
                  <a:lnTo>
                    <a:pt x="246" y="229"/>
                  </a:lnTo>
                  <a:lnTo>
                    <a:pt x="238" y="231"/>
                  </a:lnTo>
                  <a:lnTo>
                    <a:pt x="231" y="234"/>
                  </a:lnTo>
                  <a:lnTo>
                    <a:pt x="222" y="235"/>
                  </a:lnTo>
                  <a:lnTo>
                    <a:pt x="214" y="238"/>
                  </a:lnTo>
                  <a:lnTo>
                    <a:pt x="206" y="239"/>
                  </a:lnTo>
                  <a:lnTo>
                    <a:pt x="197" y="241"/>
                  </a:lnTo>
                  <a:lnTo>
                    <a:pt x="197" y="235"/>
                  </a:lnTo>
                  <a:lnTo>
                    <a:pt x="203" y="232"/>
                  </a:lnTo>
                  <a:lnTo>
                    <a:pt x="208" y="231"/>
                  </a:lnTo>
                  <a:lnTo>
                    <a:pt x="211" y="227"/>
                  </a:lnTo>
                  <a:lnTo>
                    <a:pt x="204" y="225"/>
                  </a:lnTo>
                  <a:lnTo>
                    <a:pt x="197" y="222"/>
                  </a:lnTo>
                  <a:lnTo>
                    <a:pt x="191" y="220"/>
                  </a:lnTo>
                  <a:lnTo>
                    <a:pt x="186" y="217"/>
                  </a:lnTo>
                  <a:lnTo>
                    <a:pt x="177" y="217"/>
                  </a:lnTo>
                  <a:lnTo>
                    <a:pt x="169" y="217"/>
                  </a:lnTo>
                  <a:lnTo>
                    <a:pt x="160" y="218"/>
                  </a:lnTo>
                  <a:lnTo>
                    <a:pt x="153" y="220"/>
                  </a:lnTo>
                  <a:lnTo>
                    <a:pt x="146" y="222"/>
                  </a:lnTo>
                  <a:lnTo>
                    <a:pt x="139" y="225"/>
                  </a:lnTo>
                  <a:lnTo>
                    <a:pt x="132" y="228"/>
                  </a:lnTo>
                  <a:lnTo>
                    <a:pt x="127" y="232"/>
                  </a:lnTo>
                  <a:lnTo>
                    <a:pt x="117" y="234"/>
                  </a:lnTo>
                  <a:lnTo>
                    <a:pt x="105" y="234"/>
                  </a:lnTo>
                  <a:lnTo>
                    <a:pt x="96" y="236"/>
                  </a:lnTo>
                  <a:lnTo>
                    <a:pt x="89" y="239"/>
                  </a:lnTo>
                  <a:lnTo>
                    <a:pt x="93" y="246"/>
                  </a:lnTo>
                  <a:lnTo>
                    <a:pt x="101" y="245"/>
                  </a:lnTo>
                  <a:lnTo>
                    <a:pt x="110" y="244"/>
                  </a:lnTo>
                  <a:lnTo>
                    <a:pt x="120" y="244"/>
                  </a:lnTo>
                  <a:lnTo>
                    <a:pt x="115" y="253"/>
                  </a:lnTo>
                  <a:lnTo>
                    <a:pt x="110" y="260"/>
                  </a:lnTo>
                  <a:lnTo>
                    <a:pt x="103" y="267"/>
                  </a:lnTo>
                  <a:lnTo>
                    <a:pt x="94" y="273"/>
                  </a:lnTo>
                  <a:lnTo>
                    <a:pt x="86" y="277"/>
                  </a:lnTo>
                  <a:lnTo>
                    <a:pt x="77" y="282"/>
                  </a:lnTo>
                  <a:lnTo>
                    <a:pt x="69" y="286"/>
                  </a:lnTo>
                  <a:lnTo>
                    <a:pt x="60" y="291"/>
                  </a:lnTo>
                  <a:lnTo>
                    <a:pt x="55" y="293"/>
                  </a:lnTo>
                  <a:lnTo>
                    <a:pt x="49" y="296"/>
                  </a:lnTo>
                  <a:lnTo>
                    <a:pt x="43" y="298"/>
                  </a:lnTo>
                  <a:lnTo>
                    <a:pt x="39" y="301"/>
                  </a:lnTo>
                  <a:lnTo>
                    <a:pt x="34" y="303"/>
                  </a:lnTo>
                  <a:lnTo>
                    <a:pt x="28" y="305"/>
                  </a:lnTo>
                  <a:lnTo>
                    <a:pt x="22" y="307"/>
                  </a:lnTo>
                  <a:lnTo>
                    <a:pt x="15" y="307"/>
                  </a:lnTo>
                  <a:lnTo>
                    <a:pt x="12" y="310"/>
                  </a:lnTo>
                  <a:lnTo>
                    <a:pt x="8" y="314"/>
                  </a:lnTo>
                  <a:lnTo>
                    <a:pt x="4" y="315"/>
                  </a:lnTo>
                  <a:lnTo>
                    <a:pt x="0" y="315"/>
                  </a:lnTo>
                  <a:lnTo>
                    <a:pt x="8" y="300"/>
                  </a:lnTo>
                  <a:lnTo>
                    <a:pt x="18" y="284"/>
                  </a:lnTo>
                  <a:lnTo>
                    <a:pt x="29" y="270"/>
                  </a:lnTo>
                  <a:lnTo>
                    <a:pt x="42" y="256"/>
                  </a:lnTo>
                  <a:lnTo>
                    <a:pt x="55" y="244"/>
                  </a:lnTo>
                  <a:lnTo>
                    <a:pt x="69" y="231"/>
                  </a:lnTo>
                  <a:lnTo>
                    <a:pt x="83" y="220"/>
                  </a:lnTo>
                  <a:lnTo>
                    <a:pt x="97" y="208"/>
                  </a:lnTo>
                  <a:lnTo>
                    <a:pt x="111" y="208"/>
                  </a:lnTo>
                  <a:lnTo>
                    <a:pt x="125" y="210"/>
                  </a:lnTo>
                  <a:lnTo>
                    <a:pt x="139" y="208"/>
                  </a:lnTo>
                  <a:lnTo>
                    <a:pt x="153" y="208"/>
                  </a:lnTo>
                  <a:lnTo>
                    <a:pt x="166" y="207"/>
                  </a:lnTo>
                  <a:lnTo>
                    <a:pt x="180" y="207"/>
                  </a:lnTo>
                  <a:lnTo>
                    <a:pt x="193" y="206"/>
                  </a:lnTo>
                  <a:lnTo>
                    <a:pt x="206" y="206"/>
                  </a:lnTo>
                  <a:lnTo>
                    <a:pt x="214" y="204"/>
                  </a:lnTo>
                  <a:lnTo>
                    <a:pt x="224" y="204"/>
                  </a:lnTo>
                  <a:lnTo>
                    <a:pt x="234" y="204"/>
                  </a:lnTo>
                  <a:lnTo>
                    <a:pt x="244" y="204"/>
                  </a:lnTo>
                  <a:lnTo>
                    <a:pt x="255" y="203"/>
                  </a:lnTo>
                  <a:lnTo>
                    <a:pt x="265" y="200"/>
                  </a:lnTo>
                  <a:lnTo>
                    <a:pt x="273" y="196"/>
                  </a:lnTo>
                  <a:lnTo>
                    <a:pt x="280" y="190"/>
                  </a:lnTo>
                  <a:lnTo>
                    <a:pt x="290" y="186"/>
                  </a:lnTo>
                  <a:lnTo>
                    <a:pt x="299" y="184"/>
                  </a:lnTo>
                  <a:lnTo>
                    <a:pt x="307" y="182"/>
                  </a:lnTo>
                  <a:lnTo>
                    <a:pt x="317" y="180"/>
                  </a:lnTo>
                  <a:lnTo>
                    <a:pt x="325" y="180"/>
                  </a:lnTo>
                  <a:lnTo>
                    <a:pt x="334" y="180"/>
                  </a:lnTo>
                  <a:lnTo>
                    <a:pt x="342" y="179"/>
                  </a:lnTo>
                  <a:lnTo>
                    <a:pt x="352" y="179"/>
                  </a:lnTo>
                  <a:lnTo>
                    <a:pt x="358" y="175"/>
                  </a:lnTo>
                  <a:lnTo>
                    <a:pt x="365" y="169"/>
                  </a:lnTo>
                  <a:lnTo>
                    <a:pt x="369" y="165"/>
                  </a:lnTo>
                  <a:lnTo>
                    <a:pt x="372" y="159"/>
                  </a:lnTo>
                  <a:lnTo>
                    <a:pt x="462" y="182"/>
                  </a:lnTo>
                  <a:lnTo>
                    <a:pt x="470" y="169"/>
                  </a:lnTo>
                  <a:lnTo>
                    <a:pt x="480" y="153"/>
                  </a:lnTo>
                  <a:lnTo>
                    <a:pt x="490" y="139"/>
                  </a:lnTo>
                  <a:lnTo>
                    <a:pt x="501" y="125"/>
                  </a:lnTo>
                  <a:lnTo>
                    <a:pt x="506" y="120"/>
                  </a:lnTo>
                  <a:lnTo>
                    <a:pt x="510" y="115"/>
                  </a:lnTo>
                  <a:lnTo>
                    <a:pt x="514" y="113"/>
                  </a:lnTo>
                  <a:lnTo>
                    <a:pt x="517" y="107"/>
                  </a:lnTo>
                  <a:lnTo>
                    <a:pt x="368" y="84"/>
                  </a:lnTo>
                  <a:lnTo>
                    <a:pt x="358" y="93"/>
                  </a:lnTo>
                  <a:lnTo>
                    <a:pt x="348" y="101"/>
                  </a:lnTo>
                  <a:lnTo>
                    <a:pt x="337" y="111"/>
                  </a:lnTo>
                  <a:lnTo>
                    <a:pt x="327" y="120"/>
                  </a:lnTo>
                  <a:lnTo>
                    <a:pt x="315" y="127"/>
                  </a:lnTo>
                  <a:lnTo>
                    <a:pt x="304" y="134"/>
                  </a:lnTo>
                  <a:lnTo>
                    <a:pt x="293" y="139"/>
                  </a:lnTo>
                  <a:lnTo>
                    <a:pt x="280" y="144"/>
                  </a:lnTo>
                  <a:lnTo>
                    <a:pt x="272" y="141"/>
                  </a:lnTo>
                  <a:lnTo>
                    <a:pt x="263" y="141"/>
                  </a:lnTo>
                  <a:lnTo>
                    <a:pt x="255" y="144"/>
                  </a:lnTo>
                  <a:lnTo>
                    <a:pt x="245" y="144"/>
                  </a:lnTo>
                  <a:lnTo>
                    <a:pt x="238" y="144"/>
                  </a:lnTo>
                  <a:lnTo>
                    <a:pt x="231" y="144"/>
                  </a:lnTo>
                  <a:lnTo>
                    <a:pt x="224" y="144"/>
                  </a:lnTo>
                  <a:lnTo>
                    <a:pt x="218" y="145"/>
                  </a:lnTo>
                  <a:lnTo>
                    <a:pt x="211" y="145"/>
                  </a:lnTo>
                  <a:lnTo>
                    <a:pt x="204" y="146"/>
                  </a:lnTo>
                  <a:lnTo>
                    <a:pt x="198" y="146"/>
                  </a:lnTo>
                  <a:lnTo>
                    <a:pt x="191" y="146"/>
                  </a:lnTo>
                  <a:lnTo>
                    <a:pt x="207" y="139"/>
                  </a:lnTo>
                  <a:lnTo>
                    <a:pt x="222" y="131"/>
                  </a:lnTo>
                  <a:lnTo>
                    <a:pt x="239" y="124"/>
                  </a:lnTo>
                  <a:lnTo>
                    <a:pt x="256" y="117"/>
                  </a:lnTo>
                  <a:lnTo>
                    <a:pt x="272" y="110"/>
                  </a:lnTo>
                  <a:lnTo>
                    <a:pt x="289" y="104"/>
                  </a:lnTo>
                  <a:lnTo>
                    <a:pt x="306" y="97"/>
                  </a:lnTo>
                  <a:lnTo>
                    <a:pt x="322" y="92"/>
                  </a:lnTo>
                  <a:lnTo>
                    <a:pt x="341" y="84"/>
                  </a:lnTo>
                  <a:lnTo>
                    <a:pt x="358" y="79"/>
                  </a:lnTo>
                  <a:lnTo>
                    <a:pt x="375" y="73"/>
                  </a:lnTo>
                  <a:lnTo>
                    <a:pt x="392" y="68"/>
                  </a:lnTo>
                  <a:lnTo>
                    <a:pt x="410" y="63"/>
                  </a:lnTo>
                  <a:lnTo>
                    <a:pt x="427" y="58"/>
                  </a:lnTo>
                  <a:lnTo>
                    <a:pt x="445" y="54"/>
                  </a:lnTo>
                  <a:lnTo>
                    <a:pt x="462" y="49"/>
                  </a:lnTo>
                  <a:lnTo>
                    <a:pt x="468" y="48"/>
                  </a:lnTo>
                  <a:lnTo>
                    <a:pt x="473" y="48"/>
                  </a:lnTo>
                  <a:lnTo>
                    <a:pt x="479" y="49"/>
                  </a:lnTo>
                  <a:lnTo>
                    <a:pt x="485" y="51"/>
                  </a:lnTo>
                  <a:lnTo>
                    <a:pt x="490" y="52"/>
                  </a:lnTo>
                  <a:lnTo>
                    <a:pt x="496" y="54"/>
                  </a:lnTo>
                  <a:lnTo>
                    <a:pt x="503" y="54"/>
                  </a:lnTo>
                  <a:lnTo>
                    <a:pt x="508" y="52"/>
                  </a:lnTo>
                  <a:lnTo>
                    <a:pt x="525" y="52"/>
                  </a:lnTo>
                  <a:lnTo>
                    <a:pt x="542" y="52"/>
                  </a:lnTo>
                  <a:lnTo>
                    <a:pt x="559" y="51"/>
                  </a:lnTo>
                  <a:lnTo>
                    <a:pt x="576" y="49"/>
                  </a:lnTo>
                  <a:lnTo>
                    <a:pt x="593" y="48"/>
                  </a:lnTo>
                  <a:lnTo>
                    <a:pt x="610" y="46"/>
                  </a:lnTo>
                  <a:lnTo>
                    <a:pt x="625" y="45"/>
                  </a:lnTo>
                  <a:lnTo>
                    <a:pt x="642" y="44"/>
                  </a:lnTo>
                  <a:lnTo>
                    <a:pt x="647" y="38"/>
                  </a:lnTo>
                  <a:lnTo>
                    <a:pt x="654" y="35"/>
                  </a:lnTo>
                  <a:lnTo>
                    <a:pt x="661" y="32"/>
                  </a:lnTo>
                  <a:lnTo>
                    <a:pt x="669" y="30"/>
                  </a:lnTo>
                  <a:lnTo>
                    <a:pt x="676" y="31"/>
                  </a:lnTo>
                  <a:lnTo>
                    <a:pt x="683" y="31"/>
                  </a:lnTo>
                  <a:lnTo>
                    <a:pt x="690" y="31"/>
                  </a:lnTo>
                  <a:lnTo>
                    <a:pt x="697" y="31"/>
                  </a:lnTo>
                  <a:lnTo>
                    <a:pt x="704" y="31"/>
                  </a:lnTo>
                  <a:lnTo>
                    <a:pt x="711" y="31"/>
                  </a:lnTo>
                  <a:lnTo>
                    <a:pt x="718" y="32"/>
                  </a:lnTo>
                  <a:lnTo>
                    <a:pt x="725" y="35"/>
                  </a:lnTo>
                  <a:lnTo>
                    <a:pt x="735" y="32"/>
                  </a:lnTo>
                  <a:lnTo>
                    <a:pt x="747" y="31"/>
                  </a:lnTo>
                  <a:lnTo>
                    <a:pt x="755" y="28"/>
                  </a:lnTo>
                  <a:lnTo>
                    <a:pt x="758" y="17"/>
                  </a:lnTo>
                  <a:lnTo>
                    <a:pt x="751" y="11"/>
                  </a:lnTo>
                  <a:lnTo>
                    <a:pt x="780" y="7"/>
                  </a:lnTo>
                  <a:lnTo>
                    <a:pt x="810" y="4"/>
                  </a:lnTo>
                  <a:lnTo>
                    <a:pt x="840" y="1"/>
                  </a:lnTo>
                  <a:lnTo>
                    <a:pt x="869" y="0"/>
                  </a:lnTo>
                  <a:lnTo>
                    <a:pt x="897" y="0"/>
                  </a:lnTo>
                  <a:lnTo>
                    <a:pt x="928" y="0"/>
                  </a:lnTo>
                  <a:lnTo>
                    <a:pt x="958" y="1"/>
                  </a:lnTo>
                  <a:lnTo>
                    <a:pt x="988" y="3"/>
                  </a:lnTo>
                  <a:lnTo>
                    <a:pt x="1017" y="4"/>
                  </a:lnTo>
                  <a:lnTo>
                    <a:pt x="1047" y="7"/>
                  </a:lnTo>
                  <a:lnTo>
                    <a:pt x="1078" y="10"/>
                  </a:lnTo>
                  <a:lnTo>
                    <a:pt x="1107" y="13"/>
                  </a:lnTo>
                  <a:lnTo>
                    <a:pt x="1138" y="17"/>
                  </a:lnTo>
                  <a:lnTo>
                    <a:pt x="1168" y="21"/>
                  </a:lnTo>
                  <a:lnTo>
                    <a:pt x="1199" y="25"/>
                  </a:lnTo>
                  <a:lnTo>
                    <a:pt x="1230" y="30"/>
                  </a:lnTo>
                  <a:lnTo>
                    <a:pt x="1303" y="49"/>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2" name="Freeform 976"/>
            <p:cNvSpPr>
              <a:spLocks/>
            </p:cNvSpPr>
            <p:nvPr/>
          </p:nvSpPr>
          <p:spPr bwMode="auto">
            <a:xfrm>
              <a:off x="2509" y="1822"/>
              <a:ext cx="44" cy="169"/>
            </a:xfrm>
            <a:custGeom>
              <a:avLst/>
              <a:gdLst>
                <a:gd name="T0" fmla="*/ 1 w 63"/>
                <a:gd name="T1" fmla="*/ 3 h 199"/>
                <a:gd name="T2" fmla="*/ 1 w 63"/>
                <a:gd name="T3" fmla="*/ 3 h 199"/>
                <a:gd name="T4" fmla="*/ 1 w 63"/>
                <a:gd name="T5" fmla="*/ 3 h 199"/>
                <a:gd name="T6" fmla="*/ 1 w 63"/>
                <a:gd name="T7" fmla="*/ 3 h 199"/>
                <a:gd name="T8" fmla="*/ 1 w 63"/>
                <a:gd name="T9" fmla="*/ 3 h 199"/>
                <a:gd name="T10" fmla="*/ 1 w 63"/>
                <a:gd name="T11" fmla="*/ 3 h 199"/>
                <a:gd name="T12" fmla="*/ 1 w 63"/>
                <a:gd name="T13" fmla="*/ 3 h 199"/>
                <a:gd name="T14" fmla="*/ 1 w 63"/>
                <a:gd name="T15" fmla="*/ 3 h 199"/>
                <a:gd name="T16" fmla="*/ 1 w 63"/>
                <a:gd name="T17" fmla="*/ 3 h 199"/>
                <a:gd name="T18" fmla="*/ 1 w 63"/>
                <a:gd name="T19" fmla="*/ 3 h 199"/>
                <a:gd name="T20" fmla="*/ 1 w 63"/>
                <a:gd name="T21" fmla="*/ 3 h 199"/>
                <a:gd name="T22" fmla="*/ 1 w 63"/>
                <a:gd name="T23" fmla="*/ 3 h 199"/>
                <a:gd name="T24" fmla="*/ 1 w 63"/>
                <a:gd name="T25" fmla="*/ 3 h 199"/>
                <a:gd name="T26" fmla="*/ 1 w 63"/>
                <a:gd name="T27" fmla="*/ 3 h 199"/>
                <a:gd name="T28" fmla="*/ 1 w 63"/>
                <a:gd name="T29" fmla="*/ 3 h 199"/>
                <a:gd name="T30" fmla="*/ 1 w 63"/>
                <a:gd name="T31" fmla="*/ 3 h 199"/>
                <a:gd name="T32" fmla="*/ 1 w 63"/>
                <a:gd name="T33" fmla="*/ 3 h 199"/>
                <a:gd name="T34" fmla="*/ 1 w 63"/>
                <a:gd name="T35" fmla="*/ 3 h 199"/>
                <a:gd name="T36" fmla="*/ 1 w 63"/>
                <a:gd name="T37" fmla="*/ 3 h 199"/>
                <a:gd name="T38" fmla="*/ 1 w 63"/>
                <a:gd name="T39" fmla="*/ 3 h 199"/>
                <a:gd name="T40" fmla="*/ 1 w 63"/>
                <a:gd name="T41" fmla="*/ 3 h 199"/>
                <a:gd name="T42" fmla="*/ 1 w 63"/>
                <a:gd name="T43" fmla="*/ 3 h 199"/>
                <a:gd name="T44" fmla="*/ 1 w 63"/>
                <a:gd name="T45" fmla="*/ 3 h 199"/>
                <a:gd name="T46" fmla="*/ 1 w 63"/>
                <a:gd name="T47" fmla="*/ 3 h 199"/>
                <a:gd name="T48" fmla="*/ 1 w 63"/>
                <a:gd name="T49" fmla="*/ 3 h 199"/>
                <a:gd name="T50" fmla="*/ 1 w 63"/>
                <a:gd name="T51" fmla="*/ 3 h 199"/>
                <a:gd name="T52" fmla="*/ 1 w 63"/>
                <a:gd name="T53" fmla="*/ 3 h 199"/>
                <a:gd name="T54" fmla="*/ 1 w 63"/>
                <a:gd name="T55" fmla="*/ 3 h 199"/>
                <a:gd name="T56" fmla="*/ 1 w 63"/>
                <a:gd name="T57" fmla="*/ 3 h 199"/>
                <a:gd name="T58" fmla="*/ 1 w 63"/>
                <a:gd name="T59" fmla="*/ 3 h 199"/>
                <a:gd name="T60" fmla="*/ 1 w 63"/>
                <a:gd name="T61" fmla="*/ 3 h 199"/>
                <a:gd name="T62" fmla="*/ 1 w 63"/>
                <a:gd name="T63" fmla="*/ 3 h 199"/>
                <a:gd name="T64" fmla="*/ 1 w 63"/>
                <a:gd name="T65" fmla="*/ 3 h 199"/>
                <a:gd name="T66" fmla="*/ 0 w 63"/>
                <a:gd name="T67" fmla="*/ 3 h 199"/>
                <a:gd name="T68" fmla="*/ 1 w 63"/>
                <a:gd name="T69" fmla="*/ 3 h 199"/>
                <a:gd name="T70" fmla="*/ 1 w 63"/>
                <a:gd name="T71" fmla="*/ 3 h 199"/>
                <a:gd name="T72" fmla="*/ 1 w 63"/>
                <a:gd name="T73" fmla="*/ 3 h 199"/>
                <a:gd name="T74" fmla="*/ 1 w 63"/>
                <a:gd name="T75" fmla="*/ 2 h 199"/>
                <a:gd name="T76" fmla="*/ 1 w 63"/>
                <a:gd name="T77" fmla="*/ 0 h 199"/>
                <a:gd name="T78" fmla="*/ 1 w 63"/>
                <a:gd name="T79" fmla="*/ 3 h 199"/>
                <a:gd name="T80" fmla="*/ 1 w 63"/>
                <a:gd name="T81" fmla="*/ 3 h 199"/>
                <a:gd name="T82" fmla="*/ 1 w 63"/>
                <a:gd name="T83" fmla="*/ 3 h 199"/>
                <a:gd name="T84" fmla="*/ 1 w 63"/>
                <a:gd name="T85" fmla="*/ 3 h 19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
                <a:gd name="T130" fmla="*/ 0 h 199"/>
                <a:gd name="T131" fmla="*/ 63 w 63"/>
                <a:gd name="T132" fmla="*/ 199 h 19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 h="199">
                  <a:moveTo>
                    <a:pt x="5" y="40"/>
                  </a:moveTo>
                  <a:lnTo>
                    <a:pt x="8" y="45"/>
                  </a:lnTo>
                  <a:lnTo>
                    <a:pt x="10" y="50"/>
                  </a:lnTo>
                  <a:lnTo>
                    <a:pt x="14" y="56"/>
                  </a:lnTo>
                  <a:lnTo>
                    <a:pt x="18" y="61"/>
                  </a:lnTo>
                  <a:lnTo>
                    <a:pt x="38" y="80"/>
                  </a:lnTo>
                  <a:lnTo>
                    <a:pt x="49" y="105"/>
                  </a:lnTo>
                  <a:lnTo>
                    <a:pt x="52" y="135"/>
                  </a:lnTo>
                  <a:lnTo>
                    <a:pt x="53" y="166"/>
                  </a:lnTo>
                  <a:lnTo>
                    <a:pt x="56" y="174"/>
                  </a:lnTo>
                  <a:lnTo>
                    <a:pt x="59" y="183"/>
                  </a:lnTo>
                  <a:lnTo>
                    <a:pt x="60" y="191"/>
                  </a:lnTo>
                  <a:lnTo>
                    <a:pt x="63" y="199"/>
                  </a:lnTo>
                  <a:lnTo>
                    <a:pt x="56" y="187"/>
                  </a:lnTo>
                  <a:lnTo>
                    <a:pt x="52" y="170"/>
                  </a:lnTo>
                  <a:lnTo>
                    <a:pt x="49" y="153"/>
                  </a:lnTo>
                  <a:lnTo>
                    <a:pt x="48" y="137"/>
                  </a:lnTo>
                  <a:lnTo>
                    <a:pt x="49" y="137"/>
                  </a:lnTo>
                  <a:lnTo>
                    <a:pt x="51" y="136"/>
                  </a:lnTo>
                  <a:lnTo>
                    <a:pt x="49" y="135"/>
                  </a:lnTo>
                  <a:lnTo>
                    <a:pt x="48" y="135"/>
                  </a:lnTo>
                  <a:lnTo>
                    <a:pt x="48" y="133"/>
                  </a:lnTo>
                  <a:lnTo>
                    <a:pt x="49" y="132"/>
                  </a:lnTo>
                  <a:lnTo>
                    <a:pt x="49" y="130"/>
                  </a:lnTo>
                  <a:lnTo>
                    <a:pt x="48" y="128"/>
                  </a:lnTo>
                  <a:lnTo>
                    <a:pt x="48" y="126"/>
                  </a:lnTo>
                  <a:lnTo>
                    <a:pt x="49" y="126"/>
                  </a:lnTo>
                  <a:lnTo>
                    <a:pt x="49" y="108"/>
                  </a:lnTo>
                  <a:lnTo>
                    <a:pt x="44" y="94"/>
                  </a:lnTo>
                  <a:lnTo>
                    <a:pt x="34" y="81"/>
                  </a:lnTo>
                  <a:lnTo>
                    <a:pt x="22" y="69"/>
                  </a:lnTo>
                  <a:lnTo>
                    <a:pt x="11" y="57"/>
                  </a:lnTo>
                  <a:lnTo>
                    <a:pt x="3" y="45"/>
                  </a:lnTo>
                  <a:lnTo>
                    <a:pt x="0" y="32"/>
                  </a:lnTo>
                  <a:lnTo>
                    <a:pt x="5" y="15"/>
                  </a:lnTo>
                  <a:lnTo>
                    <a:pt x="7" y="9"/>
                  </a:lnTo>
                  <a:lnTo>
                    <a:pt x="10" y="5"/>
                  </a:lnTo>
                  <a:lnTo>
                    <a:pt x="13" y="2"/>
                  </a:lnTo>
                  <a:lnTo>
                    <a:pt x="18" y="0"/>
                  </a:lnTo>
                  <a:lnTo>
                    <a:pt x="13" y="7"/>
                  </a:lnTo>
                  <a:lnTo>
                    <a:pt x="7" y="16"/>
                  </a:lnTo>
                  <a:lnTo>
                    <a:pt x="4" y="28"/>
                  </a:lnTo>
                  <a:lnTo>
                    <a:pt x="5" y="40"/>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3" name="Freeform 977"/>
            <p:cNvSpPr>
              <a:spLocks/>
            </p:cNvSpPr>
            <p:nvPr/>
          </p:nvSpPr>
          <p:spPr bwMode="auto">
            <a:xfrm>
              <a:off x="3536" y="1854"/>
              <a:ext cx="96" cy="15"/>
            </a:xfrm>
            <a:custGeom>
              <a:avLst/>
              <a:gdLst>
                <a:gd name="T0" fmla="*/ 1 w 136"/>
                <a:gd name="T1" fmla="*/ 1 h 17"/>
                <a:gd name="T2" fmla="*/ 1 w 136"/>
                <a:gd name="T3" fmla="*/ 4 h 17"/>
                <a:gd name="T4" fmla="*/ 1 w 136"/>
                <a:gd name="T5" fmla="*/ 4 h 17"/>
                <a:gd name="T6" fmla="*/ 1 w 136"/>
                <a:gd name="T7" fmla="*/ 4 h 17"/>
                <a:gd name="T8" fmla="*/ 1 w 136"/>
                <a:gd name="T9" fmla="*/ 4 h 17"/>
                <a:gd name="T10" fmla="*/ 1 w 136"/>
                <a:gd name="T11" fmla="*/ 4 h 17"/>
                <a:gd name="T12" fmla="*/ 1 w 136"/>
                <a:gd name="T13" fmla="*/ 4 h 17"/>
                <a:gd name="T14" fmla="*/ 0 w 136"/>
                <a:gd name="T15" fmla="*/ 0 h 17"/>
                <a:gd name="T16" fmla="*/ 1 w 136"/>
                <a:gd name="T17" fmla="*/ 0 h 17"/>
                <a:gd name="T18" fmla="*/ 1 w 136"/>
                <a:gd name="T19" fmla="*/ 0 h 17"/>
                <a:gd name="T20" fmla="*/ 1 w 136"/>
                <a:gd name="T21" fmla="*/ 0 h 17"/>
                <a:gd name="T22" fmla="*/ 1 w 136"/>
                <a:gd name="T23" fmla="*/ 0 h 17"/>
                <a:gd name="T24" fmla="*/ 1 w 136"/>
                <a:gd name="T25" fmla="*/ 0 h 17"/>
                <a:gd name="T26" fmla="*/ 1 w 136"/>
                <a:gd name="T27" fmla="*/ 0 h 17"/>
                <a:gd name="T28" fmla="*/ 1 w 136"/>
                <a:gd name="T29" fmla="*/ 1 h 17"/>
                <a:gd name="T30" fmla="*/ 1 w 136"/>
                <a:gd name="T31" fmla="*/ 1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6"/>
                <a:gd name="T49" fmla="*/ 0 h 17"/>
                <a:gd name="T50" fmla="*/ 136 w 13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6" h="17">
                  <a:moveTo>
                    <a:pt x="133" y="1"/>
                  </a:moveTo>
                  <a:lnTo>
                    <a:pt x="133" y="4"/>
                  </a:lnTo>
                  <a:lnTo>
                    <a:pt x="135" y="7"/>
                  </a:lnTo>
                  <a:lnTo>
                    <a:pt x="136" y="8"/>
                  </a:lnTo>
                  <a:lnTo>
                    <a:pt x="136" y="13"/>
                  </a:lnTo>
                  <a:lnTo>
                    <a:pt x="125" y="17"/>
                  </a:lnTo>
                  <a:lnTo>
                    <a:pt x="15" y="14"/>
                  </a:lnTo>
                  <a:lnTo>
                    <a:pt x="0" y="0"/>
                  </a:lnTo>
                  <a:lnTo>
                    <a:pt x="15" y="0"/>
                  </a:lnTo>
                  <a:lnTo>
                    <a:pt x="32" y="0"/>
                  </a:lnTo>
                  <a:lnTo>
                    <a:pt x="49" y="0"/>
                  </a:lnTo>
                  <a:lnTo>
                    <a:pt x="66" y="0"/>
                  </a:lnTo>
                  <a:lnTo>
                    <a:pt x="84" y="0"/>
                  </a:lnTo>
                  <a:lnTo>
                    <a:pt x="101" y="0"/>
                  </a:lnTo>
                  <a:lnTo>
                    <a:pt x="118" y="1"/>
                  </a:lnTo>
                  <a:lnTo>
                    <a:pt x="133" y="1"/>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4" name="Freeform 978"/>
            <p:cNvSpPr>
              <a:spLocks/>
            </p:cNvSpPr>
            <p:nvPr/>
          </p:nvSpPr>
          <p:spPr bwMode="auto">
            <a:xfrm>
              <a:off x="3549" y="1872"/>
              <a:ext cx="83" cy="13"/>
            </a:xfrm>
            <a:custGeom>
              <a:avLst/>
              <a:gdLst>
                <a:gd name="T0" fmla="*/ 1 w 118"/>
                <a:gd name="T1" fmla="*/ 1 h 15"/>
                <a:gd name="T2" fmla="*/ 1 w 118"/>
                <a:gd name="T3" fmla="*/ 3 h 15"/>
                <a:gd name="T4" fmla="*/ 1 w 118"/>
                <a:gd name="T5" fmla="*/ 3 h 15"/>
                <a:gd name="T6" fmla="*/ 1 w 118"/>
                <a:gd name="T7" fmla="*/ 3 h 15"/>
                <a:gd name="T8" fmla="*/ 1 w 118"/>
                <a:gd name="T9" fmla="*/ 3 h 15"/>
                <a:gd name="T10" fmla="*/ 1 w 118"/>
                <a:gd name="T11" fmla="*/ 3 h 15"/>
                <a:gd name="T12" fmla="*/ 0 w 118"/>
                <a:gd name="T13" fmla="*/ 2 h 15"/>
                <a:gd name="T14" fmla="*/ 1 w 118"/>
                <a:gd name="T15" fmla="*/ 0 h 15"/>
                <a:gd name="T16" fmla="*/ 1 w 118"/>
                <a:gd name="T17" fmla="*/ 1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8"/>
                <a:gd name="T28" fmla="*/ 0 h 15"/>
                <a:gd name="T29" fmla="*/ 118 w 118"/>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8" h="15">
                  <a:moveTo>
                    <a:pt x="118" y="1"/>
                  </a:moveTo>
                  <a:lnTo>
                    <a:pt x="118" y="7"/>
                  </a:lnTo>
                  <a:lnTo>
                    <a:pt x="115" y="10"/>
                  </a:lnTo>
                  <a:lnTo>
                    <a:pt x="113" y="12"/>
                  </a:lnTo>
                  <a:lnTo>
                    <a:pt x="110" y="15"/>
                  </a:lnTo>
                  <a:lnTo>
                    <a:pt x="8" y="12"/>
                  </a:lnTo>
                  <a:lnTo>
                    <a:pt x="0" y="2"/>
                  </a:lnTo>
                  <a:lnTo>
                    <a:pt x="3" y="0"/>
                  </a:lnTo>
                  <a:lnTo>
                    <a:pt x="118" y="1"/>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5" name="Freeform 979"/>
            <p:cNvSpPr>
              <a:spLocks/>
            </p:cNvSpPr>
            <p:nvPr/>
          </p:nvSpPr>
          <p:spPr bwMode="auto">
            <a:xfrm>
              <a:off x="2742" y="1880"/>
              <a:ext cx="135" cy="71"/>
            </a:xfrm>
            <a:custGeom>
              <a:avLst/>
              <a:gdLst>
                <a:gd name="T0" fmla="*/ 1 w 195"/>
                <a:gd name="T1" fmla="*/ 2 h 85"/>
                <a:gd name="T2" fmla="*/ 1 w 195"/>
                <a:gd name="T3" fmla="*/ 2 h 85"/>
                <a:gd name="T4" fmla="*/ 1 w 195"/>
                <a:gd name="T5" fmla="*/ 2 h 85"/>
                <a:gd name="T6" fmla="*/ 1 w 195"/>
                <a:gd name="T7" fmla="*/ 2 h 85"/>
                <a:gd name="T8" fmla="*/ 1 w 195"/>
                <a:gd name="T9" fmla="*/ 2 h 85"/>
                <a:gd name="T10" fmla="*/ 1 w 195"/>
                <a:gd name="T11" fmla="*/ 2 h 85"/>
                <a:gd name="T12" fmla="*/ 1 w 195"/>
                <a:gd name="T13" fmla="*/ 2 h 85"/>
                <a:gd name="T14" fmla="*/ 1 w 195"/>
                <a:gd name="T15" fmla="*/ 2 h 85"/>
                <a:gd name="T16" fmla="*/ 1 w 195"/>
                <a:gd name="T17" fmla="*/ 2 h 85"/>
                <a:gd name="T18" fmla="*/ 1 w 195"/>
                <a:gd name="T19" fmla="*/ 2 h 85"/>
                <a:gd name="T20" fmla="*/ 1 w 195"/>
                <a:gd name="T21" fmla="*/ 2 h 85"/>
                <a:gd name="T22" fmla="*/ 1 w 195"/>
                <a:gd name="T23" fmla="*/ 2 h 85"/>
                <a:gd name="T24" fmla="*/ 1 w 195"/>
                <a:gd name="T25" fmla="*/ 2 h 85"/>
                <a:gd name="T26" fmla="*/ 1 w 195"/>
                <a:gd name="T27" fmla="*/ 2 h 85"/>
                <a:gd name="T28" fmla="*/ 1 w 195"/>
                <a:gd name="T29" fmla="*/ 2 h 85"/>
                <a:gd name="T30" fmla="*/ 1 w 195"/>
                <a:gd name="T31" fmla="*/ 2 h 85"/>
                <a:gd name="T32" fmla="*/ 1 w 195"/>
                <a:gd name="T33" fmla="*/ 2 h 85"/>
                <a:gd name="T34" fmla="*/ 1 w 195"/>
                <a:gd name="T35" fmla="*/ 2 h 85"/>
                <a:gd name="T36" fmla="*/ 1 w 195"/>
                <a:gd name="T37" fmla="*/ 2 h 85"/>
                <a:gd name="T38" fmla="*/ 1 w 195"/>
                <a:gd name="T39" fmla="*/ 2 h 85"/>
                <a:gd name="T40" fmla="*/ 1 w 195"/>
                <a:gd name="T41" fmla="*/ 2 h 85"/>
                <a:gd name="T42" fmla="*/ 1 w 195"/>
                <a:gd name="T43" fmla="*/ 2 h 85"/>
                <a:gd name="T44" fmla="*/ 1 w 195"/>
                <a:gd name="T45" fmla="*/ 2 h 85"/>
                <a:gd name="T46" fmla="*/ 1 w 195"/>
                <a:gd name="T47" fmla="*/ 2 h 85"/>
                <a:gd name="T48" fmla="*/ 1 w 195"/>
                <a:gd name="T49" fmla="*/ 2 h 85"/>
                <a:gd name="T50" fmla="*/ 1 w 195"/>
                <a:gd name="T51" fmla="*/ 2 h 85"/>
                <a:gd name="T52" fmla="*/ 1 w 195"/>
                <a:gd name="T53" fmla="*/ 2 h 85"/>
                <a:gd name="T54" fmla="*/ 1 w 195"/>
                <a:gd name="T55" fmla="*/ 2 h 85"/>
                <a:gd name="T56" fmla="*/ 1 w 195"/>
                <a:gd name="T57" fmla="*/ 2 h 85"/>
                <a:gd name="T58" fmla="*/ 1 w 195"/>
                <a:gd name="T59" fmla="*/ 2 h 85"/>
                <a:gd name="T60" fmla="*/ 1 w 195"/>
                <a:gd name="T61" fmla="*/ 2 h 85"/>
                <a:gd name="T62" fmla="*/ 1 w 195"/>
                <a:gd name="T63" fmla="*/ 2 h 85"/>
                <a:gd name="T64" fmla="*/ 1 w 195"/>
                <a:gd name="T65" fmla="*/ 2 h 85"/>
                <a:gd name="T66" fmla="*/ 1 w 195"/>
                <a:gd name="T67" fmla="*/ 2 h 85"/>
                <a:gd name="T68" fmla="*/ 1 w 195"/>
                <a:gd name="T69" fmla="*/ 2 h 85"/>
                <a:gd name="T70" fmla="*/ 1 w 195"/>
                <a:gd name="T71" fmla="*/ 2 h 85"/>
                <a:gd name="T72" fmla="*/ 1 w 195"/>
                <a:gd name="T73" fmla="*/ 2 h 85"/>
                <a:gd name="T74" fmla="*/ 0 w 195"/>
                <a:gd name="T75" fmla="*/ 2 h 85"/>
                <a:gd name="T76" fmla="*/ 1 w 195"/>
                <a:gd name="T77" fmla="*/ 2 h 85"/>
                <a:gd name="T78" fmla="*/ 1 w 195"/>
                <a:gd name="T79" fmla="*/ 2 h 85"/>
                <a:gd name="T80" fmla="*/ 1 w 195"/>
                <a:gd name="T81" fmla="*/ 2 h 85"/>
                <a:gd name="T82" fmla="*/ 1 w 195"/>
                <a:gd name="T83" fmla="*/ 2 h 85"/>
                <a:gd name="T84" fmla="*/ 1 w 195"/>
                <a:gd name="T85" fmla="*/ 2 h 85"/>
                <a:gd name="T86" fmla="*/ 1 w 195"/>
                <a:gd name="T87" fmla="*/ 2 h 85"/>
                <a:gd name="T88" fmla="*/ 1 w 195"/>
                <a:gd name="T89" fmla="*/ 2 h 85"/>
                <a:gd name="T90" fmla="*/ 1 w 195"/>
                <a:gd name="T91" fmla="*/ 0 h 85"/>
                <a:gd name="T92" fmla="*/ 1 w 195"/>
                <a:gd name="T93" fmla="*/ 2 h 85"/>
                <a:gd name="T94" fmla="*/ 1 w 195"/>
                <a:gd name="T95" fmla="*/ 2 h 85"/>
                <a:gd name="T96" fmla="*/ 1 w 195"/>
                <a:gd name="T97" fmla="*/ 2 h 85"/>
                <a:gd name="T98" fmla="*/ 1 w 195"/>
                <a:gd name="T99" fmla="*/ 2 h 85"/>
                <a:gd name="T100" fmla="*/ 1 w 195"/>
                <a:gd name="T101" fmla="*/ 2 h 85"/>
                <a:gd name="T102" fmla="*/ 1 w 195"/>
                <a:gd name="T103" fmla="*/ 2 h 85"/>
                <a:gd name="T104" fmla="*/ 1 w 195"/>
                <a:gd name="T105" fmla="*/ 2 h 85"/>
                <a:gd name="T106" fmla="*/ 1 w 195"/>
                <a:gd name="T107" fmla="*/ 2 h 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5"/>
                <a:gd name="T163" fmla="*/ 0 h 85"/>
                <a:gd name="T164" fmla="*/ 195 w 195"/>
                <a:gd name="T165" fmla="*/ 85 h 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5" h="85">
                  <a:moveTo>
                    <a:pt x="195" y="21"/>
                  </a:moveTo>
                  <a:lnTo>
                    <a:pt x="186" y="34"/>
                  </a:lnTo>
                  <a:lnTo>
                    <a:pt x="176" y="47"/>
                  </a:lnTo>
                  <a:lnTo>
                    <a:pt x="166" y="59"/>
                  </a:lnTo>
                  <a:lnTo>
                    <a:pt x="157" y="72"/>
                  </a:lnTo>
                  <a:lnTo>
                    <a:pt x="155" y="75"/>
                  </a:lnTo>
                  <a:lnTo>
                    <a:pt x="153" y="78"/>
                  </a:lnTo>
                  <a:lnTo>
                    <a:pt x="152" y="82"/>
                  </a:lnTo>
                  <a:lnTo>
                    <a:pt x="150" y="85"/>
                  </a:lnTo>
                  <a:lnTo>
                    <a:pt x="139" y="83"/>
                  </a:lnTo>
                  <a:lnTo>
                    <a:pt x="128" y="82"/>
                  </a:lnTo>
                  <a:lnTo>
                    <a:pt x="117" y="79"/>
                  </a:lnTo>
                  <a:lnTo>
                    <a:pt x="105" y="76"/>
                  </a:lnTo>
                  <a:lnTo>
                    <a:pt x="94" y="75"/>
                  </a:lnTo>
                  <a:lnTo>
                    <a:pt x="84" y="70"/>
                  </a:lnTo>
                  <a:lnTo>
                    <a:pt x="73" y="68"/>
                  </a:lnTo>
                  <a:lnTo>
                    <a:pt x="62" y="65"/>
                  </a:lnTo>
                  <a:lnTo>
                    <a:pt x="60" y="63"/>
                  </a:lnTo>
                  <a:lnTo>
                    <a:pt x="59" y="62"/>
                  </a:lnTo>
                  <a:lnTo>
                    <a:pt x="57" y="59"/>
                  </a:lnTo>
                  <a:lnTo>
                    <a:pt x="56" y="56"/>
                  </a:lnTo>
                  <a:lnTo>
                    <a:pt x="62" y="56"/>
                  </a:lnTo>
                  <a:lnTo>
                    <a:pt x="67" y="56"/>
                  </a:lnTo>
                  <a:lnTo>
                    <a:pt x="73" y="56"/>
                  </a:lnTo>
                  <a:lnTo>
                    <a:pt x="79" y="54"/>
                  </a:lnTo>
                  <a:lnTo>
                    <a:pt x="67" y="52"/>
                  </a:lnTo>
                  <a:lnTo>
                    <a:pt x="59" y="49"/>
                  </a:lnTo>
                  <a:lnTo>
                    <a:pt x="50" y="44"/>
                  </a:lnTo>
                  <a:lnTo>
                    <a:pt x="43" y="37"/>
                  </a:lnTo>
                  <a:lnTo>
                    <a:pt x="38" y="37"/>
                  </a:lnTo>
                  <a:lnTo>
                    <a:pt x="32" y="37"/>
                  </a:lnTo>
                  <a:lnTo>
                    <a:pt x="26" y="38"/>
                  </a:lnTo>
                  <a:lnTo>
                    <a:pt x="21" y="40"/>
                  </a:lnTo>
                  <a:lnTo>
                    <a:pt x="15" y="41"/>
                  </a:lnTo>
                  <a:lnTo>
                    <a:pt x="11" y="42"/>
                  </a:lnTo>
                  <a:lnTo>
                    <a:pt x="5" y="44"/>
                  </a:lnTo>
                  <a:lnTo>
                    <a:pt x="0" y="44"/>
                  </a:lnTo>
                  <a:lnTo>
                    <a:pt x="7" y="38"/>
                  </a:lnTo>
                  <a:lnTo>
                    <a:pt x="14" y="32"/>
                  </a:lnTo>
                  <a:lnTo>
                    <a:pt x="21" y="27"/>
                  </a:lnTo>
                  <a:lnTo>
                    <a:pt x="28" y="21"/>
                  </a:lnTo>
                  <a:lnTo>
                    <a:pt x="33" y="17"/>
                  </a:lnTo>
                  <a:lnTo>
                    <a:pt x="40" y="11"/>
                  </a:lnTo>
                  <a:lnTo>
                    <a:pt x="48" y="6"/>
                  </a:lnTo>
                  <a:lnTo>
                    <a:pt x="55" y="0"/>
                  </a:lnTo>
                  <a:lnTo>
                    <a:pt x="71" y="3"/>
                  </a:lnTo>
                  <a:lnTo>
                    <a:pt x="88" y="4"/>
                  </a:lnTo>
                  <a:lnTo>
                    <a:pt x="107" y="7"/>
                  </a:lnTo>
                  <a:lnTo>
                    <a:pt x="125" y="9"/>
                  </a:lnTo>
                  <a:lnTo>
                    <a:pt x="142" y="11"/>
                  </a:lnTo>
                  <a:lnTo>
                    <a:pt x="160" y="14"/>
                  </a:lnTo>
                  <a:lnTo>
                    <a:pt x="179" y="18"/>
                  </a:lnTo>
                  <a:lnTo>
                    <a:pt x="195" y="21"/>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6" name="Freeform 980"/>
            <p:cNvSpPr>
              <a:spLocks/>
            </p:cNvSpPr>
            <p:nvPr/>
          </p:nvSpPr>
          <p:spPr bwMode="auto">
            <a:xfrm>
              <a:off x="3564" y="1902"/>
              <a:ext cx="79" cy="68"/>
            </a:xfrm>
            <a:custGeom>
              <a:avLst/>
              <a:gdLst>
                <a:gd name="T0" fmla="*/ 1 w 114"/>
                <a:gd name="T1" fmla="*/ 3 h 81"/>
                <a:gd name="T2" fmla="*/ 1 w 114"/>
                <a:gd name="T3" fmla="*/ 3 h 81"/>
                <a:gd name="T4" fmla="*/ 1 w 114"/>
                <a:gd name="T5" fmla="*/ 3 h 81"/>
                <a:gd name="T6" fmla="*/ 1 w 114"/>
                <a:gd name="T7" fmla="*/ 3 h 81"/>
                <a:gd name="T8" fmla="*/ 1 w 114"/>
                <a:gd name="T9" fmla="*/ 3 h 81"/>
                <a:gd name="T10" fmla="*/ 1 w 114"/>
                <a:gd name="T11" fmla="*/ 3 h 81"/>
                <a:gd name="T12" fmla="*/ 1 w 114"/>
                <a:gd name="T13" fmla="*/ 3 h 81"/>
                <a:gd name="T14" fmla="*/ 1 w 114"/>
                <a:gd name="T15" fmla="*/ 3 h 81"/>
                <a:gd name="T16" fmla="*/ 1 w 114"/>
                <a:gd name="T17" fmla="*/ 3 h 81"/>
                <a:gd name="T18" fmla="*/ 1 w 114"/>
                <a:gd name="T19" fmla="*/ 3 h 81"/>
                <a:gd name="T20" fmla="*/ 1 w 114"/>
                <a:gd name="T21" fmla="*/ 3 h 81"/>
                <a:gd name="T22" fmla="*/ 1 w 114"/>
                <a:gd name="T23" fmla="*/ 3 h 81"/>
                <a:gd name="T24" fmla="*/ 1 w 114"/>
                <a:gd name="T25" fmla="*/ 3 h 81"/>
                <a:gd name="T26" fmla="*/ 0 w 114"/>
                <a:gd name="T27" fmla="*/ 3 h 81"/>
                <a:gd name="T28" fmla="*/ 1 w 114"/>
                <a:gd name="T29" fmla="*/ 0 h 81"/>
                <a:gd name="T30" fmla="*/ 1 w 114"/>
                <a:gd name="T31" fmla="*/ 1 h 81"/>
                <a:gd name="T32" fmla="*/ 1 w 114"/>
                <a:gd name="T33" fmla="*/ 1 h 81"/>
                <a:gd name="T34" fmla="*/ 1 w 114"/>
                <a:gd name="T35" fmla="*/ 1 h 81"/>
                <a:gd name="T36" fmla="*/ 1 w 114"/>
                <a:gd name="T37" fmla="*/ 1 h 81"/>
                <a:gd name="T38" fmla="*/ 1 w 114"/>
                <a:gd name="T39" fmla="*/ 3 h 81"/>
                <a:gd name="T40" fmla="*/ 1 w 114"/>
                <a:gd name="T41" fmla="*/ 3 h 81"/>
                <a:gd name="T42" fmla="*/ 1 w 114"/>
                <a:gd name="T43" fmla="*/ 3 h 81"/>
                <a:gd name="T44" fmla="*/ 1 w 114"/>
                <a:gd name="T45" fmla="*/ 3 h 8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4"/>
                <a:gd name="T70" fmla="*/ 0 h 81"/>
                <a:gd name="T71" fmla="*/ 114 w 114"/>
                <a:gd name="T72" fmla="*/ 81 h 8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4" h="81">
                  <a:moveTo>
                    <a:pt x="114" y="5"/>
                  </a:moveTo>
                  <a:lnTo>
                    <a:pt x="107" y="24"/>
                  </a:lnTo>
                  <a:lnTo>
                    <a:pt x="98" y="42"/>
                  </a:lnTo>
                  <a:lnTo>
                    <a:pt x="90" y="62"/>
                  </a:lnTo>
                  <a:lnTo>
                    <a:pt x="81" y="80"/>
                  </a:lnTo>
                  <a:lnTo>
                    <a:pt x="79" y="81"/>
                  </a:lnTo>
                  <a:lnTo>
                    <a:pt x="70" y="69"/>
                  </a:lnTo>
                  <a:lnTo>
                    <a:pt x="62" y="58"/>
                  </a:lnTo>
                  <a:lnTo>
                    <a:pt x="53" y="48"/>
                  </a:lnTo>
                  <a:lnTo>
                    <a:pt x="43" y="38"/>
                  </a:lnTo>
                  <a:lnTo>
                    <a:pt x="33" y="28"/>
                  </a:lnTo>
                  <a:lnTo>
                    <a:pt x="24" y="20"/>
                  </a:lnTo>
                  <a:lnTo>
                    <a:pt x="12" y="11"/>
                  </a:lnTo>
                  <a:lnTo>
                    <a:pt x="0" y="4"/>
                  </a:lnTo>
                  <a:lnTo>
                    <a:pt x="1" y="0"/>
                  </a:lnTo>
                  <a:lnTo>
                    <a:pt x="14" y="1"/>
                  </a:lnTo>
                  <a:lnTo>
                    <a:pt x="29" y="1"/>
                  </a:lnTo>
                  <a:lnTo>
                    <a:pt x="43" y="1"/>
                  </a:lnTo>
                  <a:lnTo>
                    <a:pt x="59" y="1"/>
                  </a:lnTo>
                  <a:lnTo>
                    <a:pt x="73" y="3"/>
                  </a:lnTo>
                  <a:lnTo>
                    <a:pt x="88" y="3"/>
                  </a:lnTo>
                  <a:lnTo>
                    <a:pt x="101" y="4"/>
                  </a:lnTo>
                  <a:lnTo>
                    <a:pt x="114" y="5"/>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7" name="Freeform 981"/>
            <p:cNvSpPr>
              <a:spLocks/>
            </p:cNvSpPr>
            <p:nvPr/>
          </p:nvSpPr>
          <p:spPr bwMode="auto">
            <a:xfrm>
              <a:off x="3555" y="1910"/>
              <a:ext cx="75" cy="118"/>
            </a:xfrm>
            <a:custGeom>
              <a:avLst/>
              <a:gdLst>
                <a:gd name="T0" fmla="*/ 1 w 107"/>
                <a:gd name="T1" fmla="*/ 3 h 139"/>
                <a:gd name="T2" fmla="*/ 1 w 107"/>
                <a:gd name="T3" fmla="*/ 3 h 139"/>
                <a:gd name="T4" fmla="*/ 1 w 107"/>
                <a:gd name="T5" fmla="*/ 3 h 139"/>
                <a:gd name="T6" fmla="*/ 1 w 107"/>
                <a:gd name="T7" fmla="*/ 3 h 139"/>
                <a:gd name="T8" fmla="*/ 1 w 107"/>
                <a:gd name="T9" fmla="*/ 3 h 139"/>
                <a:gd name="T10" fmla="*/ 1 w 107"/>
                <a:gd name="T11" fmla="*/ 3 h 139"/>
                <a:gd name="T12" fmla="*/ 1 w 107"/>
                <a:gd name="T13" fmla="*/ 3 h 139"/>
                <a:gd name="T14" fmla="*/ 1 w 107"/>
                <a:gd name="T15" fmla="*/ 3 h 139"/>
                <a:gd name="T16" fmla="*/ 1 w 107"/>
                <a:gd name="T17" fmla="*/ 3 h 139"/>
                <a:gd name="T18" fmla="*/ 1 w 107"/>
                <a:gd name="T19" fmla="*/ 3 h 139"/>
                <a:gd name="T20" fmla="*/ 1 w 107"/>
                <a:gd name="T21" fmla="*/ 3 h 139"/>
                <a:gd name="T22" fmla="*/ 1 w 107"/>
                <a:gd name="T23" fmla="*/ 3 h 139"/>
                <a:gd name="T24" fmla="*/ 1 w 107"/>
                <a:gd name="T25" fmla="*/ 3 h 139"/>
                <a:gd name="T26" fmla="*/ 1 w 107"/>
                <a:gd name="T27" fmla="*/ 3 h 139"/>
                <a:gd name="T28" fmla="*/ 1 w 107"/>
                <a:gd name="T29" fmla="*/ 3 h 139"/>
                <a:gd name="T30" fmla="*/ 1 w 107"/>
                <a:gd name="T31" fmla="*/ 3 h 139"/>
                <a:gd name="T32" fmla="*/ 1 w 107"/>
                <a:gd name="T33" fmla="*/ 3 h 139"/>
                <a:gd name="T34" fmla="*/ 1 w 107"/>
                <a:gd name="T35" fmla="*/ 3 h 139"/>
                <a:gd name="T36" fmla="*/ 1 w 107"/>
                <a:gd name="T37" fmla="*/ 3 h 139"/>
                <a:gd name="T38" fmla="*/ 1 w 107"/>
                <a:gd name="T39" fmla="*/ 3 h 139"/>
                <a:gd name="T40" fmla="*/ 1 w 107"/>
                <a:gd name="T41" fmla="*/ 3 h 139"/>
                <a:gd name="T42" fmla="*/ 0 w 107"/>
                <a:gd name="T43" fmla="*/ 3 h 139"/>
                <a:gd name="T44" fmla="*/ 1 w 107"/>
                <a:gd name="T45" fmla="*/ 3 h 139"/>
                <a:gd name="T46" fmla="*/ 1 w 107"/>
                <a:gd name="T47" fmla="*/ 3 h 139"/>
                <a:gd name="T48" fmla="*/ 1 w 107"/>
                <a:gd name="T49" fmla="*/ 3 h 139"/>
                <a:gd name="T50" fmla="*/ 1 w 107"/>
                <a:gd name="T51" fmla="*/ 3 h 139"/>
                <a:gd name="T52" fmla="*/ 1 w 107"/>
                <a:gd name="T53" fmla="*/ 3 h 139"/>
                <a:gd name="T54" fmla="*/ 1 w 107"/>
                <a:gd name="T55" fmla="*/ 3 h 139"/>
                <a:gd name="T56" fmla="*/ 1 w 107"/>
                <a:gd name="T57" fmla="*/ 3 h 139"/>
                <a:gd name="T58" fmla="*/ 1 w 107"/>
                <a:gd name="T59" fmla="*/ 3 h 139"/>
                <a:gd name="T60" fmla="*/ 1 w 107"/>
                <a:gd name="T61" fmla="*/ 3 h 139"/>
                <a:gd name="T62" fmla="*/ 1 w 107"/>
                <a:gd name="T63" fmla="*/ 3 h 139"/>
                <a:gd name="T64" fmla="*/ 1 w 107"/>
                <a:gd name="T65" fmla="*/ 3 h 139"/>
                <a:gd name="T66" fmla="*/ 1 w 107"/>
                <a:gd name="T67" fmla="*/ 3 h 139"/>
                <a:gd name="T68" fmla="*/ 1 w 107"/>
                <a:gd name="T69" fmla="*/ 3 h 139"/>
                <a:gd name="T70" fmla="*/ 1 w 107"/>
                <a:gd name="T71" fmla="*/ 3 h 139"/>
                <a:gd name="T72" fmla="*/ 1 w 107"/>
                <a:gd name="T73" fmla="*/ 3 h 139"/>
                <a:gd name="T74" fmla="*/ 1 w 107"/>
                <a:gd name="T75" fmla="*/ 3 h 139"/>
                <a:gd name="T76" fmla="*/ 1 w 107"/>
                <a:gd name="T77" fmla="*/ 3 h 139"/>
                <a:gd name="T78" fmla="*/ 1 w 107"/>
                <a:gd name="T79" fmla="*/ 3 h 139"/>
                <a:gd name="T80" fmla="*/ 1 w 107"/>
                <a:gd name="T81" fmla="*/ 3 h 139"/>
                <a:gd name="T82" fmla="*/ 1 w 107"/>
                <a:gd name="T83" fmla="*/ 3 h 139"/>
                <a:gd name="T84" fmla="*/ 1 w 107"/>
                <a:gd name="T85" fmla="*/ 3 h 139"/>
                <a:gd name="T86" fmla="*/ 1 w 107"/>
                <a:gd name="T87" fmla="*/ 3 h 139"/>
                <a:gd name="T88" fmla="*/ 1 w 107"/>
                <a:gd name="T89" fmla="*/ 0 h 139"/>
                <a:gd name="T90" fmla="*/ 1 w 107"/>
                <a:gd name="T91" fmla="*/ 3 h 139"/>
                <a:gd name="T92" fmla="*/ 1 w 107"/>
                <a:gd name="T93" fmla="*/ 3 h 139"/>
                <a:gd name="T94" fmla="*/ 1 w 107"/>
                <a:gd name="T95" fmla="*/ 3 h 139"/>
                <a:gd name="T96" fmla="*/ 1 w 107"/>
                <a:gd name="T97" fmla="*/ 3 h 139"/>
                <a:gd name="T98" fmla="*/ 1 w 107"/>
                <a:gd name="T99" fmla="*/ 3 h 139"/>
                <a:gd name="T100" fmla="*/ 1 w 107"/>
                <a:gd name="T101" fmla="*/ 3 h 139"/>
                <a:gd name="T102" fmla="*/ 1 w 107"/>
                <a:gd name="T103" fmla="*/ 3 h 139"/>
                <a:gd name="T104" fmla="*/ 1 w 107"/>
                <a:gd name="T105" fmla="*/ 3 h 13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
                <a:gd name="T160" fmla="*/ 0 h 139"/>
                <a:gd name="T161" fmla="*/ 107 w 107"/>
                <a:gd name="T162" fmla="*/ 139 h 13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 h="139">
                  <a:moveTo>
                    <a:pt x="92" y="86"/>
                  </a:moveTo>
                  <a:lnTo>
                    <a:pt x="96" y="99"/>
                  </a:lnTo>
                  <a:lnTo>
                    <a:pt x="102" y="111"/>
                  </a:lnTo>
                  <a:lnTo>
                    <a:pt x="106" y="124"/>
                  </a:lnTo>
                  <a:lnTo>
                    <a:pt x="107" y="138"/>
                  </a:lnTo>
                  <a:lnTo>
                    <a:pt x="107" y="139"/>
                  </a:lnTo>
                  <a:lnTo>
                    <a:pt x="106" y="139"/>
                  </a:lnTo>
                  <a:lnTo>
                    <a:pt x="98" y="134"/>
                  </a:lnTo>
                  <a:lnTo>
                    <a:pt x="91" y="125"/>
                  </a:lnTo>
                  <a:lnTo>
                    <a:pt x="81" y="118"/>
                  </a:lnTo>
                  <a:lnTo>
                    <a:pt x="69" y="117"/>
                  </a:lnTo>
                  <a:lnTo>
                    <a:pt x="61" y="120"/>
                  </a:lnTo>
                  <a:lnTo>
                    <a:pt x="53" y="123"/>
                  </a:lnTo>
                  <a:lnTo>
                    <a:pt x="45" y="127"/>
                  </a:lnTo>
                  <a:lnTo>
                    <a:pt x="37" y="130"/>
                  </a:lnTo>
                  <a:lnTo>
                    <a:pt x="29" y="132"/>
                  </a:lnTo>
                  <a:lnTo>
                    <a:pt x="20" y="134"/>
                  </a:lnTo>
                  <a:lnTo>
                    <a:pt x="12" y="137"/>
                  </a:lnTo>
                  <a:lnTo>
                    <a:pt x="3" y="138"/>
                  </a:lnTo>
                  <a:lnTo>
                    <a:pt x="0" y="131"/>
                  </a:lnTo>
                  <a:lnTo>
                    <a:pt x="2" y="125"/>
                  </a:lnTo>
                  <a:lnTo>
                    <a:pt x="5" y="120"/>
                  </a:lnTo>
                  <a:lnTo>
                    <a:pt x="5" y="113"/>
                  </a:lnTo>
                  <a:lnTo>
                    <a:pt x="7" y="108"/>
                  </a:lnTo>
                  <a:lnTo>
                    <a:pt x="9" y="101"/>
                  </a:lnTo>
                  <a:lnTo>
                    <a:pt x="10" y="96"/>
                  </a:lnTo>
                  <a:lnTo>
                    <a:pt x="12" y="90"/>
                  </a:lnTo>
                  <a:lnTo>
                    <a:pt x="13" y="90"/>
                  </a:lnTo>
                  <a:lnTo>
                    <a:pt x="14" y="80"/>
                  </a:lnTo>
                  <a:lnTo>
                    <a:pt x="16" y="80"/>
                  </a:lnTo>
                  <a:lnTo>
                    <a:pt x="16" y="72"/>
                  </a:lnTo>
                  <a:lnTo>
                    <a:pt x="16" y="65"/>
                  </a:lnTo>
                  <a:lnTo>
                    <a:pt x="16" y="58"/>
                  </a:lnTo>
                  <a:lnTo>
                    <a:pt x="14" y="54"/>
                  </a:lnTo>
                  <a:lnTo>
                    <a:pt x="16" y="55"/>
                  </a:lnTo>
                  <a:lnTo>
                    <a:pt x="14" y="48"/>
                  </a:lnTo>
                  <a:lnTo>
                    <a:pt x="13" y="38"/>
                  </a:lnTo>
                  <a:lnTo>
                    <a:pt x="12" y="30"/>
                  </a:lnTo>
                  <a:lnTo>
                    <a:pt x="13" y="23"/>
                  </a:lnTo>
                  <a:lnTo>
                    <a:pt x="13" y="18"/>
                  </a:lnTo>
                  <a:lnTo>
                    <a:pt x="13" y="11"/>
                  </a:lnTo>
                  <a:lnTo>
                    <a:pt x="13" y="6"/>
                  </a:lnTo>
                  <a:lnTo>
                    <a:pt x="13" y="0"/>
                  </a:lnTo>
                  <a:lnTo>
                    <a:pt x="27" y="9"/>
                  </a:lnTo>
                  <a:lnTo>
                    <a:pt x="40" y="17"/>
                  </a:lnTo>
                  <a:lnTo>
                    <a:pt x="50" y="27"/>
                  </a:lnTo>
                  <a:lnTo>
                    <a:pt x="60" y="38"/>
                  </a:lnTo>
                  <a:lnTo>
                    <a:pt x="69" y="49"/>
                  </a:lnTo>
                  <a:lnTo>
                    <a:pt x="76" y="61"/>
                  </a:lnTo>
                  <a:lnTo>
                    <a:pt x="85" y="73"/>
                  </a:lnTo>
                  <a:lnTo>
                    <a:pt x="92" y="86"/>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8" name="Freeform 982"/>
            <p:cNvSpPr>
              <a:spLocks/>
            </p:cNvSpPr>
            <p:nvPr/>
          </p:nvSpPr>
          <p:spPr bwMode="auto">
            <a:xfrm>
              <a:off x="2145" y="1970"/>
              <a:ext cx="183" cy="359"/>
            </a:xfrm>
            <a:custGeom>
              <a:avLst/>
              <a:gdLst>
                <a:gd name="T0" fmla="*/ 1 w 263"/>
                <a:gd name="T1" fmla="*/ 3 h 426"/>
                <a:gd name="T2" fmla="*/ 1 w 263"/>
                <a:gd name="T3" fmla="*/ 3 h 426"/>
                <a:gd name="T4" fmla="*/ 1 w 263"/>
                <a:gd name="T5" fmla="*/ 3 h 426"/>
                <a:gd name="T6" fmla="*/ 1 w 263"/>
                <a:gd name="T7" fmla="*/ 3 h 426"/>
                <a:gd name="T8" fmla="*/ 1 w 263"/>
                <a:gd name="T9" fmla="*/ 3 h 426"/>
                <a:gd name="T10" fmla="*/ 1 w 263"/>
                <a:gd name="T11" fmla="*/ 3 h 426"/>
                <a:gd name="T12" fmla="*/ 1 w 263"/>
                <a:gd name="T13" fmla="*/ 3 h 426"/>
                <a:gd name="T14" fmla="*/ 1 w 263"/>
                <a:gd name="T15" fmla="*/ 3 h 426"/>
                <a:gd name="T16" fmla="*/ 1 w 263"/>
                <a:gd name="T17" fmla="*/ 3 h 426"/>
                <a:gd name="T18" fmla="*/ 1 w 263"/>
                <a:gd name="T19" fmla="*/ 3 h 426"/>
                <a:gd name="T20" fmla="*/ 1 w 263"/>
                <a:gd name="T21" fmla="*/ 3 h 426"/>
                <a:gd name="T22" fmla="*/ 1 w 263"/>
                <a:gd name="T23" fmla="*/ 3 h 426"/>
                <a:gd name="T24" fmla="*/ 1 w 263"/>
                <a:gd name="T25" fmla="*/ 3 h 426"/>
                <a:gd name="T26" fmla="*/ 1 w 263"/>
                <a:gd name="T27" fmla="*/ 3 h 426"/>
                <a:gd name="T28" fmla="*/ 1 w 263"/>
                <a:gd name="T29" fmla="*/ 3 h 426"/>
                <a:gd name="T30" fmla="*/ 1 w 263"/>
                <a:gd name="T31" fmla="*/ 3 h 426"/>
                <a:gd name="T32" fmla="*/ 1 w 263"/>
                <a:gd name="T33" fmla="*/ 3 h 426"/>
                <a:gd name="T34" fmla="*/ 1 w 263"/>
                <a:gd name="T35" fmla="*/ 3 h 426"/>
                <a:gd name="T36" fmla="*/ 1 w 263"/>
                <a:gd name="T37" fmla="*/ 3 h 426"/>
                <a:gd name="T38" fmla="*/ 1 w 263"/>
                <a:gd name="T39" fmla="*/ 3 h 426"/>
                <a:gd name="T40" fmla="*/ 1 w 263"/>
                <a:gd name="T41" fmla="*/ 3 h 426"/>
                <a:gd name="T42" fmla="*/ 1 w 263"/>
                <a:gd name="T43" fmla="*/ 3 h 426"/>
                <a:gd name="T44" fmla="*/ 1 w 263"/>
                <a:gd name="T45" fmla="*/ 3 h 426"/>
                <a:gd name="T46" fmla="*/ 1 w 263"/>
                <a:gd name="T47" fmla="*/ 3 h 426"/>
                <a:gd name="T48" fmla="*/ 1 w 263"/>
                <a:gd name="T49" fmla="*/ 3 h 426"/>
                <a:gd name="T50" fmla="*/ 1 w 263"/>
                <a:gd name="T51" fmla="*/ 3 h 426"/>
                <a:gd name="T52" fmla="*/ 1 w 263"/>
                <a:gd name="T53" fmla="*/ 3 h 426"/>
                <a:gd name="T54" fmla="*/ 1 w 263"/>
                <a:gd name="T55" fmla="*/ 3 h 426"/>
                <a:gd name="T56" fmla="*/ 1 w 263"/>
                <a:gd name="T57" fmla="*/ 3 h 426"/>
                <a:gd name="T58" fmla="*/ 1 w 263"/>
                <a:gd name="T59" fmla="*/ 3 h 426"/>
                <a:gd name="T60" fmla="*/ 1 w 263"/>
                <a:gd name="T61" fmla="*/ 3 h 426"/>
                <a:gd name="T62" fmla="*/ 1 w 263"/>
                <a:gd name="T63" fmla="*/ 3 h 426"/>
                <a:gd name="T64" fmla="*/ 1 w 263"/>
                <a:gd name="T65" fmla="*/ 3 h 426"/>
                <a:gd name="T66" fmla="*/ 1 w 263"/>
                <a:gd name="T67" fmla="*/ 3 h 426"/>
                <a:gd name="T68" fmla="*/ 1 w 263"/>
                <a:gd name="T69" fmla="*/ 3 h 426"/>
                <a:gd name="T70" fmla="*/ 1 w 263"/>
                <a:gd name="T71" fmla="*/ 3 h 426"/>
                <a:gd name="T72" fmla="*/ 1 w 263"/>
                <a:gd name="T73" fmla="*/ 3 h 426"/>
                <a:gd name="T74" fmla="*/ 1 w 263"/>
                <a:gd name="T75" fmla="*/ 3 h 426"/>
                <a:gd name="T76" fmla="*/ 1 w 263"/>
                <a:gd name="T77" fmla="*/ 3 h 426"/>
                <a:gd name="T78" fmla="*/ 1 w 263"/>
                <a:gd name="T79" fmla="*/ 3 h 426"/>
                <a:gd name="T80" fmla="*/ 1 w 263"/>
                <a:gd name="T81" fmla="*/ 3 h 426"/>
                <a:gd name="T82" fmla="*/ 1 w 263"/>
                <a:gd name="T83" fmla="*/ 3 h 426"/>
                <a:gd name="T84" fmla="*/ 1 w 263"/>
                <a:gd name="T85" fmla="*/ 3 h 426"/>
                <a:gd name="T86" fmla="*/ 1 w 263"/>
                <a:gd name="T87" fmla="*/ 3 h 426"/>
                <a:gd name="T88" fmla="*/ 1 w 263"/>
                <a:gd name="T89" fmla="*/ 3 h 426"/>
                <a:gd name="T90" fmla="*/ 1 w 263"/>
                <a:gd name="T91" fmla="*/ 3 h 426"/>
                <a:gd name="T92" fmla="*/ 1 w 263"/>
                <a:gd name="T93" fmla="*/ 3 h 426"/>
                <a:gd name="T94" fmla="*/ 1 w 263"/>
                <a:gd name="T95" fmla="*/ 3 h 426"/>
                <a:gd name="T96" fmla="*/ 1 w 263"/>
                <a:gd name="T97" fmla="*/ 3 h 426"/>
                <a:gd name="T98" fmla="*/ 1 w 263"/>
                <a:gd name="T99" fmla="*/ 3 h 426"/>
                <a:gd name="T100" fmla="*/ 1 w 263"/>
                <a:gd name="T101" fmla="*/ 1 h 426"/>
                <a:gd name="T102" fmla="*/ 1 w 263"/>
                <a:gd name="T103" fmla="*/ 0 h 426"/>
                <a:gd name="T104" fmla="*/ 1 w 263"/>
                <a:gd name="T105" fmla="*/ 3 h 42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3"/>
                <a:gd name="T160" fmla="*/ 0 h 426"/>
                <a:gd name="T161" fmla="*/ 263 w 263"/>
                <a:gd name="T162" fmla="*/ 426 h 42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3" h="426">
                  <a:moveTo>
                    <a:pt x="184" y="8"/>
                  </a:moveTo>
                  <a:lnTo>
                    <a:pt x="193" y="29"/>
                  </a:lnTo>
                  <a:lnTo>
                    <a:pt x="201" y="51"/>
                  </a:lnTo>
                  <a:lnTo>
                    <a:pt x="211" y="72"/>
                  </a:lnTo>
                  <a:lnTo>
                    <a:pt x="218" y="94"/>
                  </a:lnTo>
                  <a:lnTo>
                    <a:pt x="218" y="93"/>
                  </a:lnTo>
                  <a:lnTo>
                    <a:pt x="222" y="104"/>
                  </a:lnTo>
                  <a:lnTo>
                    <a:pt x="227" y="117"/>
                  </a:lnTo>
                  <a:lnTo>
                    <a:pt x="231" y="128"/>
                  </a:lnTo>
                  <a:lnTo>
                    <a:pt x="234" y="141"/>
                  </a:lnTo>
                  <a:lnTo>
                    <a:pt x="234" y="139"/>
                  </a:lnTo>
                  <a:lnTo>
                    <a:pt x="235" y="150"/>
                  </a:lnTo>
                  <a:lnTo>
                    <a:pt x="241" y="159"/>
                  </a:lnTo>
                  <a:lnTo>
                    <a:pt x="248" y="169"/>
                  </a:lnTo>
                  <a:lnTo>
                    <a:pt x="253" y="177"/>
                  </a:lnTo>
                  <a:lnTo>
                    <a:pt x="255" y="183"/>
                  </a:lnTo>
                  <a:lnTo>
                    <a:pt x="259" y="187"/>
                  </a:lnTo>
                  <a:lnTo>
                    <a:pt x="260" y="191"/>
                  </a:lnTo>
                  <a:lnTo>
                    <a:pt x="259" y="194"/>
                  </a:lnTo>
                  <a:lnTo>
                    <a:pt x="260" y="196"/>
                  </a:lnTo>
                  <a:lnTo>
                    <a:pt x="259" y="212"/>
                  </a:lnTo>
                  <a:lnTo>
                    <a:pt x="260" y="228"/>
                  </a:lnTo>
                  <a:lnTo>
                    <a:pt x="262" y="243"/>
                  </a:lnTo>
                  <a:lnTo>
                    <a:pt x="263" y="260"/>
                  </a:lnTo>
                  <a:lnTo>
                    <a:pt x="260" y="280"/>
                  </a:lnTo>
                  <a:lnTo>
                    <a:pt x="259" y="300"/>
                  </a:lnTo>
                  <a:lnTo>
                    <a:pt x="258" y="319"/>
                  </a:lnTo>
                  <a:lnTo>
                    <a:pt x="256" y="336"/>
                  </a:lnTo>
                  <a:lnTo>
                    <a:pt x="249" y="339"/>
                  </a:lnTo>
                  <a:lnTo>
                    <a:pt x="242" y="342"/>
                  </a:lnTo>
                  <a:lnTo>
                    <a:pt x="235" y="345"/>
                  </a:lnTo>
                  <a:lnTo>
                    <a:pt x="228" y="346"/>
                  </a:lnTo>
                  <a:lnTo>
                    <a:pt x="219" y="349"/>
                  </a:lnTo>
                  <a:lnTo>
                    <a:pt x="212" y="350"/>
                  </a:lnTo>
                  <a:lnTo>
                    <a:pt x="204" y="353"/>
                  </a:lnTo>
                  <a:lnTo>
                    <a:pt x="196" y="356"/>
                  </a:lnTo>
                  <a:lnTo>
                    <a:pt x="194" y="359"/>
                  </a:lnTo>
                  <a:lnTo>
                    <a:pt x="191" y="363"/>
                  </a:lnTo>
                  <a:lnTo>
                    <a:pt x="190" y="366"/>
                  </a:lnTo>
                  <a:lnTo>
                    <a:pt x="188" y="370"/>
                  </a:lnTo>
                  <a:lnTo>
                    <a:pt x="190" y="370"/>
                  </a:lnTo>
                  <a:lnTo>
                    <a:pt x="187" y="374"/>
                  </a:lnTo>
                  <a:lnTo>
                    <a:pt x="188" y="377"/>
                  </a:lnTo>
                  <a:lnTo>
                    <a:pt x="190" y="381"/>
                  </a:lnTo>
                  <a:lnTo>
                    <a:pt x="193" y="386"/>
                  </a:lnTo>
                  <a:lnTo>
                    <a:pt x="196" y="390"/>
                  </a:lnTo>
                  <a:lnTo>
                    <a:pt x="203" y="393"/>
                  </a:lnTo>
                  <a:lnTo>
                    <a:pt x="204" y="400"/>
                  </a:lnTo>
                  <a:lnTo>
                    <a:pt x="204" y="407"/>
                  </a:lnTo>
                  <a:lnTo>
                    <a:pt x="204" y="414"/>
                  </a:lnTo>
                  <a:lnTo>
                    <a:pt x="155" y="426"/>
                  </a:lnTo>
                  <a:lnTo>
                    <a:pt x="145" y="411"/>
                  </a:lnTo>
                  <a:lnTo>
                    <a:pt x="136" y="397"/>
                  </a:lnTo>
                  <a:lnTo>
                    <a:pt x="126" y="383"/>
                  </a:lnTo>
                  <a:lnTo>
                    <a:pt x="117" y="367"/>
                  </a:lnTo>
                  <a:lnTo>
                    <a:pt x="107" y="353"/>
                  </a:lnTo>
                  <a:lnTo>
                    <a:pt x="98" y="339"/>
                  </a:lnTo>
                  <a:lnTo>
                    <a:pt x="88" y="325"/>
                  </a:lnTo>
                  <a:lnTo>
                    <a:pt x="80" y="310"/>
                  </a:lnTo>
                  <a:lnTo>
                    <a:pt x="72" y="287"/>
                  </a:lnTo>
                  <a:lnTo>
                    <a:pt x="64" y="266"/>
                  </a:lnTo>
                  <a:lnTo>
                    <a:pt x="56" y="245"/>
                  </a:lnTo>
                  <a:lnTo>
                    <a:pt x="50" y="224"/>
                  </a:lnTo>
                  <a:lnTo>
                    <a:pt x="49" y="221"/>
                  </a:lnTo>
                  <a:lnTo>
                    <a:pt x="48" y="218"/>
                  </a:lnTo>
                  <a:lnTo>
                    <a:pt x="48" y="215"/>
                  </a:lnTo>
                  <a:lnTo>
                    <a:pt x="49" y="212"/>
                  </a:lnTo>
                  <a:lnTo>
                    <a:pt x="48" y="210"/>
                  </a:lnTo>
                  <a:lnTo>
                    <a:pt x="45" y="207"/>
                  </a:lnTo>
                  <a:lnTo>
                    <a:pt x="43" y="204"/>
                  </a:lnTo>
                  <a:lnTo>
                    <a:pt x="41" y="201"/>
                  </a:lnTo>
                  <a:lnTo>
                    <a:pt x="33" y="200"/>
                  </a:lnTo>
                  <a:lnTo>
                    <a:pt x="28" y="201"/>
                  </a:lnTo>
                  <a:lnTo>
                    <a:pt x="22" y="204"/>
                  </a:lnTo>
                  <a:lnTo>
                    <a:pt x="18" y="208"/>
                  </a:lnTo>
                  <a:lnTo>
                    <a:pt x="18" y="214"/>
                  </a:lnTo>
                  <a:lnTo>
                    <a:pt x="19" y="218"/>
                  </a:lnTo>
                  <a:lnTo>
                    <a:pt x="21" y="222"/>
                  </a:lnTo>
                  <a:lnTo>
                    <a:pt x="22" y="228"/>
                  </a:lnTo>
                  <a:lnTo>
                    <a:pt x="17" y="224"/>
                  </a:lnTo>
                  <a:lnTo>
                    <a:pt x="12" y="218"/>
                  </a:lnTo>
                  <a:lnTo>
                    <a:pt x="10" y="212"/>
                  </a:lnTo>
                  <a:lnTo>
                    <a:pt x="7" y="207"/>
                  </a:lnTo>
                  <a:lnTo>
                    <a:pt x="2" y="198"/>
                  </a:lnTo>
                  <a:lnTo>
                    <a:pt x="1" y="187"/>
                  </a:lnTo>
                  <a:lnTo>
                    <a:pt x="1" y="176"/>
                  </a:lnTo>
                  <a:lnTo>
                    <a:pt x="0" y="169"/>
                  </a:lnTo>
                  <a:lnTo>
                    <a:pt x="1" y="165"/>
                  </a:lnTo>
                  <a:lnTo>
                    <a:pt x="0" y="163"/>
                  </a:lnTo>
                  <a:lnTo>
                    <a:pt x="1" y="149"/>
                  </a:lnTo>
                  <a:lnTo>
                    <a:pt x="4" y="135"/>
                  </a:lnTo>
                  <a:lnTo>
                    <a:pt x="8" y="122"/>
                  </a:lnTo>
                  <a:lnTo>
                    <a:pt x="14" y="111"/>
                  </a:lnTo>
                  <a:lnTo>
                    <a:pt x="12" y="110"/>
                  </a:lnTo>
                  <a:lnTo>
                    <a:pt x="22" y="93"/>
                  </a:lnTo>
                  <a:lnTo>
                    <a:pt x="35" y="76"/>
                  </a:lnTo>
                  <a:lnTo>
                    <a:pt x="48" y="59"/>
                  </a:lnTo>
                  <a:lnTo>
                    <a:pt x="63" y="44"/>
                  </a:lnTo>
                  <a:lnTo>
                    <a:pt x="79" y="29"/>
                  </a:lnTo>
                  <a:lnTo>
                    <a:pt x="98" y="18"/>
                  </a:lnTo>
                  <a:lnTo>
                    <a:pt x="119" y="8"/>
                  </a:lnTo>
                  <a:lnTo>
                    <a:pt x="143" y="1"/>
                  </a:lnTo>
                  <a:lnTo>
                    <a:pt x="155" y="1"/>
                  </a:lnTo>
                  <a:lnTo>
                    <a:pt x="167" y="0"/>
                  </a:lnTo>
                  <a:lnTo>
                    <a:pt x="177" y="3"/>
                  </a:lnTo>
                  <a:lnTo>
                    <a:pt x="184" y="8"/>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59" name="Freeform 983"/>
            <p:cNvSpPr>
              <a:spLocks/>
            </p:cNvSpPr>
            <p:nvPr/>
          </p:nvSpPr>
          <p:spPr bwMode="auto">
            <a:xfrm>
              <a:off x="2197" y="1978"/>
              <a:ext cx="69" cy="295"/>
            </a:xfrm>
            <a:custGeom>
              <a:avLst/>
              <a:gdLst>
                <a:gd name="T0" fmla="*/ 1 w 97"/>
                <a:gd name="T1" fmla="*/ 3 h 351"/>
                <a:gd name="T2" fmla="*/ 1 w 97"/>
                <a:gd name="T3" fmla="*/ 3 h 351"/>
                <a:gd name="T4" fmla="*/ 1 w 97"/>
                <a:gd name="T5" fmla="*/ 3 h 351"/>
                <a:gd name="T6" fmla="*/ 1 w 97"/>
                <a:gd name="T7" fmla="*/ 3 h 351"/>
                <a:gd name="T8" fmla="*/ 1 w 97"/>
                <a:gd name="T9" fmla="*/ 3 h 351"/>
                <a:gd name="T10" fmla="*/ 1 w 97"/>
                <a:gd name="T11" fmla="*/ 3 h 351"/>
                <a:gd name="T12" fmla="*/ 1 w 97"/>
                <a:gd name="T13" fmla="*/ 3 h 351"/>
                <a:gd name="T14" fmla="*/ 1 w 97"/>
                <a:gd name="T15" fmla="*/ 3 h 351"/>
                <a:gd name="T16" fmla="*/ 1 w 97"/>
                <a:gd name="T17" fmla="*/ 3 h 351"/>
                <a:gd name="T18" fmla="*/ 1 w 97"/>
                <a:gd name="T19" fmla="*/ 3 h 351"/>
                <a:gd name="T20" fmla="*/ 1 w 97"/>
                <a:gd name="T21" fmla="*/ 3 h 351"/>
                <a:gd name="T22" fmla="*/ 1 w 97"/>
                <a:gd name="T23" fmla="*/ 3 h 351"/>
                <a:gd name="T24" fmla="*/ 1 w 97"/>
                <a:gd name="T25" fmla="*/ 3 h 351"/>
                <a:gd name="T26" fmla="*/ 1 w 97"/>
                <a:gd name="T27" fmla="*/ 3 h 351"/>
                <a:gd name="T28" fmla="*/ 1 w 97"/>
                <a:gd name="T29" fmla="*/ 3 h 351"/>
                <a:gd name="T30" fmla="*/ 1 w 97"/>
                <a:gd name="T31" fmla="*/ 3 h 351"/>
                <a:gd name="T32" fmla="*/ 1 w 97"/>
                <a:gd name="T33" fmla="*/ 3 h 351"/>
                <a:gd name="T34" fmla="*/ 1 w 97"/>
                <a:gd name="T35" fmla="*/ 3 h 351"/>
                <a:gd name="T36" fmla="*/ 1 w 97"/>
                <a:gd name="T37" fmla="*/ 3 h 351"/>
                <a:gd name="T38" fmla="*/ 1 w 97"/>
                <a:gd name="T39" fmla="*/ 3 h 351"/>
                <a:gd name="T40" fmla="*/ 1 w 97"/>
                <a:gd name="T41" fmla="*/ 3 h 351"/>
                <a:gd name="T42" fmla="*/ 1 w 97"/>
                <a:gd name="T43" fmla="*/ 3 h 351"/>
                <a:gd name="T44" fmla="*/ 1 w 97"/>
                <a:gd name="T45" fmla="*/ 3 h 351"/>
                <a:gd name="T46" fmla="*/ 1 w 97"/>
                <a:gd name="T47" fmla="*/ 3 h 351"/>
                <a:gd name="T48" fmla="*/ 1 w 97"/>
                <a:gd name="T49" fmla="*/ 3 h 351"/>
                <a:gd name="T50" fmla="*/ 1 w 97"/>
                <a:gd name="T51" fmla="*/ 3 h 351"/>
                <a:gd name="T52" fmla="*/ 0 w 97"/>
                <a:gd name="T53" fmla="*/ 3 h 351"/>
                <a:gd name="T54" fmla="*/ 1 w 97"/>
                <a:gd name="T55" fmla="*/ 3 h 351"/>
                <a:gd name="T56" fmla="*/ 1 w 97"/>
                <a:gd name="T57" fmla="*/ 3 h 351"/>
                <a:gd name="T58" fmla="*/ 1 w 97"/>
                <a:gd name="T59" fmla="*/ 3 h 351"/>
                <a:gd name="T60" fmla="*/ 1 w 97"/>
                <a:gd name="T61" fmla="*/ 3 h 351"/>
                <a:gd name="T62" fmla="*/ 1 w 97"/>
                <a:gd name="T63" fmla="*/ 3 h 351"/>
                <a:gd name="T64" fmla="*/ 1 w 97"/>
                <a:gd name="T65" fmla="*/ 3 h 35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7"/>
                <a:gd name="T100" fmla="*/ 0 h 351"/>
                <a:gd name="T101" fmla="*/ 97 w 97"/>
                <a:gd name="T102" fmla="*/ 351 h 35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7" h="351">
                  <a:moveTo>
                    <a:pt x="84" y="0"/>
                  </a:moveTo>
                  <a:lnTo>
                    <a:pt x="69" y="9"/>
                  </a:lnTo>
                  <a:lnTo>
                    <a:pt x="55" y="17"/>
                  </a:lnTo>
                  <a:lnTo>
                    <a:pt x="42" y="28"/>
                  </a:lnTo>
                  <a:lnTo>
                    <a:pt x="31" y="41"/>
                  </a:lnTo>
                  <a:lnTo>
                    <a:pt x="21" y="55"/>
                  </a:lnTo>
                  <a:lnTo>
                    <a:pt x="14" y="69"/>
                  </a:lnTo>
                  <a:lnTo>
                    <a:pt x="8" y="85"/>
                  </a:lnTo>
                  <a:lnTo>
                    <a:pt x="4" y="102"/>
                  </a:lnTo>
                  <a:lnTo>
                    <a:pt x="5" y="103"/>
                  </a:lnTo>
                  <a:lnTo>
                    <a:pt x="4" y="106"/>
                  </a:lnTo>
                  <a:lnTo>
                    <a:pt x="4" y="110"/>
                  </a:lnTo>
                  <a:lnTo>
                    <a:pt x="3" y="116"/>
                  </a:lnTo>
                  <a:lnTo>
                    <a:pt x="3" y="119"/>
                  </a:lnTo>
                  <a:lnTo>
                    <a:pt x="4" y="119"/>
                  </a:lnTo>
                  <a:lnTo>
                    <a:pt x="1" y="124"/>
                  </a:lnTo>
                  <a:lnTo>
                    <a:pt x="4" y="124"/>
                  </a:lnTo>
                  <a:lnTo>
                    <a:pt x="4" y="152"/>
                  </a:lnTo>
                  <a:lnTo>
                    <a:pt x="11" y="178"/>
                  </a:lnTo>
                  <a:lnTo>
                    <a:pt x="21" y="203"/>
                  </a:lnTo>
                  <a:lnTo>
                    <a:pt x="29" y="228"/>
                  </a:lnTo>
                  <a:lnTo>
                    <a:pt x="38" y="242"/>
                  </a:lnTo>
                  <a:lnTo>
                    <a:pt x="45" y="258"/>
                  </a:lnTo>
                  <a:lnTo>
                    <a:pt x="50" y="272"/>
                  </a:lnTo>
                  <a:lnTo>
                    <a:pt x="58" y="287"/>
                  </a:lnTo>
                  <a:lnTo>
                    <a:pt x="59" y="286"/>
                  </a:lnTo>
                  <a:lnTo>
                    <a:pt x="65" y="299"/>
                  </a:lnTo>
                  <a:lnTo>
                    <a:pt x="72" y="310"/>
                  </a:lnTo>
                  <a:lnTo>
                    <a:pt x="80" y="323"/>
                  </a:lnTo>
                  <a:lnTo>
                    <a:pt x="86" y="335"/>
                  </a:lnTo>
                  <a:lnTo>
                    <a:pt x="90" y="337"/>
                  </a:lnTo>
                  <a:lnTo>
                    <a:pt x="91" y="341"/>
                  </a:lnTo>
                  <a:lnTo>
                    <a:pt x="94" y="347"/>
                  </a:lnTo>
                  <a:lnTo>
                    <a:pt x="97" y="351"/>
                  </a:lnTo>
                  <a:lnTo>
                    <a:pt x="96" y="348"/>
                  </a:lnTo>
                  <a:lnTo>
                    <a:pt x="94" y="349"/>
                  </a:lnTo>
                  <a:lnTo>
                    <a:pt x="87" y="337"/>
                  </a:lnTo>
                  <a:lnTo>
                    <a:pt x="80" y="325"/>
                  </a:lnTo>
                  <a:lnTo>
                    <a:pt x="72" y="314"/>
                  </a:lnTo>
                  <a:lnTo>
                    <a:pt x="65" y="302"/>
                  </a:lnTo>
                  <a:lnTo>
                    <a:pt x="58" y="290"/>
                  </a:lnTo>
                  <a:lnTo>
                    <a:pt x="50" y="278"/>
                  </a:lnTo>
                  <a:lnTo>
                    <a:pt x="43" y="264"/>
                  </a:lnTo>
                  <a:lnTo>
                    <a:pt x="36" y="248"/>
                  </a:lnTo>
                  <a:lnTo>
                    <a:pt x="36" y="249"/>
                  </a:lnTo>
                  <a:lnTo>
                    <a:pt x="34" y="241"/>
                  </a:lnTo>
                  <a:lnTo>
                    <a:pt x="31" y="233"/>
                  </a:lnTo>
                  <a:lnTo>
                    <a:pt x="27" y="224"/>
                  </a:lnTo>
                  <a:lnTo>
                    <a:pt x="24" y="216"/>
                  </a:lnTo>
                  <a:lnTo>
                    <a:pt x="22" y="217"/>
                  </a:lnTo>
                  <a:lnTo>
                    <a:pt x="15" y="195"/>
                  </a:lnTo>
                  <a:lnTo>
                    <a:pt x="8" y="172"/>
                  </a:lnTo>
                  <a:lnTo>
                    <a:pt x="3" y="148"/>
                  </a:lnTo>
                  <a:lnTo>
                    <a:pt x="0" y="120"/>
                  </a:lnTo>
                  <a:lnTo>
                    <a:pt x="0" y="121"/>
                  </a:lnTo>
                  <a:lnTo>
                    <a:pt x="1" y="112"/>
                  </a:lnTo>
                  <a:lnTo>
                    <a:pt x="3" y="99"/>
                  </a:lnTo>
                  <a:lnTo>
                    <a:pt x="5" y="88"/>
                  </a:lnTo>
                  <a:lnTo>
                    <a:pt x="10" y="79"/>
                  </a:lnTo>
                  <a:lnTo>
                    <a:pt x="14" y="66"/>
                  </a:lnTo>
                  <a:lnTo>
                    <a:pt x="21" y="54"/>
                  </a:lnTo>
                  <a:lnTo>
                    <a:pt x="28" y="41"/>
                  </a:lnTo>
                  <a:lnTo>
                    <a:pt x="36" y="30"/>
                  </a:lnTo>
                  <a:lnTo>
                    <a:pt x="46" y="20"/>
                  </a:lnTo>
                  <a:lnTo>
                    <a:pt x="58" y="12"/>
                  </a:lnTo>
                  <a:lnTo>
                    <a:pt x="70" y="5"/>
                  </a:lnTo>
                  <a:lnTo>
                    <a:pt x="84" y="0"/>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0" name="Freeform 984"/>
            <p:cNvSpPr>
              <a:spLocks/>
            </p:cNvSpPr>
            <p:nvPr/>
          </p:nvSpPr>
          <p:spPr bwMode="auto">
            <a:xfrm>
              <a:off x="3786" y="1986"/>
              <a:ext cx="285" cy="320"/>
            </a:xfrm>
            <a:custGeom>
              <a:avLst/>
              <a:gdLst>
                <a:gd name="T0" fmla="*/ 1 w 411"/>
                <a:gd name="T1" fmla="*/ 3 h 379"/>
                <a:gd name="T2" fmla="*/ 1 w 411"/>
                <a:gd name="T3" fmla="*/ 3 h 379"/>
                <a:gd name="T4" fmla="*/ 1 w 411"/>
                <a:gd name="T5" fmla="*/ 3 h 379"/>
                <a:gd name="T6" fmla="*/ 1 w 411"/>
                <a:gd name="T7" fmla="*/ 3 h 379"/>
                <a:gd name="T8" fmla="*/ 1 w 411"/>
                <a:gd name="T9" fmla="*/ 3 h 379"/>
                <a:gd name="T10" fmla="*/ 1 w 411"/>
                <a:gd name="T11" fmla="*/ 3 h 379"/>
                <a:gd name="T12" fmla="*/ 1 w 411"/>
                <a:gd name="T13" fmla="*/ 3 h 379"/>
                <a:gd name="T14" fmla="*/ 1 w 411"/>
                <a:gd name="T15" fmla="*/ 3 h 379"/>
                <a:gd name="T16" fmla="*/ 1 w 411"/>
                <a:gd name="T17" fmla="*/ 3 h 379"/>
                <a:gd name="T18" fmla="*/ 1 w 411"/>
                <a:gd name="T19" fmla="*/ 3 h 379"/>
                <a:gd name="T20" fmla="*/ 1 w 411"/>
                <a:gd name="T21" fmla="*/ 3 h 379"/>
                <a:gd name="T22" fmla="*/ 1 w 411"/>
                <a:gd name="T23" fmla="*/ 3 h 379"/>
                <a:gd name="T24" fmla="*/ 1 w 411"/>
                <a:gd name="T25" fmla="*/ 3 h 379"/>
                <a:gd name="T26" fmla="*/ 1 w 411"/>
                <a:gd name="T27" fmla="*/ 3 h 379"/>
                <a:gd name="T28" fmla="*/ 1 w 411"/>
                <a:gd name="T29" fmla="*/ 3 h 379"/>
                <a:gd name="T30" fmla="*/ 1 w 411"/>
                <a:gd name="T31" fmla="*/ 3 h 379"/>
                <a:gd name="T32" fmla="*/ 1 w 411"/>
                <a:gd name="T33" fmla="*/ 3 h 379"/>
                <a:gd name="T34" fmla="*/ 1 w 411"/>
                <a:gd name="T35" fmla="*/ 3 h 379"/>
                <a:gd name="T36" fmla="*/ 1 w 411"/>
                <a:gd name="T37" fmla="*/ 3 h 379"/>
                <a:gd name="T38" fmla="*/ 1 w 411"/>
                <a:gd name="T39" fmla="*/ 3 h 379"/>
                <a:gd name="T40" fmla="*/ 1 w 411"/>
                <a:gd name="T41" fmla="*/ 3 h 379"/>
                <a:gd name="T42" fmla="*/ 1 w 411"/>
                <a:gd name="T43" fmla="*/ 3 h 379"/>
                <a:gd name="T44" fmla="*/ 1 w 411"/>
                <a:gd name="T45" fmla="*/ 3 h 379"/>
                <a:gd name="T46" fmla="*/ 1 w 411"/>
                <a:gd name="T47" fmla="*/ 3 h 379"/>
                <a:gd name="T48" fmla="*/ 1 w 411"/>
                <a:gd name="T49" fmla="*/ 3 h 379"/>
                <a:gd name="T50" fmla="*/ 1 w 411"/>
                <a:gd name="T51" fmla="*/ 3 h 379"/>
                <a:gd name="T52" fmla="*/ 1 w 411"/>
                <a:gd name="T53" fmla="*/ 3 h 379"/>
                <a:gd name="T54" fmla="*/ 1 w 411"/>
                <a:gd name="T55" fmla="*/ 3 h 379"/>
                <a:gd name="T56" fmla="*/ 1 w 411"/>
                <a:gd name="T57" fmla="*/ 3 h 379"/>
                <a:gd name="T58" fmla="*/ 1 w 411"/>
                <a:gd name="T59" fmla="*/ 3 h 379"/>
                <a:gd name="T60" fmla="*/ 1 w 411"/>
                <a:gd name="T61" fmla="*/ 3 h 379"/>
                <a:gd name="T62" fmla="*/ 1 w 411"/>
                <a:gd name="T63" fmla="*/ 3 h 379"/>
                <a:gd name="T64" fmla="*/ 1 w 411"/>
                <a:gd name="T65" fmla="*/ 3 h 379"/>
                <a:gd name="T66" fmla="*/ 1 w 411"/>
                <a:gd name="T67" fmla="*/ 3 h 379"/>
                <a:gd name="T68" fmla="*/ 1 w 411"/>
                <a:gd name="T69" fmla="*/ 3 h 379"/>
                <a:gd name="T70" fmla="*/ 1 w 411"/>
                <a:gd name="T71" fmla="*/ 3 h 379"/>
                <a:gd name="T72" fmla="*/ 1 w 411"/>
                <a:gd name="T73" fmla="*/ 3 h 379"/>
                <a:gd name="T74" fmla="*/ 1 w 411"/>
                <a:gd name="T75" fmla="*/ 3 h 379"/>
                <a:gd name="T76" fmla="*/ 1 w 411"/>
                <a:gd name="T77" fmla="*/ 3 h 379"/>
                <a:gd name="T78" fmla="*/ 1 w 411"/>
                <a:gd name="T79" fmla="*/ 3 h 379"/>
                <a:gd name="T80" fmla="*/ 1 w 411"/>
                <a:gd name="T81" fmla="*/ 3 h 379"/>
                <a:gd name="T82" fmla="*/ 1 w 411"/>
                <a:gd name="T83" fmla="*/ 3 h 379"/>
                <a:gd name="T84" fmla="*/ 1 w 411"/>
                <a:gd name="T85" fmla="*/ 3 h 379"/>
                <a:gd name="T86" fmla="*/ 1 w 411"/>
                <a:gd name="T87" fmla="*/ 3 h 379"/>
                <a:gd name="T88" fmla="*/ 1 w 411"/>
                <a:gd name="T89" fmla="*/ 3 h 379"/>
                <a:gd name="T90" fmla="*/ 1 w 411"/>
                <a:gd name="T91" fmla="*/ 3 h 379"/>
                <a:gd name="T92" fmla="*/ 1 w 411"/>
                <a:gd name="T93" fmla="*/ 3 h 379"/>
                <a:gd name="T94" fmla="*/ 1 w 411"/>
                <a:gd name="T95" fmla="*/ 3 h 379"/>
                <a:gd name="T96" fmla="*/ 1 w 411"/>
                <a:gd name="T97" fmla="*/ 3 h 379"/>
                <a:gd name="T98" fmla="*/ 1 w 411"/>
                <a:gd name="T99" fmla="*/ 3 h 379"/>
                <a:gd name="T100" fmla="*/ 1 w 411"/>
                <a:gd name="T101" fmla="*/ 3 h 379"/>
                <a:gd name="T102" fmla="*/ 1 w 411"/>
                <a:gd name="T103" fmla="*/ 2 h 379"/>
                <a:gd name="T104" fmla="*/ 1 w 411"/>
                <a:gd name="T105" fmla="*/ 3 h 379"/>
                <a:gd name="T106" fmla="*/ 1 w 411"/>
                <a:gd name="T107" fmla="*/ 3 h 37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1"/>
                <a:gd name="T163" fmla="*/ 0 h 379"/>
                <a:gd name="T164" fmla="*/ 411 w 411"/>
                <a:gd name="T165" fmla="*/ 379 h 37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1" h="379">
                  <a:moveTo>
                    <a:pt x="411" y="40"/>
                  </a:moveTo>
                  <a:lnTo>
                    <a:pt x="410" y="49"/>
                  </a:lnTo>
                  <a:lnTo>
                    <a:pt x="403" y="56"/>
                  </a:lnTo>
                  <a:lnTo>
                    <a:pt x="396" y="62"/>
                  </a:lnTo>
                  <a:lnTo>
                    <a:pt x="390" y="69"/>
                  </a:lnTo>
                  <a:lnTo>
                    <a:pt x="369" y="87"/>
                  </a:lnTo>
                  <a:lnTo>
                    <a:pt x="348" y="104"/>
                  </a:lnTo>
                  <a:lnTo>
                    <a:pt x="325" y="120"/>
                  </a:lnTo>
                  <a:lnTo>
                    <a:pt x="303" y="135"/>
                  </a:lnTo>
                  <a:lnTo>
                    <a:pt x="279" y="151"/>
                  </a:lnTo>
                  <a:lnTo>
                    <a:pt x="255" y="163"/>
                  </a:lnTo>
                  <a:lnTo>
                    <a:pt x="230" y="176"/>
                  </a:lnTo>
                  <a:lnTo>
                    <a:pt x="204" y="189"/>
                  </a:lnTo>
                  <a:lnTo>
                    <a:pt x="193" y="187"/>
                  </a:lnTo>
                  <a:lnTo>
                    <a:pt x="187" y="180"/>
                  </a:lnTo>
                  <a:lnTo>
                    <a:pt x="180" y="170"/>
                  </a:lnTo>
                  <a:lnTo>
                    <a:pt x="173" y="163"/>
                  </a:lnTo>
                  <a:lnTo>
                    <a:pt x="165" y="158"/>
                  </a:lnTo>
                  <a:lnTo>
                    <a:pt x="158" y="151"/>
                  </a:lnTo>
                  <a:lnTo>
                    <a:pt x="151" y="145"/>
                  </a:lnTo>
                  <a:lnTo>
                    <a:pt x="141" y="144"/>
                  </a:lnTo>
                  <a:lnTo>
                    <a:pt x="149" y="149"/>
                  </a:lnTo>
                  <a:lnTo>
                    <a:pt x="158" y="156"/>
                  </a:lnTo>
                  <a:lnTo>
                    <a:pt x="165" y="162"/>
                  </a:lnTo>
                  <a:lnTo>
                    <a:pt x="170" y="169"/>
                  </a:lnTo>
                  <a:lnTo>
                    <a:pt x="177" y="176"/>
                  </a:lnTo>
                  <a:lnTo>
                    <a:pt x="183" y="183"/>
                  </a:lnTo>
                  <a:lnTo>
                    <a:pt x="189" y="189"/>
                  </a:lnTo>
                  <a:lnTo>
                    <a:pt x="194" y="196"/>
                  </a:lnTo>
                  <a:lnTo>
                    <a:pt x="223" y="185"/>
                  </a:lnTo>
                  <a:lnTo>
                    <a:pt x="249" y="172"/>
                  </a:lnTo>
                  <a:lnTo>
                    <a:pt x="275" y="158"/>
                  </a:lnTo>
                  <a:lnTo>
                    <a:pt x="299" y="142"/>
                  </a:lnTo>
                  <a:lnTo>
                    <a:pt x="323" y="127"/>
                  </a:lnTo>
                  <a:lnTo>
                    <a:pt x="347" y="110"/>
                  </a:lnTo>
                  <a:lnTo>
                    <a:pt x="371" y="92"/>
                  </a:lnTo>
                  <a:lnTo>
                    <a:pt x="394" y="73"/>
                  </a:lnTo>
                  <a:lnTo>
                    <a:pt x="396" y="73"/>
                  </a:lnTo>
                  <a:lnTo>
                    <a:pt x="389" y="86"/>
                  </a:lnTo>
                  <a:lnTo>
                    <a:pt x="380" y="100"/>
                  </a:lnTo>
                  <a:lnTo>
                    <a:pt x="372" y="113"/>
                  </a:lnTo>
                  <a:lnTo>
                    <a:pt x="363" y="125"/>
                  </a:lnTo>
                  <a:lnTo>
                    <a:pt x="355" y="138"/>
                  </a:lnTo>
                  <a:lnTo>
                    <a:pt x="347" y="151"/>
                  </a:lnTo>
                  <a:lnTo>
                    <a:pt x="338" y="163"/>
                  </a:lnTo>
                  <a:lnTo>
                    <a:pt x="331" y="176"/>
                  </a:lnTo>
                  <a:lnTo>
                    <a:pt x="325" y="186"/>
                  </a:lnTo>
                  <a:lnTo>
                    <a:pt x="320" y="194"/>
                  </a:lnTo>
                  <a:lnTo>
                    <a:pt x="313" y="203"/>
                  </a:lnTo>
                  <a:lnTo>
                    <a:pt x="306" y="211"/>
                  </a:lnTo>
                  <a:lnTo>
                    <a:pt x="299" y="220"/>
                  </a:lnTo>
                  <a:lnTo>
                    <a:pt x="292" y="228"/>
                  </a:lnTo>
                  <a:lnTo>
                    <a:pt x="285" y="237"/>
                  </a:lnTo>
                  <a:lnTo>
                    <a:pt x="279" y="246"/>
                  </a:lnTo>
                  <a:lnTo>
                    <a:pt x="279" y="245"/>
                  </a:lnTo>
                  <a:lnTo>
                    <a:pt x="275" y="251"/>
                  </a:lnTo>
                  <a:lnTo>
                    <a:pt x="270" y="258"/>
                  </a:lnTo>
                  <a:lnTo>
                    <a:pt x="266" y="265"/>
                  </a:lnTo>
                  <a:lnTo>
                    <a:pt x="262" y="272"/>
                  </a:lnTo>
                  <a:lnTo>
                    <a:pt x="262" y="270"/>
                  </a:lnTo>
                  <a:lnTo>
                    <a:pt x="261" y="270"/>
                  </a:lnTo>
                  <a:lnTo>
                    <a:pt x="259" y="277"/>
                  </a:lnTo>
                  <a:lnTo>
                    <a:pt x="256" y="282"/>
                  </a:lnTo>
                  <a:lnTo>
                    <a:pt x="252" y="287"/>
                  </a:lnTo>
                  <a:lnTo>
                    <a:pt x="248" y="293"/>
                  </a:lnTo>
                  <a:lnTo>
                    <a:pt x="239" y="306"/>
                  </a:lnTo>
                  <a:lnTo>
                    <a:pt x="230" y="317"/>
                  </a:lnTo>
                  <a:lnTo>
                    <a:pt x="220" y="328"/>
                  </a:lnTo>
                  <a:lnTo>
                    <a:pt x="210" y="339"/>
                  </a:lnTo>
                  <a:lnTo>
                    <a:pt x="199" y="351"/>
                  </a:lnTo>
                  <a:lnTo>
                    <a:pt x="187" y="360"/>
                  </a:lnTo>
                  <a:lnTo>
                    <a:pt x="175" y="369"/>
                  </a:lnTo>
                  <a:lnTo>
                    <a:pt x="161" y="379"/>
                  </a:lnTo>
                  <a:lnTo>
                    <a:pt x="154" y="373"/>
                  </a:lnTo>
                  <a:lnTo>
                    <a:pt x="146" y="368"/>
                  </a:lnTo>
                  <a:lnTo>
                    <a:pt x="139" y="363"/>
                  </a:lnTo>
                  <a:lnTo>
                    <a:pt x="132" y="358"/>
                  </a:lnTo>
                  <a:lnTo>
                    <a:pt x="127" y="353"/>
                  </a:lnTo>
                  <a:lnTo>
                    <a:pt x="120" y="349"/>
                  </a:lnTo>
                  <a:lnTo>
                    <a:pt x="111" y="344"/>
                  </a:lnTo>
                  <a:lnTo>
                    <a:pt x="104" y="339"/>
                  </a:lnTo>
                  <a:lnTo>
                    <a:pt x="110" y="328"/>
                  </a:lnTo>
                  <a:lnTo>
                    <a:pt x="115" y="318"/>
                  </a:lnTo>
                  <a:lnTo>
                    <a:pt x="121" y="307"/>
                  </a:lnTo>
                  <a:lnTo>
                    <a:pt x="127" y="296"/>
                  </a:lnTo>
                  <a:lnTo>
                    <a:pt x="131" y="284"/>
                  </a:lnTo>
                  <a:lnTo>
                    <a:pt x="137" y="275"/>
                  </a:lnTo>
                  <a:lnTo>
                    <a:pt x="142" y="263"/>
                  </a:lnTo>
                  <a:lnTo>
                    <a:pt x="148" y="254"/>
                  </a:lnTo>
                  <a:lnTo>
                    <a:pt x="148" y="251"/>
                  </a:lnTo>
                  <a:lnTo>
                    <a:pt x="149" y="249"/>
                  </a:lnTo>
                  <a:lnTo>
                    <a:pt x="151" y="248"/>
                  </a:lnTo>
                  <a:lnTo>
                    <a:pt x="151" y="245"/>
                  </a:lnTo>
                  <a:lnTo>
                    <a:pt x="156" y="234"/>
                  </a:lnTo>
                  <a:lnTo>
                    <a:pt x="162" y="221"/>
                  </a:lnTo>
                  <a:lnTo>
                    <a:pt x="166" y="208"/>
                  </a:lnTo>
                  <a:lnTo>
                    <a:pt x="169" y="194"/>
                  </a:lnTo>
                  <a:lnTo>
                    <a:pt x="166" y="193"/>
                  </a:lnTo>
                  <a:lnTo>
                    <a:pt x="162" y="189"/>
                  </a:lnTo>
                  <a:lnTo>
                    <a:pt x="156" y="187"/>
                  </a:lnTo>
                  <a:lnTo>
                    <a:pt x="151" y="189"/>
                  </a:lnTo>
                  <a:lnTo>
                    <a:pt x="148" y="193"/>
                  </a:lnTo>
                  <a:lnTo>
                    <a:pt x="145" y="199"/>
                  </a:lnTo>
                  <a:lnTo>
                    <a:pt x="142" y="206"/>
                  </a:lnTo>
                  <a:lnTo>
                    <a:pt x="141" y="211"/>
                  </a:lnTo>
                  <a:lnTo>
                    <a:pt x="134" y="227"/>
                  </a:lnTo>
                  <a:lnTo>
                    <a:pt x="125" y="242"/>
                  </a:lnTo>
                  <a:lnTo>
                    <a:pt x="118" y="256"/>
                  </a:lnTo>
                  <a:lnTo>
                    <a:pt x="110" y="272"/>
                  </a:lnTo>
                  <a:lnTo>
                    <a:pt x="100" y="286"/>
                  </a:lnTo>
                  <a:lnTo>
                    <a:pt x="92" y="301"/>
                  </a:lnTo>
                  <a:lnTo>
                    <a:pt x="82" y="315"/>
                  </a:lnTo>
                  <a:lnTo>
                    <a:pt x="73" y="331"/>
                  </a:lnTo>
                  <a:lnTo>
                    <a:pt x="66" y="331"/>
                  </a:lnTo>
                  <a:lnTo>
                    <a:pt x="58" y="334"/>
                  </a:lnTo>
                  <a:lnTo>
                    <a:pt x="51" y="335"/>
                  </a:lnTo>
                  <a:lnTo>
                    <a:pt x="45" y="338"/>
                  </a:lnTo>
                  <a:lnTo>
                    <a:pt x="38" y="342"/>
                  </a:lnTo>
                  <a:lnTo>
                    <a:pt x="31" y="346"/>
                  </a:lnTo>
                  <a:lnTo>
                    <a:pt x="25" y="349"/>
                  </a:lnTo>
                  <a:lnTo>
                    <a:pt x="18" y="353"/>
                  </a:lnTo>
                  <a:lnTo>
                    <a:pt x="13" y="351"/>
                  </a:lnTo>
                  <a:lnTo>
                    <a:pt x="8" y="348"/>
                  </a:lnTo>
                  <a:lnTo>
                    <a:pt x="4" y="344"/>
                  </a:lnTo>
                  <a:lnTo>
                    <a:pt x="0" y="339"/>
                  </a:lnTo>
                  <a:lnTo>
                    <a:pt x="3" y="334"/>
                  </a:lnTo>
                  <a:lnTo>
                    <a:pt x="10" y="327"/>
                  </a:lnTo>
                  <a:lnTo>
                    <a:pt x="17" y="320"/>
                  </a:lnTo>
                  <a:lnTo>
                    <a:pt x="24" y="313"/>
                  </a:lnTo>
                  <a:lnTo>
                    <a:pt x="30" y="304"/>
                  </a:lnTo>
                  <a:lnTo>
                    <a:pt x="37" y="297"/>
                  </a:lnTo>
                  <a:lnTo>
                    <a:pt x="42" y="289"/>
                  </a:lnTo>
                  <a:lnTo>
                    <a:pt x="46" y="280"/>
                  </a:lnTo>
                  <a:lnTo>
                    <a:pt x="51" y="272"/>
                  </a:lnTo>
                  <a:lnTo>
                    <a:pt x="48" y="272"/>
                  </a:lnTo>
                  <a:lnTo>
                    <a:pt x="53" y="261"/>
                  </a:lnTo>
                  <a:lnTo>
                    <a:pt x="59" y="251"/>
                  </a:lnTo>
                  <a:lnTo>
                    <a:pt x="66" y="241"/>
                  </a:lnTo>
                  <a:lnTo>
                    <a:pt x="75" y="232"/>
                  </a:lnTo>
                  <a:lnTo>
                    <a:pt x="83" y="223"/>
                  </a:lnTo>
                  <a:lnTo>
                    <a:pt x="92" y="213"/>
                  </a:lnTo>
                  <a:lnTo>
                    <a:pt x="100" y="203"/>
                  </a:lnTo>
                  <a:lnTo>
                    <a:pt x="108" y="193"/>
                  </a:lnTo>
                  <a:lnTo>
                    <a:pt x="114" y="179"/>
                  </a:lnTo>
                  <a:lnTo>
                    <a:pt x="120" y="165"/>
                  </a:lnTo>
                  <a:lnTo>
                    <a:pt x="127" y="151"/>
                  </a:lnTo>
                  <a:lnTo>
                    <a:pt x="134" y="138"/>
                  </a:lnTo>
                  <a:lnTo>
                    <a:pt x="165" y="123"/>
                  </a:lnTo>
                  <a:lnTo>
                    <a:pt x="194" y="107"/>
                  </a:lnTo>
                  <a:lnTo>
                    <a:pt x="223" y="90"/>
                  </a:lnTo>
                  <a:lnTo>
                    <a:pt x="249" y="73"/>
                  </a:lnTo>
                  <a:lnTo>
                    <a:pt x="275" y="56"/>
                  </a:lnTo>
                  <a:lnTo>
                    <a:pt x="301" y="40"/>
                  </a:lnTo>
                  <a:lnTo>
                    <a:pt x="325" y="20"/>
                  </a:lnTo>
                  <a:lnTo>
                    <a:pt x="351" y="0"/>
                  </a:lnTo>
                  <a:lnTo>
                    <a:pt x="361" y="2"/>
                  </a:lnTo>
                  <a:lnTo>
                    <a:pt x="371" y="4"/>
                  </a:lnTo>
                  <a:lnTo>
                    <a:pt x="379" y="9"/>
                  </a:lnTo>
                  <a:lnTo>
                    <a:pt x="387" y="14"/>
                  </a:lnTo>
                  <a:lnTo>
                    <a:pt x="394" y="20"/>
                  </a:lnTo>
                  <a:lnTo>
                    <a:pt x="402" y="26"/>
                  </a:lnTo>
                  <a:lnTo>
                    <a:pt x="407" y="33"/>
                  </a:lnTo>
                  <a:lnTo>
                    <a:pt x="411" y="4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1" name="Freeform 985"/>
            <p:cNvSpPr>
              <a:spLocks/>
            </p:cNvSpPr>
            <p:nvPr/>
          </p:nvSpPr>
          <p:spPr bwMode="auto">
            <a:xfrm>
              <a:off x="2634" y="1998"/>
              <a:ext cx="69" cy="106"/>
            </a:xfrm>
            <a:custGeom>
              <a:avLst/>
              <a:gdLst>
                <a:gd name="T0" fmla="*/ 1 w 97"/>
                <a:gd name="T1" fmla="*/ 0 h 126"/>
                <a:gd name="T2" fmla="*/ 1 w 97"/>
                <a:gd name="T3" fmla="*/ 3 h 126"/>
                <a:gd name="T4" fmla="*/ 1 w 97"/>
                <a:gd name="T5" fmla="*/ 3 h 126"/>
                <a:gd name="T6" fmla="*/ 1 w 97"/>
                <a:gd name="T7" fmla="*/ 3 h 126"/>
                <a:gd name="T8" fmla="*/ 1 w 97"/>
                <a:gd name="T9" fmla="*/ 3 h 126"/>
                <a:gd name="T10" fmla="*/ 1 w 97"/>
                <a:gd name="T11" fmla="*/ 3 h 126"/>
                <a:gd name="T12" fmla="*/ 1 w 97"/>
                <a:gd name="T13" fmla="*/ 3 h 126"/>
                <a:gd name="T14" fmla="*/ 1 w 97"/>
                <a:gd name="T15" fmla="*/ 3 h 126"/>
                <a:gd name="T16" fmla="*/ 1 w 97"/>
                <a:gd name="T17" fmla="*/ 3 h 126"/>
                <a:gd name="T18" fmla="*/ 1 w 97"/>
                <a:gd name="T19" fmla="*/ 3 h 126"/>
                <a:gd name="T20" fmla="*/ 1 w 97"/>
                <a:gd name="T21" fmla="*/ 3 h 126"/>
                <a:gd name="T22" fmla="*/ 1 w 97"/>
                <a:gd name="T23" fmla="*/ 3 h 126"/>
                <a:gd name="T24" fmla="*/ 1 w 97"/>
                <a:gd name="T25" fmla="*/ 3 h 126"/>
                <a:gd name="T26" fmla="*/ 1 w 97"/>
                <a:gd name="T27" fmla="*/ 3 h 126"/>
                <a:gd name="T28" fmla="*/ 1 w 97"/>
                <a:gd name="T29" fmla="*/ 3 h 126"/>
                <a:gd name="T30" fmla="*/ 1 w 97"/>
                <a:gd name="T31" fmla="*/ 3 h 126"/>
                <a:gd name="T32" fmla="*/ 1 w 97"/>
                <a:gd name="T33" fmla="*/ 3 h 126"/>
                <a:gd name="T34" fmla="*/ 1 w 97"/>
                <a:gd name="T35" fmla="*/ 3 h 126"/>
                <a:gd name="T36" fmla="*/ 1 w 97"/>
                <a:gd name="T37" fmla="*/ 3 h 126"/>
                <a:gd name="T38" fmla="*/ 1 w 97"/>
                <a:gd name="T39" fmla="*/ 3 h 126"/>
                <a:gd name="T40" fmla="*/ 0 w 97"/>
                <a:gd name="T41" fmla="*/ 3 h 126"/>
                <a:gd name="T42" fmla="*/ 1 w 97"/>
                <a:gd name="T43" fmla="*/ 3 h 126"/>
                <a:gd name="T44" fmla="*/ 1 w 97"/>
                <a:gd name="T45" fmla="*/ 3 h 126"/>
                <a:gd name="T46" fmla="*/ 1 w 97"/>
                <a:gd name="T47" fmla="*/ 3 h 126"/>
                <a:gd name="T48" fmla="*/ 1 w 97"/>
                <a:gd name="T49" fmla="*/ 3 h 126"/>
                <a:gd name="T50" fmla="*/ 1 w 97"/>
                <a:gd name="T51" fmla="*/ 3 h 126"/>
                <a:gd name="T52" fmla="*/ 1 w 97"/>
                <a:gd name="T53" fmla="*/ 3 h 126"/>
                <a:gd name="T54" fmla="*/ 1 w 97"/>
                <a:gd name="T55" fmla="*/ 3 h 126"/>
                <a:gd name="T56" fmla="*/ 1 w 97"/>
                <a:gd name="T57" fmla="*/ 3 h 126"/>
                <a:gd name="T58" fmla="*/ 1 w 97"/>
                <a:gd name="T59" fmla="*/ 3 h 126"/>
                <a:gd name="T60" fmla="*/ 1 w 97"/>
                <a:gd name="T61" fmla="*/ 3 h 126"/>
                <a:gd name="T62" fmla="*/ 1 w 97"/>
                <a:gd name="T63" fmla="*/ 3 h 126"/>
                <a:gd name="T64" fmla="*/ 1 w 97"/>
                <a:gd name="T65" fmla="*/ 3 h 126"/>
                <a:gd name="T66" fmla="*/ 1 w 97"/>
                <a:gd name="T67" fmla="*/ 3 h 126"/>
                <a:gd name="T68" fmla="*/ 1 w 97"/>
                <a:gd name="T69" fmla="*/ 3 h 126"/>
                <a:gd name="T70" fmla="*/ 1 w 97"/>
                <a:gd name="T71" fmla="*/ 2 h 126"/>
                <a:gd name="T72" fmla="*/ 1 w 97"/>
                <a:gd name="T73" fmla="*/ 0 h 1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7"/>
                <a:gd name="T112" fmla="*/ 0 h 126"/>
                <a:gd name="T113" fmla="*/ 97 w 97"/>
                <a:gd name="T114" fmla="*/ 126 h 1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7" h="126">
                  <a:moveTo>
                    <a:pt x="97" y="0"/>
                  </a:moveTo>
                  <a:lnTo>
                    <a:pt x="90" y="7"/>
                  </a:lnTo>
                  <a:lnTo>
                    <a:pt x="83" y="14"/>
                  </a:lnTo>
                  <a:lnTo>
                    <a:pt x="77" y="23"/>
                  </a:lnTo>
                  <a:lnTo>
                    <a:pt x="73" y="31"/>
                  </a:lnTo>
                  <a:lnTo>
                    <a:pt x="74" y="33"/>
                  </a:lnTo>
                  <a:lnTo>
                    <a:pt x="76" y="34"/>
                  </a:lnTo>
                  <a:lnTo>
                    <a:pt x="76" y="37"/>
                  </a:lnTo>
                  <a:lnTo>
                    <a:pt x="76" y="38"/>
                  </a:lnTo>
                  <a:lnTo>
                    <a:pt x="64" y="51"/>
                  </a:lnTo>
                  <a:lnTo>
                    <a:pt x="53" y="66"/>
                  </a:lnTo>
                  <a:lnTo>
                    <a:pt x="45" y="83"/>
                  </a:lnTo>
                  <a:lnTo>
                    <a:pt x="40" y="103"/>
                  </a:lnTo>
                  <a:lnTo>
                    <a:pt x="39" y="109"/>
                  </a:lnTo>
                  <a:lnTo>
                    <a:pt x="40" y="114"/>
                  </a:lnTo>
                  <a:lnTo>
                    <a:pt x="40" y="118"/>
                  </a:lnTo>
                  <a:lnTo>
                    <a:pt x="39" y="126"/>
                  </a:lnTo>
                  <a:lnTo>
                    <a:pt x="28" y="111"/>
                  </a:lnTo>
                  <a:lnTo>
                    <a:pt x="18" y="97"/>
                  </a:lnTo>
                  <a:lnTo>
                    <a:pt x="8" y="83"/>
                  </a:lnTo>
                  <a:lnTo>
                    <a:pt x="0" y="68"/>
                  </a:lnTo>
                  <a:lnTo>
                    <a:pt x="9" y="58"/>
                  </a:lnTo>
                  <a:lnTo>
                    <a:pt x="22" y="52"/>
                  </a:lnTo>
                  <a:lnTo>
                    <a:pt x="31" y="45"/>
                  </a:lnTo>
                  <a:lnTo>
                    <a:pt x="33" y="33"/>
                  </a:lnTo>
                  <a:lnTo>
                    <a:pt x="36" y="30"/>
                  </a:lnTo>
                  <a:lnTo>
                    <a:pt x="36" y="26"/>
                  </a:lnTo>
                  <a:lnTo>
                    <a:pt x="36" y="20"/>
                  </a:lnTo>
                  <a:lnTo>
                    <a:pt x="35" y="16"/>
                  </a:lnTo>
                  <a:lnTo>
                    <a:pt x="43" y="13"/>
                  </a:lnTo>
                  <a:lnTo>
                    <a:pt x="50" y="12"/>
                  </a:lnTo>
                  <a:lnTo>
                    <a:pt x="57" y="9"/>
                  </a:lnTo>
                  <a:lnTo>
                    <a:pt x="66" y="7"/>
                  </a:lnTo>
                  <a:lnTo>
                    <a:pt x="73" y="4"/>
                  </a:lnTo>
                  <a:lnTo>
                    <a:pt x="80" y="3"/>
                  </a:lnTo>
                  <a:lnTo>
                    <a:pt x="88" y="2"/>
                  </a:lnTo>
                  <a:lnTo>
                    <a:pt x="97"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2" name="Freeform 986"/>
            <p:cNvSpPr>
              <a:spLocks/>
            </p:cNvSpPr>
            <p:nvPr/>
          </p:nvSpPr>
          <p:spPr bwMode="auto">
            <a:xfrm>
              <a:off x="2544" y="2059"/>
              <a:ext cx="115" cy="161"/>
            </a:xfrm>
            <a:custGeom>
              <a:avLst/>
              <a:gdLst>
                <a:gd name="T0" fmla="*/ 1 w 167"/>
                <a:gd name="T1" fmla="*/ 0 h 190"/>
                <a:gd name="T2" fmla="*/ 1 w 167"/>
                <a:gd name="T3" fmla="*/ 3 h 190"/>
                <a:gd name="T4" fmla="*/ 1 w 167"/>
                <a:gd name="T5" fmla="*/ 3 h 190"/>
                <a:gd name="T6" fmla="*/ 1 w 167"/>
                <a:gd name="T7" fmla="*/ 3 h 190"/>
                <a:gd name="T8" fmla="*/ 1 w 167"/>
                <a:gd name="T9" fmla="*/ 3 h 190"/>
                <a:gd name="T10" fmla="*/ 1 w 167"/>
                <a:gd name="T11" fmla="*/ 3 h 190"/>
                <a:gd name="T12" fmla="*/ 1 w 167"/>
                <a:gd name="T13" fmla="*/ 3 h 190"/>
                <a:gd name="T14" fmla="*/ 1 w 167"/>
                <a:gd name="T15" fmla="*/ 3 h 190"/>
                <a:gd name="T16" fmla="*/ 1 w 167"/>
                <a:gd name="T17" fmla="*/ 3 h 190"/>
                <a:gd name="T18" fmla="*/ 1 w 167"/>
                <a:gd name="T19" fmla="*/ 3 h 190"/>
                <a:gd name="T20" fmla="*/ 1 w 167"/>
                <a:gd name="T21" fmla="*/ 3 h 190"/>
                <a:gd name="T22" fmla="*/ 1 w 167"/>
                <a:gd name="T23" fmla="*/ 3 h 190"/>
                <a:gd name="T24" fmla="*/ 1 w 167"/>
                <a:gd name="T25" fmla="*/ 3 h 190"/>
                <a:gd name="T26" fmla="*/ 1 w 167"/>
                <a:gd name="T27" fmla="*/ 3 h 190"/>
                <a:gd name="T28" fmla="*/ 1 w 167"/>
                <a:gd name="T29" fmla="*/ 3 h 190"/>
                <a:gd name="T30" fmla="*/ 1 w 167"/>
                <a:gd name="T31" fmla="*/ 3 h 190"/>
                <a:gd name="T32" fmla="*/ 1 w 167"/>
                <a:gd name="T33" fmla="*/ 3 h 190"/>
                <a:gd name="T34" fmla="*/ 1 w 167"/>
                <a:gd name="T35" fmla="*/ 3 h 190"/>
                <a:gd name="T36" fmla="*/ 1 w 167"/>
                <a:gd name="T37" fmla="*/ 3 h 190"/>
                <a:gd name="T38" fmla="*/ 1 w 167"/>
                <a:gd name="T39" fmla="*/ 3 h 190"/>
                <a:gd name="T40" fmla="*/ 1 w 167"/>
                <a:gd name="T41" fmla="*/ 3 h 190"/>
                <a:gd name="T42" fmla="*/ 1 w 167"/>
                <a:gd name="T43" fmla="*/ 3 h 190"/>
                <a:gd name="T44" fmla="*/ 1 w 167"/>
                <a:gd name="T45" fmla="*/ 3 h 190"/>
                <a:gd name="T46" fmla="*/ 1 w 167"/>
                <a:gd name="T47" fmla="*/ 3 h 190"/>
                <a:gd name="T48" fmla="*/ 1 w 167"/>
                <a:gd name="T49" fmla="*/ 3 h 190"/>
                <a:gd name="T50" fmla="*/ 1 w 167"/>
                <a:gd name="T51" fmla="*/ 3 h 190"/>
                <a:gd name="T52" fmla="*/ 1 w 167"/>
                <a:gd name="T53" fmla="*/ 3 h 190"/>
                <a:gd name="T54" fmla="*/ 1 w 167"/>
                <a:gd name="T55" fmla="*/ 3 h 190"/>
                <a:gd name="T56" fmla="*/ 1 w 167"/>
                <a:gd name="T57" fmla="*/ 3 h 190"/>
                <a:gd name="T58" fmla="*/ 1 w 167"/>
                <a:gd name="T59" fmla="*/ 3 h 190"/>
                <a:gd name="T60" fmla="*/ 1 w 167"/>
                <a:gd name="T61" fmla="*/ 3 h 190"/>
                <a:gd name="T62" fmla="*/ 1 w 167"/>
                <a:gd name="T63" fmla="*/ 3 h 190"/>
                <a:gd name="T64" fmla="*/ 1 w 167"/>
                <a:gd name="T65" fmla="*/ 3 h 190"/>
                <a:gd name="T66" fmla="*/ 0 w 167"/>
                <a:gd name="T67" fmla="*/ 3 h 190"/>
                <a:gd name="T68" fmla="*/ 1 w 167"/>
                <a:gd name="T69" fmla="*/ 3 h 190"/>
                <a:gd name="T70" fmla="*/ 1 w 167"/>
                <a:gd name="T71" fmla="*/ 3 h 190"/>
                <a:gd name="T72" fmla="*/ 1 w 167"/>
                <a:gd name="T73" fmla="*/ 3 h 190"/>
                <a:gd name="T74" fmla="*/ 1 w 167"/>
                <a:gd name="T75" fmla="*/ 3 h 190"/>
                <a:gd name="T76" fmla="*/ 1 w 167"/>
                <a:gd name="T77" fmla="*/ 3 h 190"/>
                <a:gd name="T78" fmla="*/ 1 w 167"/>
                <a:gd name="T79" fmla="*/ 3 h 190"/>
                <a:gd name="T80" fmla="*/ 1 w 167"/>
                <a:gd name="T81" fmla="*/ 3 h 190"/>
                <a:gd name="T82" fmla="*/ 1 w 167"/>
                <a:gd name="T83" fmla="*/ 3 h 190"/>
                <a:gd name="T84" fmla="*/ 1 w 167"/>
                <a:gd name="T85" fmla="*/ 3 h 190"/>
                <a:gd name="T86" fmla="*/ 1 w 167"/>
                <a:gd name="T87" fmla="*/ 3 h 190"/>
                <a:gd name="T88" fmla="*/ 1 w 167"/>
                <a:gd name="T89" fmla="*/ 3 h 190"/>
                <a:gd name="T90" fmla="*/ 1 w 167"/>
                <a:gd name="T91" fmla="*/ 3 h 190"/>
                <a:gd name="T92" fmla="*/ 1 w 167"/>
                <a:gd name="T93" fmla="*/ 3 h 190"/>
                <a:gd name="T94" fmla="*/ 1 w 167"/>
                <a:gd name="T95" fmla="*/ 3 h 190"/>
                <a:gd name="T96" fmla="*/ 1 w 167"/>
                <a:gd name="T97" fmla="*/ 3 h 190"/>
                <a:gd name="T98" fmla="*/ 1 w 167"/>
                <a:gd name="T99" fmla="*/ 3 h 190"/>
                <a:gd name="T100" fmla="*/ 1 w 167"/>
                <a:gd name="T101" fmla="*/ 3 h 190"/>
                <a:gd name="T102" fmla="*/ 1 w 167"/>
                <a:gd name="T103" fmla="*/ 3 h 190"/>
                <a:gd name="T104" fmla="*/ 1 w 167"/>
                <a:gd name="T105" fmla="*/ 2 h 190"/>
                <a:gd name="T106" fmla="*/ 1 w 167"/>
                <a:gd name="T107" fmla="*/ 0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7"/>
                <a:gd name="T163" fmla="*/ 0 h 190"/>
                <a:gd name="T164" fmla="*/ 167 w 167"/>
                <a:gd name="T165" fmla="*/ 190 h 1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7" h="190">
                  <a:moveTo>
                    <a:pt x="126" y="0"/>
                  </a:moveTo>
                  <a:lnTo>
                    <a:pt x="138" y="16"/>
                  </a:lnTo>
                  <a:lnTo>
                    <a:pt x="148" y="29"/>
                  </a:lnTo>
                  <a:lnTo>
                    <a:pt x="157" y="43"/>
                  </a:lnTo>
                  <a:lnTo>
                    <a:pt x="167" y="58"/>
                  </a:lnTo>
                  <a:lnTo>
                    <a:pt x="163" y="69"/>
                  </a:lnTo>
                  <a:lnTo>
                    <a:pt x="159" y="82"/>
                  </a:lnTo>
                  <a:lnTo>
                    <a:pt x="155" y="95"/>
                  </a:lnTo>
                  <a:lnTo>
                    <a:pt x="152" y="106"/>
                  </a:lnTo>
                  <a:lnTo>
                    <a:pt x="153" y="107"/>
                  </a:lnTo>
                  <a:lnTo>
                    <a:pt x="150" y="117"/>
                  </a:lnTo>
                  <a:lnTo>
                    <a:pt x="150" y="129"/>
                  </a:lnTo>
                  <a:lnTo>
                    <a:pt x="149" y="138"/>
                  </a:lnTo>
                  <a:lnTo>
                    <a:pt x="143" y="147"/>
                  </a:lnTo>
                  <a:lnTo>
                    <a:pt x="140" y="148"/>
                  </a:lnTo>
                  <a:lnTo>
                    <a:pt x="139" y="148"/>
                  </a:lnTo>
                  <a:lnTo>
                    <a:pt x="136" y="148"/>
                  </a:lnTo>
                  <a:lnTo>
                    <a:pt x="133" y="148"/>
                  </a:lnTo>
                  <a:lnTo>
                    <a:pt x="135" y="152"/>
                  </a:lnTo>
                  <a:lnTo>
                    <a:pt x="139" y="157"/>
                  </a:lnTo>
                  <a:lnTo>
                    <a:pt x="143" y="162"/>
                  </a:lnTo>
                  <a:lnTo>
                    <a:pt x="143" y="168"/>
                  </a:lnTo>
                  <a:lnTo>
                    <a:pt x="140" y="174"/>
                  </a:lnTo>
                  <a:lnTo>
                    <a:pt x="136" y="179"/>
                  </a:lnTo>
                  <a:lnTo>
                    <a:pt x="135" y="185"/>
                  </a:lnTo>
                  <a:lnTo>
                    <a:pt x="133" y="190"/>
                  </a:lnTo>
                  <a:lnTo>
                    <a:pt x="112" y="182"/>
                  </a:lnTo>
                  <a:lnTo>
                    <a:pt x="94" y="174"/>
                  </a:lnTo>
                  <a:lnTo>
                    <a:pt x="76" y="162"/>
                  </a:lnTo>
                  <a:lnTo>
                    <a:pt x="59" y="151"/>
                  </a:lnTo>
                  <a:lnTo>
                    <a:pt x="42" y="138"/>
                  </a:lnTo>
                  <a:lnTo>
                    <a:pt x="28" y="124"/>
                  </a:lnTo>
                  <a:lnTo>
                    <a:pt x="14" y="110"/>
                  </a:lnTo>
                  <a:lnTo>
                    <a:pt x="0" y="95"/>
                  </a:lnTo>
                  <a:lnTo>
                    <a:pt x="11" y="88"/>
                  </a:lnTo>
                  <a:lnTo>
                    <a:pt x="24" y="81"/>
                  </a:lnTo>
                  <a:lnTo>
                    <a:pt x="35" y="74"/>
                  </a:lnTo>
                  <a:lnTo>
                    <a:pt x="47" y="68"/>
                  </a:lnTo>
                  <a:lnTo>
                    <a:pt x="59" y="62"/>
                  </a:lnTo>
                  <a:lnTo>
                    <a:pt x="71" y="58"/>
                  </a:lnTo>
                  <a:lnTo>
                    <a:pt x="84" y="54"/>
                  </a:lnTo>
                  <a:lnTo>
                    <a:pt x="98" y="50"/>
                  </a:lnTo>
                  <a:lnTo>
                    <a:pt x="105" y="45"/>
                  </a:lnTo>
                  <a:lnTo>
                    <a:pt x="112" y="43"/>
                  </a:lnTo>
                  <a:lnTo>
                    <a:pt x="117" y="37"/>
                  </a:lnTo>
                  <a:lnTo>
                    <a:pt x="118" y="30"/>
                  </a:lnTo>
                  <a:lnTo>
                    <a:pt x="119" y="29"/>
                  </a:lnTo>
                  <a:lnTo>
                    <a:pt x="122" y="29"/>
                  </a:lnTo>
                  <a:lnTo>
                    <a:pt x="124" y="27"/>
                  </a:lnTo>
                  <a:lnTo>
                    <a:pt x="124" y="24"/>
                  </a:lnTo>
                  <a:lnTo>
                    <a:pt x="122" y="17"/>
                  </a:lnTo>
                  <a:lnTo>
                    <a:pt x="119" y="9"/>
                  </a:lnTo>
                  <a:lnTo>
                    <a:pt x="119" y="2"/>
                  </a:lnTo>
                  <a:lnTo>
                    <a:pt x="126"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3" name="Freeform 987"/>
            <p:cNvSpPr>
              <a:spLocks/>
            </p:cNvSpPr>
            <p:nvPr/>
          </p:nvSpPr>
          <p:spPr bwMode="auto">
            <a:xfrm>
              <a:off x="3289" y="2092"/>
              <a:ext cx="6" cy="12"/>
            </a:xfrm>
            <a:custGeom>
              <a:avLst/>
              <a:gdLst>
                <a:gd name="T0" fmla="*/ 1 w 9"/>
                <a:gd name="T1" fmla="*/ 2 h 15"/>
                <a:gd name="T2" fmla="*/ 1 w 9"/>
                <a:gd name="T3" fmla="*/ 2 h 15"/>
                <a:gd name="T4" fmla="*/ 1 w 9"/>
                <a:gd name="T5" fmla="*/ 2 h 15"/>
                <a:gd name="T6" fmla="*/ 1 w 9"/>
                <a:gd name="T7" fmla="*/ 2 h 15"/>
                <a:gd name="T8" fmla="*/ 1 w 9"/>
                <a:gd name="T9" fmla="*/ 2 h 15"/>
                <a:gd name="T10" fmla="*/ 1 w 9"/>
                <a:gd name="T11" fmla="*/ 2 h 15"/>
                <a:gd name="T12" fmla="*/ 1 w 9"/>
                <a:gd name="T13" fmla="*/ 2 h 15"/>
                <a:gd name="T14" fmla="*/ 0 w 9"/>
                <a:gd name="T15" fmla="*/ 2 h 15"/>
                <a:gd name="T16" fmla="*/ 1 w 9"/>
                <a:gd name="T17" fmla="*/ 0 h 15"/>
                <a:gd name="T18" fmla="*/ 1 w 9"/>
                <a:gd name="T19" fmla="*/ 2 h 15"/>
                <a:gd name="T20" fmla="*/ 1 w 9"/>
                <a:gd name="T21" fmla="*/ 2 h 15"/>
                <a:gd name="T22" fmla="*/ 1 w 9"/>
                <a:gd name="T23" fmla="*/ 2 h 15"/>
                <a:gd name="T24" fmla="*/ 1 w 9"/>
                <a:gd name="T25" fmla="*/ 2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15"/>
                <a:gd name="T41" fmla="*/ 9 w 9"/>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15">
                  <a:moveTo>
                    <a:pt x="9" y="13"/>
                  </a:moveTo>
                  <a:lnTo>
                    <a:pt x="7" y="13"/>
                  </a:lnTo>
                  <a:lnTo>
                    <a:pt x="6" y="15"/>
                  </a:lnTo>
                  <a:lnTo>
                    <a:pt x="4" y="15"/>
                  </a:lnTo>
                  <a:lnTo>
                    <a:pt x="4" y="10"/>
                  </a:lnTo>
                  <a:lnTo>
                    <a:pt x="2" y="7"/>
                  </a:lnTo>
                  <a:lnTo>
                    <a:pt x="0" y="3"/>
                  </a:lnTo>
                  <a:lnTo>
                    <a:pt x="3" y="0"/>
                  </a:lnTo>
                  <a:lnTo>
                    <a:pt x="4" y="3"/>
                  </a:lnTo>
                  <a:lnTo>
                    <a:pt x="6" y="6"/>
                  </a:lnTo>
                  <a:lnTo>
                    <a:pt x="7" y="9"/>
                  </a:lnTo>
                  <a:lnTo>
                    <a:pt x="9" y="13"/>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4" name="Freeform 988"/>
            <p:cNvSpPr>
              <a:spLocks/>
            </p:cNvSpPr>
            <p:nvPr/>
          </p:nvSpPr>
          <p:spPr bwMode="auto">
            <a:xfrm>
              <a:off x="3655" y="2099"/>
              <a:ext cx="12" cy="23"/>
            </a:xfrm>
            <a:custGeom>
              <a:avLst/>
              <a:gdLst>
                <a:gd name="T0" fmla="*/ 1 w 18"/>
                <a:gd name="T1" fmla="*/ 3 h 27"/>
                <a:gd name="T2" fmla="*/ 1 w 18"/>
                <a:gd name="T3" fmla="*/ 3 h 27"/>
                <a:gd name="T4" fmla="*/ 1 w 18"/>
                <a:gd name="T5" fmla="*/ 3 h 27"/>
                <a:gd name="T6" fmla="*/ 1 w 18"/>
                <a:gd name="T7" fmla="*/ 3 h 27"/>
                <a:gd name="T8" fmla="*/ 1 w 18"/>
                <a:gd name="T9" fmla="*/ 3 h 27"/>
                <a:gd name="T10" fmla="*/ 1 w 18"/>
                <a:gd name="T11" fmla="*/ 3 h 27"/>
                <a:gd name="T12" fmla="*/ 1 w 18"/>
                <a:gd name="T13" fmla="*/ 3 h 27"/>
                <a:gd name="T14" fmla="*/ 1 w 18"/>
                <a:gd name="T15" fmla="*/ 3 h 27"/>
                <a:gd name="T16" fmla="*/ 0 w 18"/>
                <a:gd name="T17" fmla="*/ 3 h 27"/>
                <a:gd name="T18" fmla="*/ 0 w 18"/>
                <a:gd name="T19" fmla="*/ 0 h 27"/>
                <a:gd name="T20" fmla="*/ 1 w 18"/>
                <a:gd name="T21" fmla="*/ 3 h 27"/>
                <a:gd name="T22" fmla="*/ 1 w 18"/>
                <a:gd name="T23" fmla="*/ 3 h 27"/>
                <a:gd name="T24" fmla="*/ 1 w 18"/>
                <a:gd name="T25" fmla="*/ 3 h 27"/>
                <a:gd name="T26" fmla="*/ 1 w 18"/>
                <a:gd name="T27" fmla="*/ 3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27"/>
                <a:gd name="T44" fmla="*/ 18 w 18"/>
                <a:gd name="T45" fmla="*/ 27 h 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27">
                  <a:moveTo>
                    <a:pt x="18" y="15"/>
                  </a:moveTo>
                  <a:lnTo>
                    <a:pt x="18" y="27"/>
                  </a:lnTo>
                  <a:lnTo>
                    <a:pt x="15" y="25"/>
                  </a:lnTo>
                  <a:lnTo>
                    <a:pt x="11" y="25"/>
                  </a:lnTo>
                  <a:lnTo>
                    <a:pt x="7" y="27"/>
                  </a:lnTo>
                  <a:lnTo>
                    <a:pt x="3" y="27"/>
                  </a:lnTo>
                  <a:lnTo>
                    <a:pt x="3" y="18"/>
                  </a:lnTo>
                  <a:lnTo>
                    <a:pt x="1" y="13"/>
                  </a:lnTo>
                  <a:lnTo>
                    <a:pt x="0" y="7"/>
                  </a:lnTo>
                  <a:lnTo>
                    <a:pt x="0" y="0"/>
                  </a:lnTo>
                  <a:lnTo>
                    <a:pt x="5" y="3"/>
                  </a:lnTo>
                  <a:lnTo>
                    <a:pt x="11" y="6"/>
                  </a:lnTo>
                  <a:lnTo>
                    <a:pt x="15" y="10"/>
                  </a:lnTo>
                  <a:lnTo>
                    <a:pt x="18" y="15"/>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5" name="Freeform 989"/>
            <p:cNvSpPr>
              <a:spLocks/>
            </p:cNvSpPr>
            <p:nvPr/>
          </p:nvSpPr>
          <p:spPr bwMode="auto">
            <a:xfrm>
              <a:off x="3306" y="2099"/>
              <a:ext cx="72" cy="131"/>
            </a:xfrm>
            <a:custGeom>
              <a:avLst/>
              <a:gdLst>
                <a:gd name="T0" fmla="*/ 1 w 104"/>
                <a:gd name="T1" fmla="*/ 0 h 154"/>
                <a:gd name="T2" fmla="*/ 1 w 104"/>
                <a:gd name="T3" fmla="*/ 3 h 154"/>
                <a:gd name="T4" fmla="*/ 1 w 104"/>
                <a:gd name="T5" fmla="*/ 3 h 154"/>
                <a:gd name="T6" fmla="*/ 1 w 104"/>
                <a:gd name="T7" fmla="*/ 3 h 154"/>
                <a:gd name="T8" fmla="*/ 1 w 104"/>
                <a:gd name="T9" fmla="*/ 3 h 154"/>
                <a:gd name="T10" fmla="*/ 1 w 104"/>
                <a:gd name="T11" fmla="*/ 3 h 154"/>
                <a:gd name="T12" fmla="*/ 1 w 104"/>
                <a:gd name="T13" fmla="*/ 3 h 154"/>
                <a:gd name="T14" fmla="*/ 1 w 104"/>
                <a:gd name="T15" fmla="*/ 3 h 154"/>
                <a:gd name="T16" fmla="*/ 1 w 104"/>
                <a:gd name="T17" fmla="*/ 3 h 154"/>
                <a:gd name="T18" fmla="*/ 1 w 104"/>
                <a:gd name="T19" fmla="*/ 3 h 154"/>
                <a:gd name="T20" fmla="*/ 1 w 104"/>
                <a:gd name="T21" fmla="*/ 3 h 154"/>
                <a:gd name="T22" fmla="*/ 1 w 104"/>
                <a:gd name="T23" fmla="*/ 3 h 154"/>
                <a:gd name="T24" fmla="*/ 1 w 104"/>
                <a:gd name="T25" fmla="*/ 3 h 154"/>
                <a:gd name="T26" fmla="*/ 1 w 104"/>
                <a:gd name="T27" fmla="*/ 3 h 154"/>
                <a:gd name="T28" fmla="*/ 1 w 104"/>
                <a:gd name="T29" fmla="*/ 3 h 154"/>
                <a:gd name="T30" fmla="*/ 1 w 104"/>
                <a:gd name="T31" fmla="*/ 3 h 154"/>
                <a:gd name="T32" fmla="*/ 1 w 104"/>
                <a:gd name="T33" fmla="*/ 3 h 154"/>
                <a:gd name="T34" fmla="*/ 1 w 104"/>
                <a:gd name="T35" fmla="*/ 3 h 154"/>
                <a:gd name="T36" fmla="*/ 1 w 104"/>
                <a:gd name="T37" fmla="*/ 3 h 154"/>
                <a:gd name="T38" fmla="*/ 1 w 104"/>
                <a:gd name="T39" fmla="*/ 3 h 154"/>
                <a:gd name="T40" fmla="*/ 1 w 104"/>
                <a:gd name="T41" fmla="*/ 3 h 154"/>
                <a:gd name="T42" fmla="*/ 1 w 104"/>
                <a:gd name="T43" fmla="*/ 3 h 154"/>
                <a:gd name="T44" fmla="*/ 1 w 104"/>
                <a:gd name="T45" fmla="*/ 3 h 154"/>
                <a:gd name="T46" fmla="*/ 1 w 104"/>
                <a:gd name="T47" fmla="*/ 3 h 154"/>
                <a:gd name="T48" fmla="*/ 1 w 104"/>
                <a:gd name="T49" fmla="*/ 3 h 154"/>
                <a:gd name="T50" fmla="*/ 1 w 104"/>
                <a:gd name="T51" fmla="*/ 3 h 154"/>
                <a:gd name="T52" fmla="*/ 1 w 104"/>
                <a:gd name="T53" fmla="*/ 3 h 154"/>
                <a:gd name="T54" fmla="*/ 1 w 104"/>
                <a:gd name="T55" fmla="*/ 3 h 154"/>
                <a:gd name="T56" fmla="*/ 1 w 104"/>
                <a:gd name="T57" fmla="*/ 3 h 154"/>
                <a:gd name="T58" fmla="*/ 1 w 104"/>
                <a:gd name="T59" fmla="*/ 3 h 154"/>
                <a:gd name="T60" fmla="*/ 1 w 104"/>
                <a:gd name="T61" fmla="*/ 3 h 154"/>
                <a:gd name="T62" fmla="*/ 1 w 104"/>
                <a:gd name="T63" fmla="*/ 3 h 154"/>
                <a:gd name="T64" fmla="*/ 1 w 104"/>
                <a:gd name="T65" fmla="*/ 3 h 154"/>
                <a:gd name="T66" fmla="*/ 1 w 104"/>
                <a:gd name="T67" fmla="*/ 3 h 154"/>
                <a:gd name="T68" fmla="*/ 1 w 104"/>
                <a:gd name="T69" fmla="*/ 3 h 154"/>
                <a:gd name="T70" fmla="*/ 1 w 104"/>
                <a:gd name="T71" fmla="*/ 3 h 154"/>
                <a:gd name="T72" fmla="*/ 1 w 104"/>
                <a:gd name="T73" fmla="*/ 3 h 154"/>
                <a:gd name="T74" fmla="*/ 0 w 104"/>
                <a:gd name="T75" fmla="*/ 3 h 154"/>
                <a:gd name="T76" fmla="*/ 1 w 104"/>
                <a:gd name="T77" fmla="*/ 3 h 154"/>
                <a:gd name="T78" fmla="*/ 1 w 104"/>
                <a:gd name="T79" fmla="*/ 3 h 154"/>
                <a:gd name="T80" fmla="*/ 1 w 104"/>
                <a:gd name="T81" fmla="*/ 3 h 154"/>
                <a:gd name="T82" fmla="*/ 1 w 104"/>
                <a:gd name="T83" fmla="*/ 3 h 154"/>
                <a:gd name="T84" fmla="*/ 1 w 104"/>
                <a:gd name="T85" fmla="*/ 3 h 154"/>
                <a:gd name="T86" fmla="*/ 1 w 104"/>
                <a:gd name="T87" fmla="*/ 3 h 154"/>
                <a:gd name="T88" fmla="*/ 1 w 104"/>
                <a:gd name="T89" fmla="*/ 3 h 154"/>
                <a:gd name="T90" fmla="*/ 1 w 104"/>
                <a:gd name="T91" fmla="*/ 3 h 154"/>
                <a:gd name="T92" fmla="*/ 1 w 104"/>
                <a:gd name="T93" fmla="*/ 3 h 154"/>
                <a:gd name="T94" fmla="*/ 1 w 104"/>
                <a:gd name="T95" fmla="*/ 3 h 154"/>
                <a:gd name="T96" fmla="*/ 1 w 104"/>
                <a:gd name="T97" fmla="*/ 3 h 154"/>
                <a:gd name="T98" fmla="*/ 1 w 104"/>
                <a:gd name="T99" fmla="*/ 3 h 154"/>
                <a:gd name="T100" fmla="*/ 1 w 104"/>
                <a:gd name="T101" fmla="*/ 3 h 154"/>
                <a:gd name="T102" fmla="*/ 1 w 104"/>
                <a:gd name="T103" fmla="*/ 3 h 154"/>
                <a:gd name="T104" fmla="*/ 1 w 104"/>
                <a:gd name="T105" fmla="*/ 3 h 154"/>
                <a:gd name="T106" fmla="*/ 1 w 104"/>
                <a:gd name="T107" fmla="*/ 3 h 154"/>
                <a:gd name="T108" fmla="*/ 1 w 104"/>
                <a:gd name="T109" fmla="*/ 2 h 154"/>
                <a:gd name="T110" fmla="*/ 1 w 104"/>
                <a:gd name="T111" fmla="*/ 0 h 154"/>
                <a:gd name="T112" fmla="*/ 1 w 104"/>
                <a:gd name="T113" fmla="*/ 0 h 154"/>
                <a:gd name="T114" fmla="*/ 1 w 104"/>
                <a:gd name="T115" fmla="*/ 0 h 1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4"/>
                <a:gd name="T175" fmla="*/ 0 h 154"/>
                <a:gd name="T176" fmla="*/ 104 w 104"/>
                <a:gd name="T177" fmla="*/ 154 h 1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4" h="154">
                  <a:moveTo>
                    <a:pt x="77" y="0"/>
                  </a:moveTo>
                  <a:lnTo>
                    <a:pt x="79" y="6"/>
                  </a:lnTo>
                  <a:lnTo>
                    <a:pt x="84" y="7"/>
                  </a:lnTo>
                  <a:lnTo>
                    <a:pt x="90" y="9"/>
                  </a:lnTo>
                  <a:lnTo>
                    <a:pt x="91" y="14"/>
                  </a:lnTo>
                  <a:lnTo>
                    <a:pt x="94" y="16"/>
                  </a:lnTo>
                  <a:lnTo>
                    <a:pt x="98" y="14"/>
                  </a:lnTo>
                  <a:lnTo>
                    <a:pt x="101" y="13"/>
                  </a:lnTo>
                  <a:lnTo>
                    <a:pt x="104" y="13"/>
                  </a:lnTo>
                  <a:lnTo>
                    <a:pt x="104" y="19"/>
                  </a:lnTo>
                  <a:lnTo>
                    <a:pt x="101" y="21"/>
                  </a:lnTo>
                  <a:lnTo>
                    <a:pt x="100" y="24"/>
                  </a:lnTo>
                  <a:lnTo>
                    <a:pt x="98" y="28"/>
                  </a:lnTo>
                  <a:lnTo>
                    <a:pt x="97" y="31"/>
                  </a:lnTo>
                  <a:lnTo>
                    <a:pt x="95" y="48"/>
                  </a:lnTo>
                  <a:lnTo>
                    <a:pt x="95" y="65"/>
                  </a:lnTo>
                  <a:lnTo>
                    <a:pt x="93" y="79"/>
                  </a:lnTo>
                  <a:lnTo>
                    <a:pt x="83" y="90"/>
                  </a:lnTo>
                  <a:lnTo>
                    <a:pt x="77" y="93"/>
                  </a:lnTo>
                  <a:lnTo>
                    <a:pt x="73" y="96"/>
                  </a:lnTo>
                  <a:lnTo>
                    <a:pt x="69" y="102"/>
                  </a:lnTo>
                  <a:lnTo>
                    <a:pt x="66" y="107"/>
                  </a:lnTo>
                  <a:lnTo>
                    <a:pt x="56" y="114"/>
                  </a:lnTo>
                  <a:lnTo>
                    <a:pt x="49" y="123"/>
                  </a:lnTo>
                  <a:lnTo>
                    <a:pt x="43" y="133"/>
                  </a:lnTo>
                  <a:lnTo>
                    <a:pt x="39" y="142"/>
                  </a:lnTo>
                  <a:lnTo>
                    <a:pt x="32" y="142"/>
                  </a:lnTo>
                  <a:lnTo>
                    <a:pt x="26" y="145"/>
                  </a:lnTo>
                  <a:lnTo>
                    <a:pt x="22" y="149"/>
                  </a:lnTo>
                  <a:lnTo>
                    <a:pt x="18" y="154"/>
                  </a:lnTo>
                  <a:lnTo>
                    <a:pt x="14" y="142"/>
                  </a:lnTo>
                  <a:lnTo>
                    <a:pt x="8" y="133"/>
                  </a:lnTo>
                  <a:lnTo>
                    <a:pt x="5" y="120"/>
                  </a:lnTo>
                  <a:lnTo>
                    <a:pt x="7" y="107"/>
                  </a:lnTo>
                  <a:lnTo>
                    <a:pt x="2" y="106"/>
                  </a:lnTo>
                  <a:lnTo>
                    <a:pt x="1" y="104"/>
                  </a:lnTo>
                  <a:lnTo>
                    <a:pt x="1" y="100"/>
                  </a:lnTo>
                  <a:lnTo>
                    <a:pt x="0" y="97"/>
                  </a:lnTo>
                  <a:lnTo>
                    <a:pt x="5" y="86"/>
                  </a:lnTo>
                  <a:lnTo>
                    <a:pt x="10" y="73"/>
                  </a:lnTo>
                  <a:lnTo>
                    <a:pt x="12" y="61"/>
                  </a:lnTo>
                  <a:lnTo>
                    <a:pt x="12" y="47"/>
                  </a:lnTo>
                  <a:lnTo>
                    <a:pt x="12" y="43"/>
                  </a:lnTo>
                  <a:lnTo>
                    <a:pt x="11" y="37"/>
                  </a:lnTo>
                  <a:lnTo>
                    <a:pt x="10" y="33"/>
                  </a:lnTo>
                  <a:lnTo>
                    <a:pt x="10" y="28"/>
                  </a:lnTo>
                  <a:lnTo>
                    <a:pt x="17" y="26"/>
                  </a:lnTo>
                  <a:lnTo>
                    <a:pt x="25" y="21"/>
                  </a:lnTo>
                  <a:lnTo>
                    <a:pt x="32" y="19"/>
                  </a:lnTo>
                  <a:lnTo>
                    <a:pt x="39" y="16"/>
                  </a:lnTo>
                  <a:lnTo>
                    <a:pt x="46" y="12"/>
                  </a:lnTo>
                  <a:lnTo>
                    <a:pt x="55" y="9"/>
                  </a:lnTo>
                  <a:lnTo>
                    <a:pt x="62" y="6"/>
                  </a:lnTo>
                  <a:lnTo>
                    <a:pt x="69" y="3"/>
                  </a:lnTo>
                  <a:lnTo>
                    <a:pt x="70" y="2"/>
                  </a:lnTo>
                  <a:lnTo>
                    <a:pt x="73" y="0"/>
                  </a:lnTo>
                  <a:lnTo>
                    <a:pt x="74" y="0"/>
                  </a:lnTo>
                  <a:lnTo>
                    <a:pt x="77"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6" name="Freeform 990"/>
            <p:cNvSpPr>
              <a:spLocks/>
            </p:cNvSpPr>
            <p:nvPr/>
          </p:nvSpPr>
          <p:spPr bwMode="auto">
            <a:xfrm>
              <a:off x="2266" y="2117"/>
              <a:ext cx="33" cy="96"/>
            </a:xfrm>
            <a:custGeom>
              <a:avLst/>
              <a:gdLst>
                <a:gd name="T0" fmla="*/ 1 w 48"/>
                <a:gd name="T1" fmla="*/ 1 h 114"/>
                <a:gd name="T2" fmla="*/ 1 w 48"/>
                <a:gd name="T3" fmla="*/ 3 h 114"/>
                <a:gd name="T4" fmla="*/ 1 w 48"/>
                <a:gd name="T5" fmla="*/ 3 h 114"/>
                <a:gd name="T6" fmla="*/ 1 w 48"/>
                <a:gd name="T7" fmla="*/ 3 h 114"/>
                <a:gd name="T8" fmla="*/ 1 w 48"/>
                <a:gd name="T9" fmla="*/ 3 h 114"/>
                <a:gd name="T10" fmla="*/ 1 w 48"/>
                <a:gd name="T11" fmla="*/ 3 h 114"/>
                <a:gd name="T12" fmla="*/ 1 w 48"/>
                <a:gd name="T13" fmla="*/ 3 h 114"/>
                <a:gd name="T14" fmla="*/ 1 w 48"/>
                <a:gd name="T15" fmla="*/ 3 h 114"/>
                <a:gd name="T16" fmla="*/ 1 w 48"/>
                <a:gd name="T17" fmla="*/ 3 h 114"/>
                <a:gd name="T18" fmla="*/ 0 w 48"/>
                <a:gd name="T19" fmla="*/ 3 h 114"/>
                <a:gd name="T20" fmla="*/ 0 w 48"/>
                <a:gd name="T21" fmla="*/ 3 h 114"/>
                <a:gd name="T22" fmla="*/ 1 w 48"/>
                <a:gd name="T23" fmla="*/ 3 h 114"/>
                <a:gd name="T24" fmla="*/ 1 w 48"/>
                <a:gd name="T25" fmla="*/ 3 h 114"/>
                <a:gd name="T26" fmla="*/ 1 w 48"/>
                <a:gd name="T27" fmla="*/ 3 h 114"/>
                <a:gd name="T28" fmla="*/ 1 w 48"/>
                <a:gd name="T29" fmla="*/ 3 h 114"/>
                <a:gd name="T30" fmla="*/ 1 w 48"/>
                <a:gd name="T31" fmla="*/ 3 h 114"/>
                <a:gd name="T32" fmla="*/ 1 w 48"/>
                <a:gd name="T33" fmla="*/ 3 h 114"/>
                <a:gd name="T34" fmla="*/ 1 w 48"/>
                <a:gd name="T35" fmla="*/ 3 h 114"/>
                <a:gd name="T36" fmla="*/ 1 w 48"/>
                <a:gd name="T37" fmla="*/ 3 h 114"/>
                <a:gd name="T38" fmla="*/ 1 w 48"/>
                <a:gd name="T39" fmla="*/ 3 h 114"/>
                <a:gd name="T40" fmla="*/ 1 w 48"/>
                <a:gd name="T41" fmla="*/ 0 h 114"/>
                <a:gd name="T42" fmla="*/ 1 w 48"/>
                <a:gd name="T43" fmla="*/ 1 h 1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
                <a:gd name="T67" fmla="*/ 0 h 114"/>
                <a:gd name="T68" fmla="*/ 48 w 48"/>
                <a:gd name="T69" fmla="*/ 114 h 1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 h="114">
                  <a:moveTo>
                    <a:pt x="48" y="1"/>
                  </a:moveTo>
                  <a:lnTo>
                    <a:pt x="43" y="14"/>
                  </a:lnTo>
                  <a:lnTo>
                    <a:pt x="37" y="28"/>
                  </a:lnTo>
                  <a:lnTo>
                    <a:pt x="30" y="42"/>
                  </a:lnTo>
                  <a:lnTo>
                    <a:pt x="24" y="56"/>
                  </a:lnTo>
                  <a:lnTo>
                    <a:pt x="19" y="70"/>
                  </a:lnTo>
                  <a:lnTo>
                    <a:pt x="13" y="84"/>
                  </a:lnTo>
                  <a:lnTo>
                    <a:pt x="7" y="100"/>
                  </a:lnTo>
                  <a:lnTo>
                    <a:pt x="2" y="114"/>
                  </a:lnTo>
                  <a:lnTo>
                    <a:pt x="0" y="114"/>
                  </a:lnTo>
                  <a:lnTo>
                    <a:pt x="0" y="108"/>
                  </a:lnTo>
                  <a:lnTo>
                    <a:pt x="2" y="108"/>
                  </a:lnTo>
                  <a:lnTo>
                    <a:pt x="2" y="109"/>
                  </a:lnTo>
                  <a:lnTo>
                    <a:pt x="7" y="95"/>
                  </a:lnTo>
                  <a:lnTo>
                    <a:pt x="13" y="81"/>
                  </a:lnTo>
                  <a:lnTo>
                    <a:pt x="17" y="67"/>
                  </a:lnTo>
                  <a:lnTo>
                    <a:pt x="23" y="53"/>
                  </a:lnTo>
                  <a:lnTo>
                    <a:pt x="29" y="40"/>
                  </a:lnTo>
                  <a:lnTo>
                    <a:pt x="34" y="26"/>
                  </a:lnTo>
                  <a:lnTo>
                    <a:pt x="41" y="14"/>
                  </a:lnTo>
                  <a:lnTo>
                    <a:pt x="47" y="0"/>
                  </a:lnTo>
                  <a:lnTo>
                    <a:pt x="48" y="1"/>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7" name="Freeform 991"/>
            <p:cNvSpPr>
              <a:spLocks/>
            </p:cNvSpPr>
            <p:nvPr/>
          </p:nvSpPr>
          <p:spPr bwMode="auto">
            <a:xfrm>
              <a:off x="3657" y="2124"/>
              <a:ext cx="131" cy="132"/>
            </a:xfrm>
            <a:custGeom>
              <a:avLst/>
              <a:gdLst>
                <a:gd name="T0" fmla="*/ 1 w 190"/>
                <a:gd name="T1" fmla="*/ 3 h 155"/>
                <a:gd name="T2" fmla="*/ 1 w 190"/>
                <a:gd name="T3" fmla="*/ 3 h 155"/>
                <a:gd name="T4" fmla="*/ 1 w 190"/>
                <a:gd name="T5" fmla="*/ 3 h 155"/>
                <a:gd name="T6" fmla="*/ 1 w 190"/>
                <a:gd name="T7" fmla="*/ 3 h 155"/>
                <a:gd name="T8" fmla="*/ 1 w 190"/>
                <a:gd name="T9" fmla="*/ 3 h 155"/>
                <a:gd name="T10" fmla="*/ 1 w 190"/>
                <a:gd name="T11" fmla="*/ 3 h 155"/>
                <a:gd name="T12" fmla="*/ 1 w 190"/>
                <a:gd name="T13" fmla="*/ 3 h 155"/>
                <a:gd name="T14" fmla="*/ 1 w 190"/>
                <a:gd name="T15" fmla="*/ 3 h 155"/>
                <a:gd name="T16" fmla="*/ 1 w 190"/>
                <a:gd name="T17" fmla="*/ 3 h 155"/>
                <a:gd name="T18" fmla="*/ 1 w 190"/>
                <a:gd name="T19" fmla="*/ 3 h 155"/>
                <a:gd name="T20" fmla="*/ 1 w 190"/>
                <a:gd name="T21" fmla="*/ 3 h 155"/>
                <a:gd name="T22" fmla="*/ 1 w 190"/>
                <a:gd name="T23" fmla="*/ 3 h 155"/>
                <a:gd name="T24" fmla="*/ 1 w 190"/>
                <a:gd name="T25" fmla="*/ 3 h 155"/>
                <a:gd name="T26" fmla="*/ 1 w 190"/>
                <a:gd name="T27" fmla="*/ 3 h 155"/>
                <a:gd name="T28" fmla="*/ 1 w 190"/>
                <a:gd name="T29" fmla="*/ 3 h 155"/>
                <a:gd name="T30" fmla="*/ 1 w 190"/>
                <a:gd name="T31" fmla="*/ 3 h 155"/>
                <a:gd name="T32" fmla="*/ 1 w 190"/>
                <a:gd name="T33" fmla="*/ 3 h 155"/>
                <a:gd name="T34" fmla="*/ 1 w 190"/>
                <a:gd name="T35" fmla="*/ 3 h 155"/>
                <a:gd name="T36" fmla="*/ 1 w 190"/>
                <a:gd name="T37" fmla="*/ 3 h 155"/>
                <a:gd name="T38" fmla="*/ 1 w 190"/>
                <a:gd name="T39" fmla="*/ 3 h 155"/>
                <a:gd name="T40" fmla="*/ 1 w 190"/>
                <a:gd name="T41" fmla="*/ 3 h 155"/>
                <a:gd name="T42" fmla="*/ 1 w 190"/>
                <a:gd name="T43" fmla="*/ 3 h 155"/>
                <a:gd name="T44" fmla="*/ 1 w 190"/>
                <a:gd name="T45" fmla="*/ 3 h 155"/>
                <a:gd name="T46" fmla="*/ 1 w 190"/>
                <a:gd name="T47" fmla="*/ 3 h 155"/>
                <a:gd name="T48" fmla="*/ 1 w 190"/>
                <a:gd name="T49" fmla="*/ 3 h 155"/>
                <a:gd name="T50" fmla="*/ 1 w 190"/>
                <a:gd name="T51" fmla="*/ 3 h 155"/>
                <a:gd name="T52" fmla="*/ 1 w 190"/>
                <a:gd name="T53" fmla="*/ 3 h 155"/>
                <a:gd name="T54" fmla="*/ 1 w 190"/>
                <a:gd name="T55" fmla="*/ 3 h 155"/>
                <a:gd name="T56" fmla="*/ 1 w 190"/>
                <a:gd name="T57" fmla="*/ 3 h 155"/>
                <a:gd name="T58" fmla="*/ 1 w 190"/>
                <a:gd name="T59" fmla="*/ 3 h 155"/>
                <a:gd name="T60" fmla="*/ 1 w 190"/>
                <a:gd name="T61" fmla="*/ 3 h 155"/>
                <a:gd name="T62" fmla="*/ 1 w 190"/>
                <a:gd name="T63" fmla="*/ 3 h 155"/>
                <a:gd name="T64" fmla="*/ 1 w 190"/>
                <a:gd name="T65" fmla="*/ 3 h 155"/>
                <a:gd name="T66" fmla="*/ 1 w 190"/>
                <a:gd name="T67" fmla="*/ 3 h 155"/>
                <a:gd name="T68" fmla="*/ 1 w 190"/>
                <a:gd name="T69" fmla="*/ 3 h 155"/>
                <a:gd name="T70" fmla="*/ 1 w 190"/>
                <a:gd name="T71" fmla="*/ 3 h 155"/>
                <a:gd name="T72" fmla="*/ 1 w 190"/>
                <a:gd name="T73" fmla="*/ 3 h 155"/>
                <a:gd name="T74" fmla="*/ 1 w 190"/>
                <a:gd name="T75" fmla="*/ 3 h 155"/>
                <a:gd name="T76" fmla="*/ 1 w 190"/>
                <a:gd name="T77" fmla="*/ 3 h 155"/>
                <a:gd name="T78" fmla="*/ 1 w 190"/>
                <a:gd name="T79" fmla="*/ 3 h 155"/>
                <a:gd name="T80" fmla="*/ 1 w 190"/>
                <a:gd name="T81" fmla="*/ 3 h 155"/>
                <a:gd name="T82" fmla="*/ 1 w 190"/>
                <a:gd name="T83" fmla="*/ 3 h 155"/>
                <a:gd name="T84" fmla="*/ 1 w 190"/>
                <a:gd name="T85" fmla="*/ 3 h 155"/>
                <a:gd name="T86" fmla="*/ 1 w 190"/>
                <a:gd name="T87" fmla="*/ 3 h 155"/>
                <a:gd name="T88" fmla="*/ 1 w 190"/>
                <a:gd name="T89" fmla="*/ 3 h 155"/>
                <a:gd name="T90" fmla="*/ 1 w 190"/>
                <a:gd name="T91" fmla="*/ 3 h 155"/>
                <a:gd name="T92" fmla="*/ 1 w 190"/>
                <a:gd name="T93" fmla="*/ 3 h 155"/>
                <a:gd name="T94" fmla="*/ 1 w 190"/>
                <a:gd name="T95" fmla="*/ 3 h 155"/>
                <a:gd name="T96" fmla="*/ 1 w 190"/>
                <a:gd name="T97" fmla="*/ 3 h 155"/>
                <a:gd name="T98" fmla="*/ 1 w 190"/>
                <a:gd name="T99" fmla="*/ 3 h 155"/>
                <a:gd name="T100" fmla="*/ 0 w 190"/>
                <a:gd name="T101" fmla="*/ 3 h 155"/>
                <a:gd name="T102" fmla="*/ 0 w 190"/>
                <a:gd name="T103" fmla="*/ 3 h 155"/>
                <a:gd name="T104" fmla="*/ 0 w 190"/>
                <a:gd name="T105" fmla="*/ 3 h 155"/>
                <a:gd name="T106" fmla="*/ 0 w 190"/>
                <a:gd name="T107" fmla="*/ 3 h 155"/>
                <a:gd name="T108" fmla="*/ 0 w 190"/>
                <a:gd name="T109" fmla="*/ 3 h 155"/>
                <a:gd name="T110" fmla="*/ 0 w 190"/>
                <a:gd name="T111" fmla="*/ 3 h 155"/>
                <a:gd name="T112" fmla="*/ 0 w 190"/>
                <a:gd name="T113" fmla="*/ 3 h 155"/>
                <a:gd name="T114" fmla="*/ 1 w 190"/>
                <a:gd name="T115" fmla="*/ 0 h 155"/>
                <a:gd name="T116" fmla="*/ 1 w 190"/>
                <a:gd name="T117" fmla="*/ 1 h 155"/>
                <a:gd name="T118" fmla="*/ 1 w 190"/>
                <a:gd name="T119" fmla="*/ 3 h 155"/>
                <a:gd name="T120" fmla="*/ 1 w 190"/>
                <a:gd name="T121" fmla="*/ 3 h 1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0"/>
                <a:gd name="T184" fmla="*/ 0 h 155"/>
                <a:gd name="T185" fmla="*/ 190 w 190"/>
                <a:gd name="T186" fmla="*/ 155 h 1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0" h="155">
                  <a:moveTo>
                    <a:pt x="32" y="15"/>
                  </a:moveTo>
                  <a:lnTo>
                    <a:pt x="37" y="22"/>
                  </a:lnTo>
                  <a:lnTo>
                    <a:pt x="39" y="28"/>
                  </a:lnTo>
                  <a:lnTo>
                    <a:pt x="44" y="35"/>
                  </a:lnTo>
                  <a:lnTo>
                    <a:pt x="45" y="43"/>
                  </a:lnTo>
                  <a:lnTo>
                    <a:pt x="51" y="52"/>
                  </a:lnTo>
                  <a:lnTo>
                    <a:pt x="56" y="62"/>
                  </a:lnTo>
                  <a:lnTo>
                    <a:pt x="63" y="70"/>
                  </a:lnTo>
                  <a:lnTo>
                    <a:pt x="70" y="79"/>
                  </a:lnTo>
                  <a:lnTo>
                    <a:pt x="79" y="86"/>
                  </a:lnTo>
                  <a:lnTo>
                    <a:pt x="89" y="93"/>
                  </a:lnTo>
                  <a:lnTo>
                    <a:pt x="97" y="98"/>
                  </a:lnTo>
                  <a:lnTo>
                    <a:pt x="108" y="103"/>
                  </a:lnTo>
                  <a:lnTo>
                    <a:pt x="114" y="108"/>
                  </a:lnTo>
                  <a:lnTo>
                    <a:pt x="121" y="114"/>
                  </a:lnTo>
                  <a:lnTo>
                    <a:pt x="128" y="117"/>
                  </a:lnTo>
                  <a:lnTo>
                    <a:pt x="135" y="119"/>
                  </a:lnTo>
                  <a:lnTo>
                    <a:pt x="144" y="121"/>
                  </a:lnTo>
                  <a:lnTo>
                    <a:pt x="152" y="121"/>
                  </a:lnTo>
                  <a:lnTo>
                    <a:pt x="161" y="121"/>
                  </a:lnTo>
                  <a:lnTo>
                    <a:pt x="169" y="119"/>
                  </a:lnTo>
                  <a:lnTo>
                    <a:pt x="176" y="121"/>
                  </a:lnTo>
                  <a:lnTo>
                    <a:pt x="183" y="122"/>
                  </a:lnTo>
                  <a:lnTo>
                    <a:pt x="189" y="125"/>
                  </a:lnTo>
                  <a:lnTo>
                    <a:pt x="190" y="131"/>
                  </a:lnTo>
                  <a:lnTo>
                    <a:pt x="189" y="134"/>
                  </a:lnTo>
                  <a:lnTo>
                    <a:pt x="190" y="135"/>
                  </a:lnTo>
                  <a:lnTo>
                    <a:pt x="189" y="138"/>
                  </a:lnTo>
                  <a:lnTo>
                    <a:pt x="189" y="141"/>
                  </a:lnTo>
                  <a:lnTo>
                    <a:pt x="187" y="145"/>
                  </a:lnTo>
                  <a:lnTo>
                    <a:pt x="185" y="148"/>
                  </a:lnTo>
                  <a:lnTo>
                    <a:pt x="183" y="152"/>
                  </a:lnTo>
                  <a:lnTo>
                    <a:pt x="173" y="155"/>
                  </a:lnTo>
                  <a:lnTo>
                    <a:pt x="163" y="155"/>
                  </a:lnTo>
                  <a:lnTo>
                    <a:pt x="155" y="152"/>
                  </a:lnTo>
                  <a:lnTo>
                    <a:pt x="146" y="146"/>
                  </a:lnTo>
                  <a:lnTo>
                    <a:pt x="139" y="141"/>
                  </a:lnTo>
                  <a:lnTo>
                    <a:pt x="132" y="134"/>
                  </a:lnTo>
                  <a:lnTo>
                    <a:pt x="124" y="128"/>
                  </a:lnTo>
                  <a:lnTo>
                    <a:pt x="117" y="124"/>
                  </a:lnTo>
                  <a:lnTo>
                    <a:pt x="103" y="114"/>
                  </a:lnTo>
                  <a:lnTo>
                    <a:pt x="89" y="104"/>
                  </a:lnTo>
                  <a:lnTo>
                    <a:pt x="75" y="94"/>
                  </a:lnTo>
                  <a:lnTo>
                    <a:pt x="61" y="83"/>
                  </a:lnTo>
                  <a:lnTo>
                    <a:pt x="46" y="73"/>
                  </a:lnTo>
                  <a:lnTo>
                    <a:pt x="32" y="63"/>
                  </a:lnTo>
                  <a:lnTo>
                    <a:pt x="18" y="52"/>
                  </a:lnTo>
                  <a:lnTo>
                    <a:pt x="4" y="42"/>
                  </a:lnTo>
                  <a:lnTo>
                    <a:pt x="1" y="35"/>
                  </a:lnTo>
                  <a:lnTo>
                    <a:pt x="1" y="27"/>
                  </a:lnTo>
                  <a:lnTo>
                    <a:pt x="0" y="20"/>
                  </a:lnTo>
                  <a:lnTo>
                    <a:pt x="0" y="15"/>
                  </a:lnTo>
                  <a:lnTo>
                    <a:pt x="0" y="13"/>
                  </a:lnTo>
                  <a:lnTo>
                    <a:pt x="0" y="10"/>
                  </a:lnTo>
                  <a:lnTo>
                    <a:pt x="0" y="7"/>
                  </a:lnTo>
                  <a:lnTo>
                    <a:pt x="0" y="3"/>
                  </a:lnTo>
                  <a:lnTo>
                    <a:pt x="8" y="0"/>
                  </a:lnTo>
                  <a:lnTo>
                    <a:pt x="18" y="1"/>
                  </a:lnTo>
                  <a:lnTo>
                    <a:pt x="27" y="7"/>
                  </a:lnTo>
                  <a:lnTo>
                    <a:pt x="32" y="15"/>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8" name="Freeform 992"/>
            <p:cNvSpPr>
              <a:spLocks/>
            </p:cNvSpPr>
            <p:nvPr/>
          </p:nvSpPr>
          <p:spPr bwMode="auto">
            <a:xfrm>
              <a:off x="2532" y="2142"/>
              <a:ext cx="108" cy="101"/>
            </a:xfrm>
            <a:custGeom>
              <a:avLst/>
              <a:gdLst>
                <a:gd name="T0" fmla="*/ 1 w 154"/>
                <a:gd name="T1" fmla="*/ 0 h 118"/>
                <a:gd name="T2" fmla="*/ 1 w 154"/>
                <a:gd name="T3" fmla="*/ 3 h 118"/>
                <a:gd name="T4" fmla="*/ 1 w 154"/>
                <a:gd name="T5" fmla="*/ 3 h 118"/>
                <a:gd name="T6" fmla="*/ 1 w 154"/>
                <a:gd name="T7" fmla="*/ 3 h 118"/>
                <a:gd name="T8" fmla="*/ 1 w 154"/>
                <a:gd name="T9" fmla="*/ 3 h 118"/>
                <a:gd name="T10" fmla="*/ 1 w 154"/>
                <a:gd name="T11" fmla="*/ 3 h 118"/>
                <a:gd name="T12" fmla="*/ 1 w 154"/>
                <a:gd name="T13" fmla="*/ 3 h 118"/>
                <a:gd name="T14" fmla="*/ 1 w 154"/>
                <a:gd name="T15" fmla="*/ 3 h 118"/>
                <a:gd name="T16" fmla="*/ 1 w 154"/>
                <a:gd name="T17" fmla="*/ 3 h 118"/>
                <a:gd name="T18" fmla="*/ 1 w 154"/>
                <a:gd name="T19" fmla="*/ 3 h 118"/>
                <a:gd name="T20" fmla="*/ 1 w 154"/>
                <a:gd name="T21" fmla="*/ 3 h 118"/>
                <a:gd name="T22" fmla="*/ 1 w 154"/>
                <a:gd name="T23" fmla="*/ 3 h 118"/>
                <a:gd name="T24" fmla="*/ 1 w 154"/>
                <a:gd name="T25" fmla="*/ 3 h 118"/>
                <a:gd name="T26" fmla="*/ 1 w 154"/>
                <a:gd name="T27" fmla="*/ 3 h 118"/>
                <a:gd name="T28" fmla="*/ 1 w 154"/>
                <a:gd name="T29" fmla="*/ 3 h 118"/>
                <a:gd name="T30" fmla="*/ 1 w 154"/>
                <a:gd name="T31" fmla="*/ 3 h 118"/>
                <a:gd name="T32" fmla="*/ 1 w 154"/>
                <a:gd name="T33" fmla="*/ 3 h 118"/>
                <a:gd name="T34" fmla="*/ 1 w 154"/>
                <a:gd name="T35" fmla="*/ 3 h 118"/>
                <a:gd name="T36" fmla="*/ 1 w 154"/>
                <a:gd name="T37" fmla="*/ 3 h 118"/>
                <a:gd name="T38" fmla="*/ 1 w 154"/>
                <a:gd name="T39" fmla="*/ 3 h 118"/>
                <a:gd name="T40" fmla="*/ 1 w 154"/>
                <a:gd name="T41" fmla="*/ 3 h 118"/>
                <a:gd name="T42" fmla="*/ 0 w 154"/>
                <a:gd name="T43" fmla="*/ 3 h 118"/>
                <a:gd name="T44" fmla="*/ 1 w 154"/>
                <a:gd name="T45" fmla="*/ 3 h 118"/>
                <a:gd name="T46" fmla="*/ 1 w 154"/>
                <a:gd name="T47" fmla="*/ 1 h 118"/>
                <a:gd name="T48" fmla="*/ 1 w 154"/>
                <a:gd name="T49" fmla="*/ 0 h 118"/>
                <a:gd name="T50" fmla="*/ 1 w 154"/>
                <a:gd name="T51" fmla="*/ 0 h 11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4"/>
                <a:gd name="T79" fmla="*/ 0 h 118"/>
                <a:gd name="T80" fmla="*/ 154 w 154"/>
                <a:gd name="T81" fmla="*/ 118 h 11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4" h="118">
                  <a:moveTo>
                    <a:pt x="11" y="0"/>
                  </a:moveTo>
                  <a:lnTo>
                    <a:pt x="25" y="15"/>
                  </a:lnTo>
                  <a:lnTo>
                    <a:pt x="41" y="31"/>
                  </a:lnTo>
                  <a:lnTo>
                    <a:pt x="56" y="45"/>
                  </a:lnTo>
                  <a:lnTo>
                    <a:pt x="75" y="58"/>
                  </a:lnTo>
                  <a:lnTo>
                    <a:pt x="92" y="70"/>
                  </a:lnTo>
                  <a:lnTo>
                    <a:pt x="111" y="82"/>
                  </a:lnTo>
                  <a:lnTo>
                    <a:pt x="131" y="91"/>
                  </a:lnTo>
                  <a:lnTo>
                    <a:pt x="151" y="100"/>
                  </a:lnTo>
                  <a:lnTo>
                    <a:pt x="154" y="103"/>
                  </a:lnTo>
                  <a:lnTo>
                    <a:pt x="154" y="107"/>
                  </a:lnTo>
                  <a:lnTo>
                    <a:pt x="152" y="111"/>
                  </a:lnTo>
                  <a:lnTo>
                    <a:pt x="151" y="114"/>
                  </a:lnTo>
                  <a:lnTo>
                    <a:pt x="145" y="118"/>
                  </a:lnTo>
                  <a:lnTo>
                    <a:pt x="123" y="108"/>
                  </a:lnTo>
                  <a:lnTo>
                    <a:pt x="102" y="97"/>
                  </a:lnTo>
                  <a:lnTo>
                    <a:pt x="82" y="84"/>
                  </a:lnTo>
                  <a:lnTo>
                    <a:pt x="62" y="70"/>
                  </a:lnTo>
                  <a:lnTo>
                    <a:pt x="45" y="55"/>
                  </a:lnTo>
                  <a:lnTo>
                    <a:pt x="28" y="39"/>
                  </a:lnTo>
                  <a:lnTo>
                    <a:pt x="14" y="22"/>
                  </a:lnTo>
                  <a:lnTo>
                    <a:pt x="0" y="6"/>
                  </a:lnTo>
                  <a:lnTo>
                    <a:pt x="3" y="4"/>
                  </a:lnTo>
                  <a:lnTo>
                    <a:pt x="6" y="1"/>
                  </a:lnTo>
                  <a:lnTo>
                    <a:pt x="9" y="0"/>
                  </a:lnTo>
                  <a:lnTo>
                    <a:pt x="11"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69" name="Freeform 993"/>
            <p:cNvSpPr>
              <a:spLocks/>
            </p:cNvSpPr>
            <p:nvPr/>
          </p:nvSpPr>
          <p:spPr bwMode="auto">
            <a:xfrm>
              <a:off x="2940" y="2165"/>
              <a:ext cx="118" cy="103"/>
            </a:xfrm>
            <a:custGeom>
              <a:avLst/>
              <a:gdLst>
                <a:gd name="T0" fmla="*/ 1 w 172"/>
                <a:gd name="T1" fmla="*/ 3 h 122"/>
                <a:gd name="T2" fmla="*/ 1 w 172"/>
                <a:gd name="T3" fmla="*/ 3 h 122"/>
                <a:gd name="T4" fmla="*/ 1 w 172"/>
                <a:gd name="T5" fmla="*/ 3 h 122"/>
                <a:gd name="T6" fmla="*/ 1 w 172"/>
                <a:gd name="T7" fmla="*/ 3 h 122"/>
                <a:gd name="T8" fmla="*/ 1 w 172"/>
                <a:gd name="T9" fmla="*/ 3 h 122"/>
                <a:gd name="T10" fmla="*/ 1 w 172"/>
                <a:gd name="T11" fmla="*/ 3 h 122"/>
                <a:gd name="T12" fmla="*/ 1 w 172"/>
                <a:gd name="T13" fmla="*/ 3 h 122"/>
                <a:gd name="T14" fmla="*/ 1 w 172"/>
                <a:gd name="T15" fmla="*/ 3 h 122"/>
                <a:gd name="T16" fmla="*/ 1 w 172"/>
                <a:gd name="T17" fmla="*/ 3 h 122"/>
                <a:gd name="T18" fmla="*/ 1 w 172"/>
                <a:gd name="T19" fmla="*/ 3 h 122"/>
                <a:gd name="T20" fmla="*/ 1 w 172"/>
                <a:gd name="T21" fmla="*/ 3 h 122"/>
                <a:gd name="T22" fmla="*/ 1 w 172"/>
                <a:gd name="T23" fmla="*/ 3 h 122"/>
                <a:gd name="T24" fmla="*/ 1 w 172"/>
                <a:gd name="T25" fmla="*/ 3 h 122"/>
                <a:gd name="T26" fmla="*/ 1 w 172"/>
                <a:gd name="T27" fmla="*/ 3 h 122"/>
                <a:gd name="T28" fmla="*/ 1 w 172"/>
                <a:gd name="T29" fmla="*/ 3 h 122"/>
                <a:gd name="T30" fmla="*/ 1 w 172"/>
                <a:gd name="T31" fmla="*/ 3 h 122"/>
                <a:gd name="T32" fmla="*/ 1 w 172"/>
                <a:gd name="T33" fmla="*/ 3 h 122"/>
                <a:gd name="T34" fmla="*/ 1 w 172"/>
                <a:gd name="T35" fmla="*/ 3 h 122"/>
                <a:gd name="T36" fmla="*/ 1 w 172"/>
                <a:gd name="T37" fmla="*/ 3 h 122"/>
                <a:gd name="T38" fmla="*/ 1 w 172"/>
                <a:gd name="T39" fmla="*/ 3 h 122"/>
                <a:gd name="T40" fmla="*/ 1 w 172"/>
                <a:gd name="T41" fmla="*/ 3 h 122"/>
                <a:gd name="T42" fmla="*/ 1 w 172"/>
                <a:gd name="T43" fmla="*/ 3 h 122"/>
                <a:gd name="T44" fmla="*/ 1 w 172"/>
                <a:gd name="T45" fmla="*/ 3 h 122"/>
                <a:gd name="T46" fmla="*/ 1 w 172"/>
                <a:gd name="T47" fmla="*/ 3 h 122"/>
                <a:gd name="T48" fmla="*/ 1 w 172"/>
                <a:gd name="T49" fmla="*/ 3 h 122"/>
                <a:gd name="T50" fmla="*/ 1 w 172"/>
                <a:gd name="T51" fmla="*/ 3 h 122"/>
                <a:gd name="T52" fmla="*/ 1 w 172"/>
                <a:gd name="T53" fmla="*/ 3 h 122"/>
                <a:gd name="T54" fmla="*/ 1 w 172"/>
                <a:gd name="T55" fmla="*/ 3 h 122"/>
                <a:gd name="T56" fmla="*/ 0 w 172"/>
                <a:gd name="T57" fmla="*/ 3 h 122"/>
                <a:gd name="T58" fmla="*/ 0 w 172"/>
                <a:gd name="T59" fmla="*/ 3 h 122"/>
                <a:gd name="T60" fmla="*/ 1 w 172"/>
                <a:gd name="T61" fmla="*/ 0 h 122"/>
                <a:gd name="T62" fmla="*/ 1 w 172"/>
                <a:gd name="T63" fmla="*/ 3 h 122"/>
                <a:gd name="T64" fmla="*/ 1 w 172"/>
                <a:gd name="T65" fmla="*/ 3 h 122"/>
                <a:gd name="T66" fmla="*/ 1 w 172"/>
                <a:gd name="T67" fmla="*/ 3 h 122"/>
                <a:gd name="T68" fmla="*/ 1 w 172"/>
                <a:gd name="T69" fmla="*/ 3 h 122"/>
                <a:gd name="T70" fmla="*/ 1 w 172"/>
                <a:gd name="T71" fmla="*/ 3 h 122"/>
                <a:gd name="T72" fmla="*/ 1 w 172"/>
                <a:gd name="T73" fmla="*/ 3 h 122"/>
                <a:gd name="T74" fmla="*/ 1 w 172"/>
                <a:gd name="T75" fmla="*/ 3 h 122"/>
                <a:gd name="T76" fmla="*/ 1 w 172"/>
                <a:gd name="T77" fmla="*/ 3 h 12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72"/>
                <a:gd name="T118" fmla="*/ 0 h 122"/>
                <a:gd name="T119" fmla="*/ 172 w 172"/>
                <a:gd name="T120" fmla="*/ 122 h 12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72" h="122">
                  <a:moveTo>
                    <a:pt x="172" y="77"/>
                  </a:moveTo>
                  <a:lnTo>
                    <a:pt x="172" y="80"/>
                  </a:lnTo>
                  <a:lnTo>
                    <a:pt x="161" y="86"/>
                  </a:lnTo>
                  <a:lnTo>
                    <a:pt x="151" y="90"/>
                  </a:lnTo>
                  <a:lnTo>
                    <a:pt x="140" y="95"/>
                  </a:lnTo>
                  <a:lnTo>
                    <a:pt x="130" y="101"/>
                  </a:lnTo>
                  <a:lnTo>
                    <a:pt x="120" y="107"/>
                  </a:lnTo>
                  <a:lnTo>
                    <a:pt x="110" y="112"/>
                  </a:lnTo>
                  <a:lnTo>
                    <a:pt x="99" y="118"/>
                  </a:lnTo>
                  <a:lnTo>
                    <a:pt x="89" y="122"/>
                  </a:lnTo>
                  <a:lnTo>
                    <a:pt x="83" y="111"/>
                  </a:lnTo>
                  <a:lnTo>
                    <a:pt x="79" y="98"/>
                  </a:lnTo>
                  <a:lnTo>
                    <a:pt x="74" y="90"/>
                  </a:lnTo>
                  <a:lnTo>
                    <a:pt x="61" y="84"/>
                  </a:lnTo>
                  <a:lnTo>
                    <a:pt x="57" y="76"/>
                  </a:lnTo>
                  <a:lnTo>
                    <a:pt x="51" y="71"/>
                  </a:lnTo>
                  <a:lnTo>
                    <a:pt x="44" y="67"/>
                  </a:lnTo>
                  <a:lnTo>
                    <a:pt x="37" y="63"/>
                  </a:lnTo>
                  <a:lnTo>
                    <a:pt x="34" y="55"/>
                  </a:lnTo>
                  <a:lnTo>
                    <a:pt x="27" y="52"/>
                  </a:lnTo>
                  <a:lnTo>
                    <a:pt x="19" y="52"/>
                  </a:lnTo>
                  <a:lnTo>
                    <a:pt x="10" y="49"/>
                  </a:lnTo>
                  <a:lnTo>
                    <a:pt x="10" y="41"/>
                  </a:lnTo>
                  <a:lnTo>
                    <a:pt x="9" y="33"/>
                  </a:lnTo>
                  <a:lnTo>
                    <a:pt x="6" y="26"/>
                  </a:lnTo>
                  <a:lnTo>
                    <a:pt x="4" y="18"/>
                  </a:lnTo>
                  <a:lnTo>
                    <a:pt x="3" y="15"/>
                  </a:lnTo>
                  <a:lnTo>
                    <a:pt x="2" y="11"/>
                  </a:lnTo>
                  <a:lnTo>
                    <a:pt x="0" y="8"/>
                  </a:lnTo>
                  <a:lnTo>
                    <a:pt x="0" y="5"/>
                  </a:lnTo>
                  <a:lnTo>
                    <a:pt x="13" y="0"/>
                  </a:lnTo>
                  <a:lnTo>
                    <a:pt x="33" y="10"/>
                  </a:lnTo>
                  <a:lnTo>
                    <a:pt x="52" y="19"/>
                  </a:lnTo>
                  <a:lnTo>
                    <a:pt x="72" y="31"/>
                  </a:lnTo>
                  <a:lnTo>
                    <a:pt x="92" y="41"/>
                  </a:lnTo>
                  <a:lnTo>
                    <a:pt x="112" y="50"/>
                  </a:lnTo>
                  <a:lnTo>
                    <a:pt x="131" y="60"/>
                  </a:lnTo>
                  <a:lnTo>
                    <a:pt x="151" y="69"/>
                  </a:lnTo>
                  <a:lnTo>
                    <a:pt x="172" y="77"/>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0" name="Freeform 994"/>
            <p:cNvSpPr>
              <a:spLocks/>
            </p:cNvSpPr>
            <p:nvPr/>
          </p:nvSpPr>
          <p:spPr bwMode="auto">
            <a:xfrm>
              <a:off x="3659" y="2167"/>
              <a:ext cx="121" cy="104"/>
            </a:xfrm>
            <a:custGeom>
              <a:avLst/>
              <a:gdLst>
                <a:gd name="T0" fmla="*/ 1 w 173"/>
                <a:gd name="T1" fmla="*/ 3 h 123"/>
                <a:gd name="T2" fmla="*/ 1 w 173"/>
                <a:gd name="T3" fmla="*/ 3 h 123"/>
                <a:gd name="T4" fmla="*/ 1 w 173"/>
                <a:gd name="T5" fmla="*/ 3 h 123"/>
                <a:gd name="T6" fmla="*/ 1 w 173"/>
                <a:gd name="T7" fmla="*/ 3 h 123"/>
                <a:gd name="T8" fmla="*/ 1 w 173"/>
                <a:gd name="T9" fmla="*/ 3 h 123"/>
                <a:gd name="T10" fmla="*/ 1 w 173"/>
                <a:gd name="T11" fmla="*/ 3 h 123"/>
                <a:gd name="T12" fmla="*/ 1 w 173"/>
                <a:gd name="T13" fmla="*/ 3 h 123"/>
                <a:gd name="T14" fmla="*/ 1 w 173"/>
                <a:gd name="T15" fmla="*/ 3 h 123"/>
                <a:gd name="T16" fmla="*/ 1 w 173"/>
                <a:gd name="T17" fmla="*/ 3 h 123"/>
                <a:gd name="T18" fmla="*/ 1 w 173"/>
                <a:gd name="T19" fmla="*/ 3 h 123"/>
                <a:gd name="T20" fmla="*/ 1 w 173"/>
                <a:gd name="T21" fmla="*/ 3 h 123"/>
                <a:gd name="T22" fmla="*/ 1 w 173"/>
                <a:gd name="T23" fmla="*/ 3 h 123"/>
                <a:gd name="T24" fmla="*/ 1 w 173"/>
                <a:gd name="T25" fmla="*/ 3 h 123"/>
                <a:gd name="T26" fmla="*/ 1 w 173"/>
                <a:gd name="T27" fmla="*/ 3 h 123"/>
                <a:gd name="T28" fmla="*/ 1 w 173"/>
                <a:gd name="T29" fmla="*/ 3 h 123"/>
                <a:gd name="T30" fmla="*/ 1 w 173"/>
                <a:gd name="T31" fmla="*/ 3 h 123"/>
                <a:gd name="T32" fmla="*/ 1 w 173"/>
                <a:gd name="T33" fmla="*/ 3 h 123"/>
                <a:gd name="T34" fmla="*/ 1 w 173"/>
                <a:gd name="T35" fmla="*/ 3 h 123"/>
                <a:gd name="T36" fmla="*/ 1 w 173"/>
                <a:gd name="T37" fmla="*/ 3 h 123"/>
                <a:gd name="T38" fmla="*/ 1 w 173"/>
                <a:gd name="T39" fmla="*/ 3 h 123"/>
                <a:gd name="T40" fmla="*/ 1 w 173"/>
                <a:gd name="T41" fmla="*/ 3 h 123"/>
                <a:gd name="T42" fmla="*/ 1 w 173"/>
                <a:gd name="T43" fmla="*/ 3 h 123"/>
                <a:gd name="T44" fmla="*/ 0 w 173"/>
                <a:gd name="T45" fmla="*/ 3 h 123"/>
                <a:gd name="T46" fmla="*/ 0 w 173"/>
                <a:gd name="T47" fmla="*/ 3 h 123"/>
                <a:gd name="T48" fmla="*/ 0 w 173"/>
                <a:gd name="T49" fmla="*/ 0 h 123"/>
                <a:gd name="T50" fmla="*/ 1 w 173"/>
                <a:gd name="T51" fmla="*/ 3 h 123"/>
                <a:gd name="T52" fmla="*/ 1 w 173"/>
                <a:gd name="T53" fmla="*/ 3 h 123"/>
                <a:gd name="T54" fmla="*/ 1 w 173"/>
                <a:gd name="T55" fmla="*/ 3 h 123"/>
                <a:gd name="T56" fmla="*/ 1 w 173"/>
                <a:gd name="T57" fmla="*/ 3 h 123"/>
                <a:gd name="T58" fmla="*/ 1 w 173"/>
                <a:gd name="T59" fmla="*/ 3 h 123"/>
                <a:gd name="T60" fmla="*/ 1 w 173"/>
                <a:gd name="T61" fmla="*/ 3 h 123"/>
                <a:gd name="T62" fmla="*/ 1 w 173"/>
                <a:gd name="T63" fmla="*/ 3 h 123"/>
                <a:gd name="T64" fmla="*/ 1 w 173"/>
                <a:gd name="T65" fmla="*/ 3 h 1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3"/>
                <a:gd name="T100" fmla="*/ 0 h 123"/>
                <a:gd name="T101" fmla="*/ 173 w 173"/>
                <a:gd name="T102" fmla="*/ 123 h 1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3" h="123">
                  <a:moveTo>
                    <a:pt x="154" y="108"/>
                  </a:moveTo>
                  <a:lnTo>
                    <a:pt x="158" y="110"/>
                  </a:lnTo>
                  <a:lnTo>
                    <a:pt x="164" y="111"/>
                  </a:lnTo>
                  <a:lnTo>
                    <a:pt x="169" y="111"/>
                  </a:lnTo>
                  <a:lnTo>
                    <a:pt x="173" y="110"/>
                  </a:lnTo>
                  <a:lnTo>
                    <a:pt x="172" y="113"/>
                  </a:lnTo>
                  <a:lnTo>
                    <a:pt x="168" y="117"/>
                  </a:lnTo>
                  <a:lnTo>
                    <a:pt x="164" y="120"/>
                  </a:lnTo>
                  <a:lnTo>
                    <a:pt x="159" y="121"/>
                  </a:lnTo>
                  <a:lnTo>
                    <a:pt x="155" y="123"/>
                  </a:lnTo>
                  <a:lnTo>
                    <a:pt x="151" y="123"/>
                  </a:lnTo>
                  <a:lnTo>
                    <a:pt x="147" y="123"/>
                  </a:lnTo>
                  <a:lnTo>
                    <a:pt x="144" y="120"/>
                  </a:lnTo>
                  <a:lnTo>
                    <a:pt x="127" y="107"/>
                  </a:lnTo>
                  <a:lnTo>
                    <a:pt x="109" y="94"/>
                  </a:lnTo>
                  <a:lnTo>
                    <a:pt x="92" y="80"/>
                  </a:lnTo>
                  <a:lnTo>
                    <a:pt x="73" y="68"/>
                  </a:lnTo>
                  <a:lnTo>
                    <a:pt x="57" y="55"/>
                  </a:lnTo>
                  <a:lnTo>
                    <a:pt x="38" y="42"/>
                  </a:lnTo>
                  <a:lnTo>
                    <a:pt x="21" y="30"/>
                  </a:lnTo>
                  <a:lnTo>
                    <a:pt x="3" y="16"/>
                  </a:lnTo>
                  <a:lnTo>
                    <a:pt x="2" y="13"/>
                  </a:lnTo>
                  <a:lnTo>
                    <a:pt x="0" y="9"/>
                  </a:lnTo>
                  <a:lnTo>
                    <a:pt x="0" y="4"/>
                  </a:lnTo>
                  <a:lnTo>
                    <a:pt x="0" y="0"/>
                  </a:lnTo>
                  <a:lnTo>
                    <a:pt x="20" y="14"/>
                  </a:lnTo>
                  <a:lnTo>
                    <a:pt x="40" y="28"/>
                  </a:lnTo>
                  <a:lnTo>
                    <a:pt x="59" y="42"/>
                  </a:lnTo>
                  <a:lnTo>
                    <a:pt x="78" y="56"/>
                  </a:lnTo>
                  <a:lnTo>
                    <a:pt x="97" y="69"/>
                  </a:lnTo>
                  <a:lnTo>
                    <a:pt x="116" y="83"/>
                  </a:lnTo>
                  <a:lnTo>
                    <a:pt x="134" y="96"/>
                  </a:lnTo>
                  <a:lnTo>
                    <a:pt x="154" y="108"/>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1" name="Freeform 995"/>
            <p:cNvSpPr>
              <a:spLocks/>
            </p:cNvSpPr>
            <p:nvPr/>
          </p:nvSpPr>
          <p:spPr bwMode="auto">
            <a:xfrm>
              <a:off x="2278" y="2215"/>
              <a:ext cx="185" cy="83"/>
            </a:xfrm>
            <a:custGeom>
              <a:avLst/>
              <a:gdLst>
                <a:gd name="T0" fmla="*/ 1 w 269"/>
                <a:gd name="T1" fmla="*/ 3 h 99"/>
                <a:gd name="T2" fmla="*/ 1 w 269"/>
                <a:gd name="T3" fmla="*/ 3 h 99"/>
                <a:gd name="T4" fmla="*/ 1 w 269"/>
                <a:gd name="T5" fmla="*/ 3 h 99"/>
                <a:gd name="T6" fmla="*/ 1 w 269"/>
                <a:gd name="T7" fmla="*/ 3 h 99"/>
                <a:gd name="T8" fmla="*/ 1 w 269"/>
                <a:gd name="T9" fmla="*/ 3 h 99"/>
                <a:gd name="T10" fmla="*/ 1 w 269"/>
                <a:gd name="T11" fmla="*/ 3 h 99"/>
                <a:gd name="T12" fmla="*/ 1 w 269"/>
                <a:gd name="T13" fmla="*/ 3 h 99"/>
                <a:gd name="T14" fmla="*/ 1 w 269"/>
                <a:gd name="T15" fmla="*/ 3 h 99"/>
                <a:gd name="T16" fmla="*/ 1 w 269"/>
                <a:gd name="T17" fmla="*/ 3 h 99"/>
                <a:gd name="T18" fmla="*/ 0 w 269"/>
                <a:gd name="T19" fmla="*/ 3 h 99"/>
                <a:gd name="T20" fmla="*/ 1 w 269"/>
                <a:gd name="T21" fmla="*/ 3 h 99"/>
                <a:gd name="T22" fmla="*/ 1 w 269"/>
                <a:gd name="T23" fmla="*/ 3 h 99"/>
                <a:gd name="T24" fmla="*/ 1 w 269"/>
                <a:gd name="T25" fmla="*/ 3 h 99"/>
                <a:gd name="T26" fmla="*/ 1 w 269"/>
                <a:gd name="T27" fmla="*/ 3 h 99"/>
                <a:gd name="T28" fmla="*/ 1 w 269"/>
                <a:gd name="T29" fmla="*/ 3 h 99"/>
                <a:gd name="T30" fmla="*/ 1 w 269"/>
                <a:gd name="T31" fmla="*/ 3 h 99"/>
                <a:gd name="T32" fmla="*/ 1 w 269"/>
                <a:gd name="T33" fmla="*/ 3 h 99"/>
                <a:gd name="T34" fmla="*/ 1 w 269"/>
                <a:gd name="T35" fmla="*/ 3 h 99"/>
                <a:gd name="T36" fmla="*/ 1 w 269"/>
                <a:gd name="T37" fmla="*/ 3 h 99"/>
                <a:gd name="T38" fmla="*/ 1 w 269"/>
                <a:gd name="T39" fmla="*/ 3 h 99"/>
                <a:gd name="T40" fmla="*/ 1 w 269"/>
                <a:gd name="T41" fmla="*/ 3 h 99"/>
                <a:gd name="T42" fmla="*/ 1 w 269"/>
                <a:gd name="T43" fmla="*/ 3 h 99"/>
                <a:gd name="T44" fmla="*/ 1 w 269"/>
                <a:gd name="T45" fmla="*/ 3 h 99"/>
                <a:gd name="T46" fmla="*/ 1 w 269"/>
                <a:gd name="T47" fmla="*/ 3 h 99"/>
                <a:gd name="T48" fmla="*/ 1 w 269"/>
                <a:gd name="T49" fmla="*/ 3 h 99"/>
                <a:gd name="T50" fmla="*/ 1 w 269"/>
                <a:gd name="T51" fmla="*/ 3 h 99"/>
                <a:gd name="T52" fmla="*/ 1 w 269"/>
                <a:gd name="T53" fmla="*/ 3 h 99"/>
                <a:gd name="T54" fmla="*/ 1 w 269"/>
                <a:gd name="T55" fmla="*/ 3 h 99"/>
                <a:gd name="T56" fmla="*/ 1 w 269"/>
                <a:gd name="T57" fmla="*/ 3 h 99"/>
                <a:gd name="T58" fmla="*/ 1 w 269"/>
                <a:gd name="T59" fmla="*/ 3 h 99"/>
                <a:gd name="T60" fmla="*/ 1 w 269"/>
                <a:gd name="T61" fmla="*/ 3 h 99"/>
                <a:gd name="T62" fmla="*/ 1 w 269"/>
                <a:gd name="T63" fmla="*/ 0 h 99"/>
                <a:gd name="T64" fmla="*/ 1 w 269"/>
                <a:gd name="T65" fmla="*/ 2 h 99"/>
                <a:gd name="T66" fmla="*/ 1 w 269"/>
                <a:gd name="T67" fmla="*/ 3 h 99"/>
                <a:gd name="T68" fmla="*/ 1 w 269"/>
                <a:gd name="T69" fmla="*/ 3 h 99"/>
                <a:gd name="T70" fmla="*/ 1 w 269"/>
                <a:gd name="T71" fmla="*/ 3 h 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9"/>
                <a:gd name="T109" fmla="*/ 0 h 99"/>
                <a:gd name="T110" fmla="*/ 269 w 269"/>
                <a:gd name="T111" fmla="*/ 99 h 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9" h="99">
                  <a:moveTo>
                    <a:pt x="268" y="13"/>
                  </a:moveTo>
                  <a:lnTo>
                    <a:pt x="269" y="20"/>
                  </a:lnTo>
                  <a:lnTo>
                    <a:pt x="268" y="26"/>
                  </a:lnTo>
                  <a:lnTo>
                    <a:pt x="264" y="31"/>
                  </a:lnTo>
                  <a:lnTo>
                    <a:pt x="258" y="34"/>
                  </a:lnTo>
                  <a:lnTo>
                    <a:pt x="14" y="99"/>
                  </a:lnTo>
                  <a:lnTo>
                    <a:pt x="9" y="96"/>
                  </a:lnTo>
                  <a:lnTo>
                    <a:pt x="5" y="92"/>
                  </a:lnTo>
                  <a:lnTo>
                    <a:pt x="2" y="87"/>
                  </a:lnTo>
                  <a:lnTo>
                    <a:pt x="0" y="82"/>
                  </a:lnTo>
                  <a:lnTo>
                    <a:pt x="3" y="82"/>
                  </a:lnTo>
                  <a:lnTo>
                    <a:pt x="3" y="76"/>
                  </a:lnTo>
                  <a:lnTo>
                    <a:pt x="5" y="76"/>
                  </a:lnTo>
                  <a:lnTo>
                    <a:pt x="6" y="75"/>
                  </a:lnTo>
                  <a:lnTo>
                    <a:pt x="6" y="72"/>
                  </a:lnTo>
                  <a:lnTo>
                    <a:pt x="6" y="71"/>
                  </a:lnTo>
                  <a:lnTo>
                    <a:pt x="21" y="66"/>
                  </a:lnTo>
                  <a:lnTo>
                    <a:pt x="37" y="61"/>
                  </a:lnTo>
                  <a:lnTo>
                    <a:pt x="52" y="57"/>
                  </a:lnTo>
                  <a:lnTo>
                    <a:pt x="68" y="52"/>
                  </a:lnTo>
                  <a:lnTo>
                    <a:pt x="83" y="48"/>
                  </a:lnTo>
                  <a:lnTo>
                    <a:pt x="99" y="44"/>
                  </a:lnTo>
                  <a:lnTo>
                    <a:pt x="113" y="40"/>
                  </a:lnTo>
                  <a:lnTo>
                    <a:pt x="129" y="35"/>
                  </a:lnTo>
                  <a:lnTo>
                    <a:pt x="144" y="31"/>
                  </a:lnTo>
                  <a:lnTo>
                    <a:pt x="160" y="27"/>
                  </a:lnTo>
                  <a:lnTo>
                    <a:pt x="175" y="23"/>
                  </a:lnTo>
                  <a:lnTo>
                    <a:pt x="191" y="19"/>
                  </a:lnTo>
                  <a:lnTo>
                    <a:pt x="206" y="14"/>
                  </a:lnTo>
                  <a:lnTo>
                    <a:pt x="222" y="10"/>
                  </a:lnTo>
                  <a:lnTo>
                    <a:pt x="236" y="4"/>
                  </a:lnTo>
                  <a:lnTo>
                    <a:pt x="251" y="0"/>
                  </a:lnTo>
                  <a:lnTo>
                    <a:pt x="257" y="2"/>
                  </a:lnTo>
                  <a:lnTo>
                    <a:pt x="262" y="4"/>
                  </a:lnTo>
                  <a:lnTo>
                    <a:pt x="265" y="9"/>
                  </a:lnTo>
                  <a:lnTo>
                    <a:pt x="268" y="13"/>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2" name="Freeform 996"/>
            <p:cNvSpPr>
              <a:spLocks/>
            </p:cNvSpPr>
            <p:nvPr/>
          </p:nvSpPr>
          <p:spPr bwMode="auto">
            <a:xfrm>
              <a:off x="3873" y="2225"/>
              <a:ext cx="63" cy="38"/>
            </a:xfrm>
            <a:custGeom>
              <a:avLst/>
              <a:gdLst>
                <a:gd name="T0" fmla="*/ 0 w 92"/>
                <a:gd name="T1" fmla="*/ 3 h 44"/>
                <a:gd name="T2" fmla="*/ 1 w 92"/>
                <a:gd name="T3" fmla="*/ 3 h 44"/>
                <a:gd name="T4" fmla="*/ 1 w 92"/>
                <a:gd name="T5" fmla="*/ 3 h 44"/>
                <a:gd name="T6" fmla="*/ 1 w 92"/>
                <a:gd name="T7" fmla="*/ 3 h 44"/>
                <a:gd name="T8" fmla="*/ 1 w 92"/>
                <a:gd name="T9" fmla="*/ 3 h 44"/>
                <a:gd name="T10" fmla="*/ 1 w 92"/>
                <a:gd name="T11" fmla="*/ 3 h 44"/>
                <a:gd name="T12" fmla="*/ 1 w 92"/>
                <a:gd name="T13" fmla="*/ 3 h 44"/>
                <a:gd name="T14" fmla="*/ 1 w 92"/>
                <a:gd name="T15" fmla="*/ 3 h 44"/>
                <a:gd name="T16" fmla="*/ 1 w 92"/>
                <a:gd name="T17" fmla="*/ 0 h 44"/>
                <a:gd name="T18" fmla="*/ 1 w 92"/>
                <a:gd name="T19" fmla="*/ 3 h 44"/>
                <a:gd name="T20" fmla="*/ 1 w 92"/>
                <a:gd name="T21" fmla="*/ 3 h 44"/>
                <a:gd name="T22" fmla="*/ 1 w 92"/>
                <a:gd name="T23" fmla="*/ 3 h 44"/>
                <a:gd name="T24" fmla="*/ 1 w 92"/>
                <a:gd name="T25" fmla="*/ 3 h 44"/>
                <a:gd name="T26" fmla="*/ 1 w 92"/>
                <a:gd name="T27" fmla="*/ 3 h 44"/>
                <a:gd name="T28" fmla="*/ 1 w 92"/>
                <a:gd name="T29" fmla="*/ 3 h 44"/>
                <a:gd name="T30" fmla="*/ 1 w 92"/>
                <a:gd name="T31" fmla="*/ 3 h 44"/>
                <a:gd name="T32" fmla="*/ 0 w 92"/>
                <a:gd name="T33" fmla="*/ 3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44"/>
                <a:gd name="T53" fmla="*/ 92 w 92"/>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44">
                  <a:moveTo>
                    <a:pt x="0" y="44"/>
                  </a:moveTo>
                  <a:lnTo>
                    <a:pt x="13" y="40"/>
                  </a:lnTo>
                  <a:lnTo>
                    <a:pt x="26" y="34"/>
                  </a:lnTo>
                  <a:lnTo>
                    <a:pt x="37" y="30"/>
                  </a:lnTo>
                  <a:lnTo>
                    <a:pt x="48" y="24"/>
                  </a:lnTo>
                  <a:lnTo>
                    <a:pt x="60" y="19"/>
                  </a:lnTo>
                  <a:lnTo>
                    <a:pt x="71" y="13"/>
                  </a:lnTo>
                  <a:lnTo>
                    <a:pt x="81" y="6"/>
                  </a:lnTo>
                  <a:lnTo>
                    <a:pt x="92" y="0"/>
                  </a:lnTo>
                  <a:lnTo>
                    <a:pt x="82" y="8"/>
                  </a:lnTo>
                  <a:lnTo>
                    <a:pt x="71" y="15"/>
                  </a:lnTo>
                  <a:lnTo>
                    <a:pt x="61" y="22"/>
                  </a:lnTo>
                  <a:lnTo>
                    <a:pt x="51" y="26"/>
                  </a:lnTo>
                  <a:lnTo>
                    <a:pt x="40" y="31"/>
                  </a:lnTo>
                  <a:lnTo>
                    <a:pt x="27" y="36"/>
                  </a:lnTo>
                  <a:lnTo>
                    <a:pt x="14" y="40"/>
                  </a:lnTo>
                  <a:lnTo>
                    <a:pt x="0" y="44"/>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3" name="Freeform 997"/>
            <p:cNvSpPr>
              <a:spLocks/>
            </p:cNvSpPr>
            <p:nvPr/>
          </p:nvSpPr>
          <p:spPr bwMode="auto">
            <a:xfrm>
              <a:off x="2289" y="2248"/>
              <a:ext cx="176" cy="78"/>
            </a:xfrm>
            <a:custGeom>
              <a:avLst/>
              <a:gdLst>
                <a:gd name="T0" fmla="*/ 1 w 255"/>
                <a:gd name="T1" fmla="*/ 3 h 93"/>
                <a:gd name="T2" fmla="*/ 1 w 255"/>
                <a:gd name="T3" fmla="*/ 3 h 93"/>
                <a:gd name="T4" fmla="*/ 1 w 255"/>
                <a:gd name="T5" fmla="*/ 3 h 93"/>
                <a:gd name="T6" fmla="*/ 1 w 255"/>
                <a:gd name="T7" fmla="*/ 3 h 93"/>
                <a:gd name="T8" fmla="*/ 1 w 255"/>
                <a:gd name="T9" fmla="*/ 3 h 93"/>
                <a:gd name="T10" fmla="*/ 1 w 255"/>
                <a:gd name="T11" fmla="*/ 3 h 93"/>
                <a:gd name="T12" fmla="*/ 1 w 255"/>
                <a:gd name="T13" fmla="*/ 3 h 93"/>
                <a:gd name="T14" fmla="*/ 1 w 255"/>
                <a:gd name="T15" fmla="*/ 3 h 93"/>
                <a:gd name="T16" fmla="*/ 1 w 255"/>
                <a:gd name="T17" fmla="*/ 3 h 93"/>
                <a:gd name="T18" fmla="*/ 1 w 255"/>
                <a:gd name="T19" fmla="*/ 3 h 93"/>
                <a:gd name="T20" fmla="*/ 1 w 255"/>
                <a:gd name="T21" fmla="*/ 3 h 93"/>
                <a:gd name="T22" fmla="*/ 1 w 255"/>
                <a:gd name="T23" fmla="*/ 3 h 93"/>
                <a:gd name="T24" fmla="*/ 1 w 255"/>
                <a:gd name="T25" fmla="*/ 3 h 93"/>
                <a:gd name="T26" fmla="*/ 1 w 255"/>
                <a:gd name="T27" fmla="*/ 3 h 93"/>
                <a:gd name="T28" fmla="*/ 1 w 255"/>
                <a:gd name="T29" fmla="*/ 3 h 93"/>
                <a:gd name="T30" fmla="*/ 1 w 255"/>
                <a:gd name="T31" fmla="*/ 3 h 93"/>
                <a:gd name="T32" fmla="*/ 1 w 255"/>
                <a:gd name="T33" fmla="*/ 3 h 93"/>
                <a:gd name="T34" fmla="*/ 1 w 255"/>
                <a:gd name="T35" fmla="*/ 3 h 93"/>
                <a:gd name="T36" fmla="*/ 1 w 255"/>
                <a:gd name="T37" fmla="*/ 3 h 93"/>
                <a:gd name="T38" fmla="*/ 1 w 255"/>
                <a:gd name="T39" fmla="*/ 3 h 93"/>
                <a:gd name="T40" fmla="*/ 1 w 255"/>
                <a:gd name="T41" fmla="*/ 3 h 93"/>
                <a:gd name="T42" fmla="*/ 1 w 255"/>
                <a:gd name="T43" fmla="*/ 3 h 93"/>
                <a:gd name="T44" fmla="*/ 1 w 255"/>
                <a:gd name="T45" fmla="*/ 3 h 93"/>
                <a:gd name="T46" fmla="*/ 1 w 255"/>
                <a:gd name="T47" fmla="*/ 3 h 93"/>
                <a:gd name="T48" fmla="*/ 0 w 255"/>
                <a:gd name="T49" fmla="*/ 3 h 93"/>
                <a:gd name="T50" fmla="*/ 0 w 255"/>
                <a:gd name="T51" fmla="*/ 3 h 93"/>
                <a:gd name="T52" fmla="*/ 1 w 255"/>
                <a:gd name="T53" fmla="*/ 3 h 93"/>
                <a:gd name="T54" fmla="*/ 1 w 255"/>
                <a:gd name="T55" fmla="*/ 3 h 93"/>
                <a:gd name="T56" fmla="*/ 1 w 255"/>
                <a:gd name="T57" fmla="*/ 3 h 93"/>
                <a:gd name="T58" fmla="*/ 1 w 255"/>
                <a:gd name="T59" fmla="*/ 3 h 93"/>
                <a:gd name="T60" fmla="*/ 1 w 255"/>
                <a:gd name="T61" fmla="*/ 3 h 93"/>
                <a:gd name="T62" fmla="*/ 1 w 255"/>
                <a:gd name="T63" fmla="*/ 3 h 93"/>
                <a:gd name="T64" fmla="*/ 1 w 255"/>
                <a:gd name="T65" fmla="*/ 3 h 93"/>
                <a:gd name="T66" fmla="*/ 1 w 255"/>
                <a:gd name="T67" fmla="*/ 3 h 93"/>
                <a:gd name="T68" fmla="*/ 1 w 255"/>
                <a:gd name="T69" fmla="*/ 3 h 93"/>
                <a:gd name="T70" fmla="*/ 1 w 255"/>
                <a:gd name="T71" fmla="*/ 3 h 93"/>
                <a:gd name="T72" fmla="*/ 1 w 255"/>
                <a:gd name="T73" fmla="*/ 3 h 93"/>
                <a:gd name="T74" fmla="*/ 1 w 255"/>
                <a:gd name="T75" fmla="*/ 3 h 93"/>
                <a:gd name="T76" fmla="*/ 1 w 255"/>
                <a:gd name="T77" fmla="*/ 3 h 93"/>
                <a:gd name="T78" fmla="*/ 1 w 255"/>
                <a:gd name="T79" fmla="*/ 3 h 93"/>
                <a:gd name="T80" fmla="*/ 1 w 255"/>
                <a:gd name="T81" fmla="*/ 3 h 93"/>
                <a:gd name="T82" fmla="*/ 1 w 255"/>
                <a:gd name="T83" fmla="*/ 3 h 93"/>
                <a:gd name="T84" fmla="*/ 1 w 255"/>
                <a:gd name="T85" fmla="*/ 3 h 93"/>
                <a:gd name="T86" fmla="*/ 1 w 255"/>
                <a:gd name="T87" fmla="*/ 3 h 93"/>
                <a:gd name="T88" fmla="*/ 1 w 255"/>
                <a:gd name="T89" fmla="*/ 0 h 93"/>
                <a:gd name="T90" fmla="*/ 1 w 255"/>
                <a:gd name="T91" fmla="*/ 1 h 93"/>
                <a:gd name="T92" fmla="*/ 1 w 255"/>
                <a:gd name="T93" fmla="*/ 3 h 93"/>
                <a:gd name="T94" fmla="*/ 1 w 255"/>
                <a:gd name="T95" fmla="*/ 3 h 93"/>
                <a:gd name="T96" fmla="*/ 1 w 255"/>
                <a:gd name="T97" fmla="*/ 3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55"/>
                <a:gd name="T148" fmla="*/ 0 h 93"/>
                <a:gd name="T149" fmla="*/ 255 w 255"/>
                <a:gd name="T150" fmla="*/ 93 h 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55" h="93">
                  <a:moveTo>
                    <a:pt x="255" y="11"/>
                  </a:moveTo>
                  <a:lnTo>
                    <a:pt x="253" y="17"/>
                  </a:lnTo>
                  <a:lnTo>
                    <a:pt x="251" y="22"/>
                  </a:lnTo>
                  <a:lnTo>
                    <a:pt x="246" y="27"/>
                  </a:lnTo>
                  <a:lnTo>
                    <a:pt x="242" y="31"/>
                  </a:lnTo>
                  <a:lnTo>
                    <a:pt x="228" y="35"/>
                  </a:lnTo>
                  <a:lnTo>
                    <a:pt x="214" y="38"/>
                  </a:lnTo>
                  <a:lnTo>
                    <a:pt x="200" y="42"/>
                  </a:lnTo>
                  <a:lnTo>
                    <a:pt x="186" y="46"/>
                  </a:lnTo>
                  <a:lnTo>
                    <a:pt x="172" y="49"/>
                  </a:lnTo>
                  <a:lnTo>
                    <a:pt x="158" y="53"/>
                  </a:lnTo>
                  <a:lnTo>
                    <a:pt x="144" y="58"/>
                  </a:lnTo>
                  <a:lnTo>
                    <a:pt x="129" y="62"/>
                  </a:lnTo>
                  <a:lnTo>
                    <a:pt x="115" y="65"/>
                  </a:lnTo>
                  <a:lnTo>
                    <a:pt x="101" y="69"/>
                  </a:lnTo>
                  <a:lnTo>
                    <a:pt x="87" y="73"/>
                  </a:lnTo>
                  <a:lnTo>
                    <a:pt x="73" y="77"/>
                  </a:lnTo>
                  <a:lnTo>
                    <a:pt x="59" y="81"/>
                  </a:lnTo>
                  <a:lnTo>
                    <a:pt x="43" y="84"/>
                  </a:lnTo>
                  <a:lnTo>
                    <a:pt x="29" y="88"/>
                  </a:lnTo>
                  <a:lnTo>
                    <a:pt x="15" y="93"/>
                  </a:lnTo>
                  <a:lnTo>
                    <a:pt x="10" y="91"/>
                  </a:lnTo>
                  <a:lnTo>
                    <a:pt x="5" y="87"/>
                  </a:lnTo>
                  <a:lnTo>
                    <a:pt x="3" y="83"/>
                  </a:lnTo>
                  <a:lnTo>
                    <a:pt x="0" y="77"/>
                  </a:lnTo>
                  <a:lnTo>
                    <a:pt x="0" y="72"/>
                  </a:lnTo>
                  <a:lnTo>
                    <a:pt x="1" y="69"/>
                  </a:lnTo>
                  <a:lnTo>
                    <a:pt x="3" y="67"/>
                  </a:lnTo>
                  <a:lnTo>
                    <a:pt x="5" y="65"/>
                  </a:lnTo>
                  <a:lnTo>
                    <a:pt x="21" y="60"/>
                  </a:lnTo>
                  <a:lnTo>
                    <a:pt x="35" y="56"/>
                  </a:lnTo>
                  <a:lnTo>
                    <a:pt x="51" y="52"/>
                  </a:lnTo>
                  <a:lnTo>
                    <a:pt x="66" y="48"/>
                  </a:lnTo>
                  <a:lnTo>
                    <a:pt x="80" y="43"/>
                  </a:lnTo>
                  <a:lnTo>
                    <a:pt x="96" y="41"/>
                  </a:lnTo>
                  <a:lnTo>
                    <a:pt x="110" y="36"/>
                  </a:lnTo>
                  <a:lnTo>
                    <a:pt x="125" y="32"/>
                  </a:lnTo>
                  <a:lnTo>
                    <a:pt x="141" y="28"/>
                  </a:lnTo>
                  <a:lnTo>
                    <a:pt x="155" y="24"/>
                  </a:lnTo>
                  <a:lnTo>
                    <a:pt x="170" y="21"/>
                  </a:lnTo>
                  <a:lnTo>
                    <a:pt x="186" y="17"/>
                  </a:lnTo>
                  <a:lnTo>
                    <a:pt x="201" y="12"/>
                  </a:lnTo>
                  <a:lnTo>
                    <a:pt x="215" y="8"/>
                  </a:lnTo>
                  <a:lnTo>
                    <a:pt x="231" y="4"/>
                  </a:lnTo>
                  <a:lnTo>
                    <a:pt x="246" y="0"/>
                  </a:lnTo>
                  <a:lnTo>
                    <a:pt x="249" y="1"/>
                  </a:lnTo>
                  <a:lnTo>
                    <a:pt x="252" y="3"/>
                  </a:lnTo>
                  <a:lnTo>
                    <a:pt x="253" y="7"/>
                  </a:lnTo>
                  <a:lnTo>
                    <a:pt x="255" y="11"/>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4" name="Freeform 998"/>
            <p:cNvSpPr>
              <a:spLocks/>
            </p:cNvSpPr>
            <p:nvPr/>
          </p:nvSpPr>
          <p:spPr bwMode="auto">
            <a:xfrm>
              <a:off x="3670" y="2256"/>
              <a:ext cx="87" cy="75"/>
            </a:xfrm>
            <a:custGeom>
              <a:avLst/>
              <a:gdLst>
                <a:gd name="T0" fmla="*/ 1 w 127"/>
                <a:gd name="T1" fmla="*/ 3 h 89"/>
                <a:gd name="T2" fmla="*/ 1 w 127"/>
                <a:gd name="T3" fmla="*/ 3 h 89"/>
                <a:gd name="T4" fmla="*/ 1 w 127"/>
                <a:gd name="T5" fmla="*/ 3 h 89"/>
                <a:gd name="T6" fmla="*/ 1 w 127"/>
                <a:gd name="T7" fmla="*/ 3 h 89"/>
                <a:gd name="T8" fmla="*/ 1 w 127"/>
                <a:gd name="T9" fmla="*/ 3 h 89"/>
                <a:gd name="T10" fmla="*/ 1 w 127"/>
                <a:gd name="T11" fmla="*/ 3 h 89"/>
                <a:gd name="T12" fmla="*/ 1 w 127"/>
                <a:gd name="T13" fmla="*/ 3 h 89"/>
                <a:gd name="T14" fmla="*/ 1 w 127"/>
                <a:gd name="T15" fmla="*/ 3 h 89"/>
                <a:gd name="T16" fmla="*/ 1 w 127"/>
                <a:gd name="T17" fmla="*/ 3 h 89"/>
                <a:gd name="T18" fmla="*/ 1 w 127"/>
                <a:gd name="T19" fmla="*/ 3 h 89"/>
                <a:gd name="T20" fmla="*/ 1 w 127"/>
                <a:gd name="T21" fmla="*/ 3 h 89"/>
                <a:gd name="T22" fmla="*/ 1 w 127"/>
                <a:gd name="T23" fmla="*/ 3 h 89"/>
                <a:gd name="T24" fmla="*/ 1 w 127"/>
                <a:gd name="T25" fmla="*/ 3 h 89"/>
                <a:gd name="T26" fmla="*/ 1 w 127"/>
                <a:gd name="T27" fmla="*/ 3 h 89"/>
                <a:gd name="T28" fmla="*/ 1 w 127"/>
                <a:gd name="T29" fmla="*/ 3 h 89"/>
                <a:gd name="T30" fmla="*/ 1 w 127"/>
                <a:gd name="T31" fmla="*/ 3 h 89"/>
                <a:gd name="T32" fmla="*/ 1 w 127"/>
                <a:gd name="T33" fmla="*/ 3 h 89"/>
                <a:gd name="T34" fmla="*/ 1 w 127"/>
                <a:gd name="T35" fmla="*/ 3 h 89"/>
                <a:gd name="T36" fmla="*/ 0 w 127"/>
                <a:gd name="T37" fmla="*/ 3 h 89"/>
                <a:gd name="T38" fmla="*/ 0 w 127"/>
                <a:gd name="T39" fmla="*/ 3 h 89"/>
                <a:gd name="T40" fmla="*/ 1 w 127"/>
                <a:gd name="T41" fmla="*/ 3 h 89"/>
                <a:gd name="T42" fmla="*/ 1 w 127"/>
                <a:gd name="T43" fmla="*/ 3 h 89"/>
                <a:gd name="T44" fmla="*/ 1 w 127"/>
                <a:gd name="T45" fmla="*/ 3 h 89"/>
                <a:gd name="T46" fmla="*/ 1 w 127"/>
                <a:gd name="T47" fmla="*/ 3 h 89"/>
                <a:gd name="T48" fmla="*/ 1 w 127"/>
                <a:gd name="T49" fmla="*/ 0 h 89"/>
                <a:gd name="T50" fmla="*/ 1 w 127"/>
                <a:gd name="T51" fmla="*/ 3 h 89"/>
                <a:gd name="T52" fmla="*/ 1 w 127"/>
                <a:gd name="T53" fmla="*/ 3 h 89"/>
                <a:gd name="T54" fmla="*/ 1 w 127"/>
                <a:gd name="T55" fmla="*/ 3 h 89"/>
                <a:gd name="T56" fmla="*/ 1 w 127"/>
                <a:gd name="T57" fmla="*/ 3 h 89"/>
                <a:gd name="T58" fmla="*/ 1 w 127"/>
                <a:gd name="T59" fmla="*/ 3 h 89"/>
                <a:gd name="T60" fmla="*/ 1 w 127"/>
                <a:gd name="T61" fmla="*/ 3 h 89"/>
                <a:gd name="T62" fmla="*/ 1 w 127"/>
                <a:gd name="T63" fmla="*/ 3 h 89"/>
                <a:gd name="T64" fmla="*/ 1 w 127"/>
                <a:gd name="T65" fmla="*/ 3 h 8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7"/>
                <a:gd name="T100" fmla="*/ 0 h 89"/>
                <a:gd name="T101" fmla="*/ 127 w 127"/>
                <a:gd name="T102" fmla="*/ 89 h 8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7" h="89">
                  <a:moveTo>
                    <a:pt x="57" y="34"/>
                  </a:moveTo>
                  <a:lnTo>
                    <a:pt x="65" y="39"/>
                  </a:lnTo>
                  <a:lnTo>
                    <a:pt x="72" y="44"/>
                  </a:lnTo>
                  <a:lnTo>
                    <a:pt x="81" y="48"/>
                  </a:lnTo>
                  <a:lnTo>
                    <a:pt x="90" y="51"/>
                  </a:lnTo>
                  <a:lnTo>
                    <a:pt x="99" y="55"/>
                  </a:lnTo>
                  <a:lnTo>
                    <a:pt x="107" y="56"/>
                  </a:lnTo>
                  <a:lnTo>
                    <a:pt x="117" y="58"/>
                  </a:lnTo>
                  <a:lnTo>
                    <a:pt x="127" y="59"/>
                  </a:lnTo>
                  <a:lnTo>
                    <a:pt x="126" y="65"/>
                  </a:lnTo>
                  <a:lnTo>
                    <a:pt x="65" y="89"/>
                  </a:lnTo>
                  <a:lnTo>
                    <a:pt x="57" y="83"/>
                  </a:lnTo>
                  <a:lnTo>
                    <a:pt x="48" y="76"/>
                  </a:lnTo>
                  <a:lnTo>
                    <a:pt x="40" y="70"/>
                  </a:lnTo>
                  <a:lnTo>
                    <a:pt x="33" y="63"/>
                  </a:lnTo>
                  <a:lnTo>
                    <a:pt x="24" y="58"/>
                  </a:lnTo>
                  <a:lnTo>
                    <a:pt x="17" y="52"/>
                  </a:lnTo>
                  <a:lnTo>
                    <a:pt x="9" y="45"/>
                  </a:lnTo>
                  <a:lnTo>
                    <a:pt x="0" y="39"/>
                  </a:lnTo>
                  <a:lnTo>
                    <a:pt x="0" y="17"/>
                  </a:lnTo>
                  <a:lnTo>
                    <a:pt x="2" y="17"/>
                  </a:lnTo>
                  <a:lnTo>
                    <a:pt x="2" y="13"/>
                  </a:lnTo>
                  <a:lnTo>
                    <a:pt x="2" y="7"/>
                  </a:lnTo>
                  <a:lnTo>
                    <a:pt x="2" y="3"/>
                  </a:lnTo>
                  <a:lnTo>
                    <a:pt x="3" y="0"/>
                  </a:lnTo>
                  <a:lnTo>
                    <a:pt x="10" y="4"/>
                  </a:lnTo>
                  <a:lnTo>
                    <a:pt x="16" y="9"/>
                  </a:lnTo>
                  <a:lnTo>
                    <a:pt x="23" y="13"/>
                  </a:lnTo>
                  <a:lnTo>
                    <a:pt x="30" y="16"/>
                  </a:lnTo>
                  <a:lnTo>
                    <a:pt x="37" y="20"/>
                  </a:lnTo>
                  <a:lnTo>
                    <a:pt x="44" y="24"/>
                  </a:lnTo>
                  <a:lnTo>
                    <a:pt x="51" y="28"/>
                  </a:lnTo>
                  <a:lnTo>
                    <a:pt x="57" y="34"/>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5" name="Freeform 999"/>
            <p:cNvSpPr>
              <a:spLocks/>
            </p:cNvSpPr>
            <p:nvPr/>
          </p:nvSpPr>
          <p:spPr bwMode="auto">
            <a:xfrm>
              <a:off x="2592" y="2278"/>
              <a:ext cx="46" cy="73"/>
            </a:xfrm>
            <a:custGeom>
              <a:avLst/>
              <a:gdLst>
                <a:gd name="T0" fmla="*/ 1 w 65"/>
                <a:gd name="T1" fmla="*/ 0 h 89"/>
                <a:gd name="T2" fmla="*/ 1 w 65"/>
                <a:gd name="T3" fmla="*/ 2 h 89"/>
                <a:gd name="T4" fmla="*/ 1 w 65"/>
                <a:gd name="T5" fmla="*/ 2 h 89"/>
                <a:gd name="T6" fmla="*/ 1 w 65"/>
                <a:gd name="T7" fmla="*/ 2 h 89"/>
                <a:gd name="T8" fmla="*/ 1 w 65"/>
                <a:gd name="T9" fmla="*/ 2 h 89"/>
                <a:gd name="T10" fmla="*/ 1 w 65"/>
                <a:gd name="T11" fmla="*/ 2 h 89"/>
                <a:gd name="T12" fmla="*/ 1 w 65"/>
                <a:gd name="T13" fmla="*/ 2 h 89"/>
                <a:gd name="T14" fmla="*/ 1 w 65"/>
                <a:gd name="T15" fmla="*/ 2 h 89"/>
                <a:gd name="T16" fmla="*/ 1 w 65"/>
                <a:gd name="T17" fmla="*/ 2 h 89"/>
                <a:gd name="T18" fmla="*/ 1 w 65"/>
                <a:gd name="T19" fmla="*/ 2 h 89"/>
                <a:gd name="T20" fmla="*/ 1 w 65"/>
                <a:gd name="T21" fmla="*/ 2 h 89"/>
                <a:gd name="T22" fmla="*/ 1 w 65"/>
                <a:gd name="T23" fmla="*/ 2 h 89"/>
                <a:gd name="T24" fmla="*/ 1 w 65"/>
                <a:gd name="T25" fmla="*/ 2 h 89"/>
                <a:gd name="T26" fmla="*/ 1 w 65"/>
                <a:gd name="T27" fmla="*/ 2 h 89"/>
                <a:gd name="T28" fmla="*/ 1 w 65"/>
                <a:gd name="T29" fmla="*/ 2 h 89"/>
                <a:gd name="T30" fmla="*/ 1 w 65"/>
                <a:gd name="T31" fmla="*/ 2 h 89"/>
                <a:gd name="T32" fmla="*/ 1 w 65"/>
                <a:gd name="T33" fmla="*/ 2 h 89"/>
                <a:gd name="T34" fmla="*/ 0 w 65"/>
                <a:gd name="T35" fmla="*/ 2 h 89"/>
                <a:gd name="T36" fmla="*/ 1 w 65"/>
                <a:gd name="T37" fmla="*/ 2 h 89"/>
                <a:gd name="T38" fmla="*/ 1 w 65"/>
                <a:gd name="T39" fmla="*/ 2 h 89"/>
                <a:gd name="T40" fmla="*/ 1 w 65"/>
                <a:gd name="T41" fmla="*/ 2 h 89"/>
                <a:gd name="T42" fmla="*/ 1 w 65"/>
                <a:gd name="T43" fmla="*/ 2 h 89"/>
                <a:gd name="T44" fmla="*/ 1 w 65"/>
                <a:gd name="T45" fmla="*/ 2 h 89"/>
                <a:gd name="T46" fmla="*/ 1 w 65"/>
                <a:gd name="T47" fmla="*/ 2 h 89"/>
                <a:gd name="T48" fmla="*/ 1 w 65"/>
                <a:gd name="T49" fmla="*/ 2 h 89"/>
                <a:gd name="T50" fmla="*/ 1 w 65"/>
                <a:gd name="T51" fmla="*/ 0 h 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5"/>
                <a:gd name="T79" fmla="*/ 0 h 89"/>
                <a:gd name="T80" fmla="*/ 65 w 65"/>
                <a:gd name="T81" fmla="*/ 89 h 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5" h="89">
                  <a:moveTo>
                    <a:pt x="38" y="0"/>
                  </a:moveTo>
                  <a:lnTo>
                    <a:pt x="37" y="13"/>
                  </a:lnTo>
                  <a:lnTo>
                    <a:pt x="34" y="26"/>
                  </a:lnTo>
                  <a:lnTo>
                    <a:pt x="34" y="37"/>
                  </a:lnTo>
                  <a:lnTo>
                    <a:pt x="39" y="45"/>
                  </a:lnTo>
                  <a:lnTo>
                    <a:pt x="45" y="57"/>
                  </a:lnTo>
                  <a:lnTo>
                    <a:pt x="51" y="68"/>
                  </a:lnTo>
                  <a:lnTo>
                    <a:pt x="56" y="78"/>
                  </a:lnTo>
                  <a:lnTo>
                    <a:pt x="65" y="86"/>
                  </a:lnTo>
                  <a:lnTo>
                    <a:pt x="61" y="89"/>
                  </a:lnTo>
                  <a:lnTo>
                    <a:pt x="54" y="88"/>
                  </a:lnTo>
                  <a:lnTo>
                    <a:pt x="45" y="85"/>
                  </a:lnTo>
                  <a:lnTo>
                    <a:pt x="38" y="83"/>
                  </a:lnTo>
                  <a:lnTo>
                    <a:pt x="30" y="82"/>
                  </a:lnTo>
                  <a:lnTo>
                    <a:pt x="23" y="82"/>
                  </a:lnTo>
                  <a:lnTo>
                    <a:pt x="14" y="81"/>
                  </a:lnTo>
                  <a:lnTo>
                    <a:pt x="7" y="81"/>
                  </a:lnTo>
                  <a:lnTo>
                    <a:pt x="0" y="81"/>
                  </a:lnTo>
                  <a:lnTo>
                    <a:pt x="3" y="64"/>
                  </a:lnTo>
                  <a:lnTo>
                    <a:pt x="4" y="45"/>
                  </a:lnTo>
                  <a:lnTo>
                    <a:pt x="3" y="26"/>
                  </a:lnTo>
                  <a:lnTo>
                    <a:pt x="3" y="7"/>
                  </a:lnTo>
                  <a:lnTo>
                    <a:pt x="11" y="6"/>
                  </a:lnTo>
                  <a:lnTo>
                    <a:pt x="20" y="3"/>
                  </a:lnTo>
                  <a:lnTo>
                    <a:pt x="30" y="2"/>
                  </a:lnTo>
                  <a:lnTo>
                    <a:pt x="38"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6" name="Freeform 1000"/>
            <p:cNvSpPr>
              <a:spLocks/>
            </p:cNvSpPr>
            <p:nvPr/>
          </p:nvSpPr>
          <p:spPr bwMode="auto">
            <a:xfrm>
              <a:off x="2474" y="2286"/>
              <a:ext cx="116" cy="131"/>
            </a:xfrm>
            <a:custGeom>
              <a:avLst/>
              <a:gdLst>
                <a:gd name="T0" fmla="*/ 1 w 169"/>
                <a:gd name="T1" fmla="*/ 3 h 156"/>
                <a:gd name="T2" fmla="*/ 1 w 169"/>
                <a:gd name="T3" fmla="*/ 3 h 156"/>
                <a:gd name="T4" fmla="*/ 1 w 169"/>
                <a:gd name="T5" fmla="*/ 3 h 156"/>
                <a:gd name="T6" fmla="*/ 1 w 169"/>
                <a:gd name="T7" fmla="*/ 3 h 156"/>
                <a:gd name="T8" fmla="*/ 1 w 169"/>
                <a:gd name="T9" fmla="*/ 3 h 156"/>
                <a:gd name="T10" fmla="*/ 1 w 169"/>
                <a:gd name="T11" fmla="*/ 3 h 156"/>
                <a:gd name="T12" fmla="*/ 1 w 169"/>
                <a:gd name="T13" fmla="*/ 3 h 156"/>
                <a:gd name="T14" fmla="*/ 1 w 169"/>
                <a:gd name="T15" fmla="*/ 3 h 156"/>
                <a:gd name="T16" fmla="*/ 1 w 169"/>
                <a:gd name="T17" fmla="*/ 3 h 156"/>
                <a:gd name="T18" fmla="*/ 1 w 169"/>
                <a:gd name="T19" fmla="*/ 3 h 156"/>
                <a:gd name="T20" fmla="*/ 1 w 169"/>
                <a:gd name="T21" fmla="*/ 3 h 156"/>
                <a:gd name="T22" fmla="*/ 1 w 169"/>
                <a:gd name="T23" fmla="*/ 3 h 156"/>
                <a:gd name="T24" fmla="*/ 1 w 169"/>
                <a:gd name="T25" fmla="*/ 3 h 156"/>
                <a:gd name="T26" fmla="*/ 1 w 169"/>
                <a:gd name="T27" fmla="*/ 3 h 156"/>
                <a:gd name="T28" fmla="*/ 1 w 169"/>
                <a:gd name="T29" fmla="*/ 3 h 156"/>
                <a:gd name="T30" fmla="*/ 1 w 169"/>
                <a:gd name="T31" fmla="*/ 3 h 156"/>
                <a:gd name="T32" fmla="*/ 1 w 169"/>
                <a:gd name="T33" fmla="*/ 3 h 156"/>
                <a:gd name="T34" fmla="*/ 1 w 169"/>
                <a:gd name="T35" fmla="*/ 3 h 156"/>
                <a:gd name="T36" fmla="*/ 1 w 169"/>
                <a:gd name="T37" fmla="*/ 3 h 156"/>
                <a:gd name="T38" fmla="*/ 1 w 169"/>
                <a:gd name="T39" fmla="*/ 3 h 156"/>
                <a:gd name="T40" fmla="*/ 1 w 169"/>
                <a:gd name="T41" fmla="*/ 3 h 156"/>
                <a:gd name="T42" fmla="*/ 1 w 169"/>
                <a:gd name="T43" fmla="*/ 3 h 156"/>
                <a:gd name="T44" fmla="*/ 1 w 169"/>
                <a:gd name="T45" fmla="*/ 3 h 156"/>
                <a:gd name="T46" fmla="*/ 1 w 169"/>
                <a:gd name="T47" fmla="*/ 3 h 156"/>
                <a:gd name="T48" fmla="*/ 1 w 169"/>
                <a:gd name="T49" fmla="*/ 3 h 156"/>
                <a:gd name="T50" fmla="*/ 1 w 169"/>
                <a:gd name="T51" fmla="*/ 3 h 156"/>
                <a:gd name="T52" fmla="*/ 1 w 169"/>
                <a:gd name="T53" fmla="*/ 3 h 156"/>
                <a:gd name="T54" fmla="*/ 1 w 169"/>
                <a:gd name="T55" fmla="*/ 3 h 156"/>
                <a:gd name="T56" fmla="*/ 1 w 169"/>
                <a:gd name="T57" fmla="*/ 3 h 156"/>
                <a:gd name="T58" fmla="*/ 1 w 169"/>
                <a:gd name="T59" fmla="*/ 3 h 156"/>
                <a:gd name="T60" fmla="*/ 1 w 169"/>
                <a:gd name="T61" fmla="*/ 3 h 156"/>
                <a:gd name="T62" fmla="*/ 1 w 169"/>
                <a:gd name="T63" fmla="*/ 3 h 156"/>
                <a:gd name="T64" fmla="*/ 1 w 169"/>
                <a:gd name="T65" fmla="*/ 3 h 156"/>
                <a:gd name="T66" fmla="*/ 0 w 169"/>
                <a:gd name="T67" fmla="*/ 3 h 156"/>
                <a:gd name="T68" fmla="*/ 1 w 169"/>
                <a:gd name="T69" fmla="*/ 3 h 156"/>
                <a:gd name="T70" fmla="*/ 1 w 169"/>
                <a:gd name="T71" fmla="*/ 3 h 156"/>
                <a:gd name="T72" fmla="*/ 1 w 169"/>
                <a:gd name="T73" fmla="*/ 3 h 156"/>
                <a:gd name="T74" fmla="*/ 1 w 169"/>
                <a:gd name="T75" fmla="*/ 3 h 156"/>
                <a:gd name="T76" fmla="*/ 1 w 169"/>
                <a:gd name="T77" fmla="*/ 3 h 156"/>
                <a:gd name="T78" fmla="*/ 1 w 169"/>
                <a:gd name="T79" fmla="*/ 3 h 156"/>
                <a:gd name="T80" fmla="*/ 1 w 169"/>
                <a:gd name="T81" fmla="*/ 3 h 156"/>
                <a:gd name="T82" fmla="*/ 1 w 169"/>
                <a:gd name="T83" fmla="*/ 3 h 156"/>
                <a:gd name="T84" fmla="*/ 1 w 169"/>
                <a:gd name="T85" fmla="*/ 3 h 156"/>
                <a:gd name="T86" fmla="*/ 1 w 169"/>
                <a:gd name="T87" fmla="*/ 3 h 156"/>
                <a:gd name="T88" fmla="*/ 1 w 169"/>
                <a:gd name="T89" fmla="*/ 3 h 156"/>
                <a:gd name="T90" fmla="*/ 1 w 169"/>
                <a:gd name="T91" fmla="*/ 3 h 156"/>
                <a:gd name="T92" fmla="*/ 1 w 169"/>
                <a:gd name="T93" fmla="*/ 3 h 156"/>
                <a:gd name="T94" fmla="*/ 1 w 169"/>
                <a:gd name="T95" fmla="*/ 3 h 156"/>
                <a:gd name="T96" fmla="*/ 1 w 169"/>
                <a:gd name="T97" fmla="*/ 3 h 156"/>
                <a:gd name="T98" fmla="*/ 1 w 169"/>
                <a:gd name="T99" fmla="*/ 3 h 156"/>
                <a:gd name="T100" fmla="*/ 1 w 169"/>
                <a:gd name="T101" fmla="*/ 3 h 156"/>
                <a:gd name="T102" fmla="*/ 1 w 169"/>
                <a:gd name="T103" fmla="*/ 3 h 156"/>
                <a:gd name="T104" fmla="*/ 1 w 169"/>
                <a:gd name="T105" fmla="*/ 3 h 156"/>
                <a:gd name="T106" fmla="*/ 1 w 169"/>
                <a:gd name="T107" fmla="*/ 3 h 156"/>
                <a:gd name="T108" fmla="*/ 1 w 169"/>
                <a:gd name="T109" fmla="*/ 3 h 156"/>
                <a:gd name="T110" fmla="*/ 1 w 169"/>
                <a:gd name="T111" fmla="*/ 1 h 156"/>
                <a:gd name="T112" fmla="*/ 1 w 169"/>
                <a:gd name="T113" fmla="*/ 0 h 156"/>
                <a:gd name="T114" fmla="*/ 1 w 169"/>
                <a:gd name="T115" fmla="*/ 0 h 156"/>
                <a:gd name="T116" fmla="*/ 1 w 169"/>
                <a:gd name="T117" fmla="*/ 3 h 15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9"/>
                <a:gd name="T178" fmla="*/ 0 h 156"/>
                <a:gd name="T179" fmla="*/ 169 w 169"/>
                <a:gd name="T180" fmla="*/ 156 h 15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9" h="156">
                  <a:moveTo>
                    <a:pt x="169" y="18"/>
                  </a:moveTo>
                  <a:lnTo>
                    <a:pt x="169" y="20"/>
                  </a:lnTo>
                  <a:lnTo>
                    <a:pt x="169" y="34"/>
                  </a:lnTo>
                  <a:lnTo>
                    <a:pt x="168" y="48"/>
                  </a:lnTo>
                  <a:lnTo>
                    <a:pt x="166" y="62"/>
                  </a:lnTo>
                  <a:lnTo>
                    <a:pt x="164" y="76"/>
                  </a:lnTo>
                  <a:lnTo>
                    <a:pt x="149" y="80"/>
                  </a:lnTo>
                  <a:lnTo>
                    <a:pt x="137" y="86"/>
                  </a:lnTo>
                  <a:lnTo>
                    <a:pt x="127" y="93"/>
                  </a:lnTo>
                  <a:lnTo>
                    <a:pt x="117" y="101"/>
                  </a:lnTo>
                  <a:lnTo>
                    <a:pt x="110" y="110"/>
                  </a:lnTo>
                  <a:lnTo>
                    <a:pt x="103" y="121"/>
                  </a:lnTo>
                  <a:lnTo>
                    <a:pt x="97" y="132"/>
                  </a:lnTo>
                  <a:lnTo>
                    <a:pt x="92" y="143"/>
                  </a:lnTo>
                  <a:lnTo>
                    <a:pt x="83" y="146"/>
                  </a:lnTo>
                  <a:lnTo>
                    <a:pt x="73" y="148"/>
                  </a:lnTo>
                  <a:lnTo>
                    <a:pt x="64" y="148"/>
                  </a:lnTo>
                  <a:lnTo>
                    <a:pt x="54" y="149"/>
                  </a:lnTo>
                  <a:lnTo>
                    <a:pt x="44" y="149"/>
                  </a:lnTo>
                  <a:lnTo>
                    <a:pt x="34" y="150"/>
                  </a:lnTo>
                  <a:lnTo>
                    <a:pt x="25" y="153"/>
                  </a:lnTo>
                  <a:lnTo>
                    <a:pt x="17" y="156"/>
                  </a:lnTo>
                  <a:lnTo>
                    <a:pt x="14" y="156"/>
                  </a:lnTo>
                  <a:lnTo>
                    <a:pt x="10" y="156"/>
                  </a:lnTo>
                  <a:lnTo>
                    <a:pt x="6" y="156"/>
                  </a:lnTo>
                  <a:lnTo>
                    <a:pt x="3" y="156"/>
                  </a:lnTo>
                  <a:lnTo>
                    <a:pt x="7" y="152"/>
                  </a:lnTo>
                  <a:lnTo>
                    <a:pt x="14" y="150"/>
                  </a:lnTo>
                  <a:lnTo>
                    <a:pt x="20" y="149"/>
                  </a:lnTo>
                  <a:lnTo>
                    <a:pt x="25" y="146"/>
                  </a:lnTo>
                  <a:lnTo>
                    <a:pt x="18" y="125"/>
                  </a:lnTo>
                  <a:lnTo>
                    <a:pt x="13" y="107"/>
                  </a:lnTo>
                  <a:lnTo>
                    <a:pt x="7" y="87"/>
                  </a:lnTo>
                  <a:lnTo>
                    <a:pt x="0" y="67"/>
                  </a:lnTo>
                  <a:lnTo>
                    <a:pt x="9" y="67"/>
                  </a:lnTo>
                  <a:lnTo>
                    <a:pt x="16" y="66"/>
                  </a:lnTo>
                  <a:lnTo>
                    <a:pt x="24" y="66"/>
                  </a:lnTo>
                  <a:lnTo>
                    <a:pt x="33" y="67"/>
                  </a:lnTo>
                  <a:lnTo>
                    <a:pt x="41" y="67"/>
                  </a:lnTo>
                  <a:lnTo>
                    <a:pt x="49" y="69"/>
                  </a:lnTo>
                  <a:lnTo>
                    <a:pt x="58" y="70"/>
                  </a:lnTo>
                  <a:lnTo>
                    <a:pt x="66" y="72"/>
                  </a:lnTo>
                  <a:lnTo>
                    <a:pt x="69" y="70"/>
                  </a:lnTo>
                  <a:lnTo>
                    <a:pt x="69" y="66"/>
                  </a:lnTo>
                  <a:lnTo>
                    <a:pt x="69" y="62"/>
                  </a:lnTo>
                  <a:lnTo>
                    <a:pt x="71" y="58"/>
                  </a:lnTo>
                  <a:lnTo>
                    <a:pt x="76" y="45"/>
                  </a:lnTo>
                  <a:lnTo>
                    <a:pt x="80" y="32"/>
                  </a:lnTo>
                  <a:lnTo>
                    <a:pt x="83" y="20"/>
                  </a:lnTo>
                  <a:lnTo>
                    <a:pt x="87" y="5"/>
                  </a:lnTo>
                  <a:lnTo>
                    <a:pt x="97" y="7"/>
                  </a:lnTo>
                  <a:lnTo>
                    <a:pt x="107" y="7"/>
                  </a:lnTo>
                  <a:lnTo>
                    <a:pt x="117" y="5"/>
                  </a:lnTo>
                  <a:lnTo>
                    <a:pt x="127" y="4"/>
                  </a:lnTo>
                  <a:lnTo>
                    <a:pt x="137" y="3"/>
                  </a:lnTo>
                  <a:lnTo>
                    <a:pt x="148" y="1"/>
                  </a:lnTo>
                  <a:lnTo>
                    <a:pt x="158" y="0"/>
                  </a:lnTo>
                  <a:lnTo>
                    <a:pt x="168" y="0"/>
                  </a:lnTo>
                  <a:lnTo>
                    <a:pt x="169" y="18"/>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7" name="Freeform 1001"/>
            <p:cNvSpPr>
              <a:spLocks/>
            </p:cNvSpPr>
            <p:nvPr/>
          </p:nvSpPr>
          <p:spPr bwMode="auto">
            <a:xfrm>
              <a:off x="3012" y="2291"/>
              <a:ext cx="242" cy="43"/>
            </a:xfrm>
            <a:custGeom>
              <a:avLst/>
              <a:gdLst>
                <a:gd name="T0" fmla="*/ 1 w 348"/>
                <a:gd name="T1" fmla="*/ 3 h 50"/>
                <a:gd name="T2" fmla="*/ 1 w 348"/>
                <a:gd name="T3" fmla="*/ 3 h 50"/>
                <a:gd name="T4" fmla="*/ 1 w 348"/>
                <a:gd name="T5" fmla="*/ 3 h 50"/>
                <a:gd name="T6" fmla="*/ 1 w 348"/>
                <a:gd name="T7" fmla="*/ 3 h 50"/>
                <a:gd name="T8" fmla="*/ 1 w 348"/>
                <a:gd name="T9" fmla="*/ 3 h 50"/>
                <a:gd name="T10" fmla="*/ 1 w 348"/>
                <a:gd name="T11" fmla="*/ 3 h 50"/>
                <a:gd name="T12" fmla="*/ 1 w 348"/>
                <a:gd name="T13" fmla="*/ 3 h 50"/>
                <a:gd name="T14" fmla="*/ 1 w 348"/>
                <a:gd name="T15" fmla="*/ 3 h 50"/>
                <a:gd name="T16" fmla="*/ 1 w 348"/>
                <a:gd name="T17" fmla="*/ 3 h 50"/>
                <a:gd name="T18" fmla="*/ 1 w 348"/>
                <a:gd name="T19" fmla="*/ 3 h 50"/>
                <a:gd name="T20" fmla="*/ 1 w 348"/>
                <a:gd name="T21" fmla="*/ 3 h 50"/>
                <a:gd name="T22" fmla="*/ 1 w 348"/>
                <a:gd name="T23" fmla="*/ 3 h 50"/>
                <a:gd name="T24" fmla="*/ 1 w 348"/>
                <a:gd name="T25" fmla="*/ 3 h 50"/>
                <a:gd name="T26" fmla="*/ 1 w 348"/>
                <a:gd name="T27" fmla="*/ 3 h 50"/>
                <a:gd name="T28" fmla="*/ 1 w 348"/>
                <a:gd name="T29" fmla="*/ 3 h 50"/>
                <a:gd name="T30" fmla="*/ 1 w 348"/>
                <a:gd name="T31" fmla="*/ 3 h 50"/>
                <a:gd name="T32" fmla="*/ 1 w 348"/>
                <a:gd name="T33" fmla="*/ 3 h 50"/>
                <a:gd name="T34" fmla="*/ 1 w 348"/>
                <a:gd name="T35" fmla="*/ 3 h 50"/>
                <a:gd name="T36" fmla="*/ 1 w 348"/>
                <a:gd name="T37" fmla="*/ 3 h 50"/>
                <a:gd name="T38" fmla="*/ 0 w 348"/>
                <a:gd name="T39" fmla="*/ 3 h 50"/>
                <a:gd name="T40" fmla="*/ 0 w 348"/>
                <a:gd name="T41" fmla="*/ 3 h 50"/>
                <a:gd name="T42" fmla="*/ 1 w 348"/>
                <a:gd name="T43" fmla="*/ 3 h 50"/>
                <a:gd name="T44" fmla="*/ 1 w 348"/>
                <a:gd name="T45" fmla="*/ 3 h 50"/>
                <a:gd name="T46" fmla="*/ 1 w 348"/>
                <a:gd name="T47" fmla="*/ 3 h 50"/>
                <a:gd name="T48" fmla="*/ 1 w 348"/>
                <a:gd name="T49" fmla="*/ 3 h 50"/>
                <a:gd name="T50" fmla="*/ 1 w 348"/>
                <a:gd name="T51" fmla="*/ 3 h 50"/>
                <a:gd name="T52" fmla="*/ 1 w 348"/>
                <a:gd name="T53" fmla="*/ 3 h 50"/>
                <a:gd name="T54" fmla="*/ 1 w 348"/>
                <a:gd name="T55" fmla="*/ 3 h 50"/>
                <a:gd name="T56" fmla="*/ 1 w 348"/>
                <a:gd name="T57" fmla="*/ 3 h 50"/>
                <a:gd name="T58" fmla="*/ 1 w 348"/>
                <a:gd name="T59" fmla="*/ 3 h 50"/>
                <a:gd name="T60" fmla="*/ 1 w 348"/>
                <a:gd name="T61" fmla="*/ 3 h 50"/>
                <a:gd name="T62" fmla="*/ 1 w 348"/>
                <a:gd name="T63" fmla="*/ 3 h 50"/>
                <a:gd name="T64" fmla="*/ 1 w 348"/>
                <a:gd name="T65" fmla="*/ 3 h 50"/>
                <a:gd name="T66" fmla="*/ 1 w 348"/>
                <a:gd name="T67" fmla="*/ 3 h 50"/>
                <a:gd name="T68" fmla="*/ 1 w 348"/>
                <a:gd name="T69" fmla="*/ 3 h 50"/>
                <a:gd name="T70" fmla="*/ 1 w 348"/>
                <a:gd name="T71" fmla="*/ 3 h 50"/>
                <a:gd name="T72" fmla="*/ 1 w 348"/>
                <a:gd name="T73" fmla="*/ 0 h 50"/>
                <a:gd name="T74" fmla="*/ 1 w 348"/>
                <a:gd name="T75" fmla="*/ 3 h 50"/>
                <a:gd name="T76" fmla="*/ 1 w 348"/>
                <a:gd name="T77" fmla="*/ 3 h 50"/>
                <a:gd name="T78" fmla="*/ 1 w 348"/>
                <a:gd name="T79" fmla="*/ 3 h 50"/>
                <a:gd name="T80" fmla="*/ 1 w 348"/>
                <a:gd name="T81" fmla="*/ 3 h 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48"/>
                <a:gd name="T124" fmla="*/ 0 h 50"/>
                <a:gd name="T125" fmla="*/ 348 w 348"/>
                <a:gd name="T126" fmla="*/ 50 h 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48" h="50">
                  <a:moveTo>
                    <a:pt x="348" y="24"/>
                  </a:moveTo>
                  <a:lnTo>
                    <a:pt x="326" y="28"/>
                  </a:lnTo>
                  <a:lnTo>
                    <a:pt x="304" y="31"/>
                  </a:lnTo>
                  <a:lnTo>
                    <a:pt x="283" y="35"/>
                  </a:lnTo>
                  <a:lnTo>
                    <a:pt x="262" y="38"/>
                  </a:lnTo>
                  <a:lnTo>
                    <a:pt x="239" y="40"/>
                  </a:lnTo>
                  <a:lnTo>
                    <a:pt x="217" y="43"/>
                  </a:lnTo>
                  <a:lnTo>
                    <a:pt x="195" y="44"/>
                  </a:lnTo>
                  <a:lnTo>
                    <a:pt x="173" y="45"/>
                  </a:lnTo>
                  <a:lnTo>
                    <a:pt x="152" y="47"/>
                  </a:lnTo>
                  <a:lnTo>
                    <a:pt x="129" y="48"/>
                  </a:lnTo>
                  <a:lnTo>
                    <a:pt x="108" y="48"/>
                  </a:lnTo>
                  <a:lnTo>
                    <a:pt x="85" y="48"/>
                  </a:lnTo>
                  <a:lnTo>
                    <a:pt x="64" y="50"/>
                  </a:lnTo>
                  <a:lnTo>
                    <a:pt x="43" y="50"/>
                  </a:lnTo>
                  <a:lnTo>
                    <a:pt x="22" y="50"/>
                  </a:lnTo>
                  <a:lnTo>
                    <a:pt x="1" y="50"/>
                  </a:lnTo>
                  <a:lnTo>
                    <a:pt x="1" y="43"/>
                  </a:lnTo>
                  <a:lnTo>
                    <a:pt x="1" y="37"/>
                  </a:lnTo>
                  <a:lnTo>
                    <a:pt x="0" y="31"/>
                  </a:lnTo>
                  <a:lnTo>
                    <a:pt x="0" y="26"/>
                  </a:lnTo>
                  <a:lnTo>
                    <a:pt x="21" y="26"/>
                  </a:lnTo>
                  <a:lnTo>
                    <a:pt x="42" y="26"/>
                  </a:lnTo>
                  <a:lnTo>
                    <a:pt x="64" y="24"/>
                  </a:lnTo>
                  <a:lnTo>
                    <a:pt x="85" y="24"/>
                  </a:lnTo>
                  <a:lnTo>
                    <a:pt x="108" y="23"/>
                  </a:lnTo>
                  <a:lnTo>
                    <a:pt x="131" y="23"/>
                  </a:lnTo>
                  <a:lnTo>
                    <a:pt x="153" y="21"/>
                  </a:lnTo>
                  <a:lnTo>
                    <a:pt x="174" y="20"/>
                  </a:lnTo>
                  <a:lnTo>
                    <a:pt x="197" y="19"/>
                  </a:lnTo>
                  <a:lnTo>
                    <a:pt x="219" y="17"/>
                  </a:lnTo>
                  <a:lnTo>
                    <a:pt x="240" y="16"/>
                  </a:lnTo>
                  <a:lnTo>
                    <a:pt x="262" y="13"/>
                  </a:lnTo>
                  <a:lnTo>
                    <a:pt x="283" y="10"/>
                  </a:lnTo>
                  <a:lnTo>
                    <a:pt x="304" y="7"/>
                  </a:lnTo>
                  <a:lnTo>
                    <a:pt x="325" y="5"/>
                  </a:lnTo>
                  <a:lnTo>
                    <a:pt x="345" y="0"/>
                  </a:lnTo>
                  <a:lnTo>
                    <a:pt x="345" y="7"/>
                  </a:lnTo>
                  <a:lnTo>
                    <a:pt x="346" y="13"/>
                  </a:lnTo>
                  <a:lnTo>
                    <a:pt x="348" y="19"/>
                  </a:lnTo>
                  <a:lnTo>
                    <a:pt x="348" y="24"/>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8" name="Freeform 1002"/>
            <p:cNvSpPr>
              <a:spLocks/>
            </p:cNvSpPr>
            <p:nvPr/>
          </p:nvSpPr>
          <p:spPr bwMode="auto">
            <a:xfrm>
              <a:off x="3670" y="2298"/>
              <a:ext cx="37" cy="51"/>
            </a:xfrm>
            <a:custGeom>
              <a:avLst/>
              <a:gdLst>
                <a:gd name="T0" fmla="*/ 1 w 56"/>
                <a:gd name="T1" fmla="*/ 3 h 61"/>
                <a:gd name="T2" fmla="*/ 1 w 56"/>
                <a:gd name="T3" fmla="*/ 3 h 61"/>
                <a:gd name="T4" fmla="*/ 1 w 56"/>
                <a:gd name="T5" fmla="*/ 3 h 61"/>
                <a:gd name="T6" fmla="*/ 1 w 56"/>
                <a:gd name="T7" fmla="*/ 3 h 61"/>
                <a:gd name="T8" fmla="*/ 1 w 56"/>
                <a:gd name="T9" fmla="*/ 3 h 61"/>
                <a:gd name="T10" fmla="*/ 1 w 56"/>
                <a:gd name="T11" fmla="*/ 3 h 61"/>
                <a:gd name="T12" fmla="*/ 1 w 56"/>
                <a:gd name="T13" fmla="*/ 3 h 61"/>
                <a:gd name="T14" fmla="*/ 1 w 56"/>
                <a:gd name="T15" fmla="*/ 3 h 61"/>
                <a:gd name="T16" fmla="*/ 1 w 56"/>
                <a:gd name="T17" fmla="*/ 3 h 61"/>
                <a:gd name="T18" fmla="*/ 1 w 56"/>
                <a:gd name="T19" fmla="*/ 3 h 61"/>
                <a:gd name="T20" fmla="*/ 1 w 56"/>
                <a:gd name="T21" fmla="*/ 3 h 61"/>
                <a:gd name="T22" fmla="*/ 1 w 56"/>
                <a:gd name="T23" fmla="*/ 3 h 61"/>
                <a:gd name="T24" fmla="*/ 0 w 56"/>
                <a:gd name="T25" fmla="*/ 3 h 61"/>
                <a:gd name="T26" fmla="*/ 1 w 56"/>
                <a:gd name="T27" fmla="*/ 0 h 61"/>
                <a:gd name="T28" fmla="*/ 1 w 56"/>
                <a:gd name="T29" fmla="*/ 3 h 61"/>
                <a:gd name="T30" fmla="*/ 1 w 56"/>
                <a:gd name="T31" fmla="*/ 3 h 61"/>
                <a:gd name="T32" fmla="*/ 1 w 56"/>
                <a:gd name="T33" fmla="*/ 3 h 61"/>
                <a:gd name="T34" fmla="*/ 1 w 56"/>
                <a:gd name="T35" fmla="*/ 3 h 61"/>
                <a:gd name="T36" fmla="*/ 1 w 56"/>
                <a:gd name="T37" fmla="*/ 3 h 61"/>
                <a:gd name="T38" fmla="*/ 1 w 56"/>
                <a:gd name="T39" fmla="*/ 3 h 61"/>
                <a:gd name="T40" fmla="*/ 1 w 56"/>
                <a:gd name="T41" fmla="*/ 3 h 61"/>
                <a:gd name="T42" fmla="*/ 1 w 56"/>
                <a:gd name="T43" fmla="*/ 3 h 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61"/>
                <a:gd name="T68" fmla="*/ 56 w 56"/>
                <a:gd name="T69" fmla="*/ 61 h 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61">
                  <a:moveTo>
                    <a:pt x="56" y="43"/>
                  </a:moveTo>
                  <a:lnTo>
                    <a:pt x="52" y="45"/>
                  </a:lnTo>
                  <a:lnTo>
                    <a:pt x="46" y="48"/>
                  </a:lnTo>
                  <a:lnTo>
                    <a:pt x="41" y="51"/>
                  </a:lnTo>
                  <a:lnTo>
                    <a:pt x="35" y="54"/>
                  </a:lnTo>
                  <a:lnTo>
                    <a:pt x="28" y="55"/>
                  </a:lnTo>
                  <a:lnTo>
                    <a:pt x="22" y="58"/>
                  </a:lnTo>
                  <a:lnTo>
                    <a:pt x="15" y="59"/>
                  </a:lnTo>
                  <a:lnTo>
                    <a:pt x="10" y="61"/>
                  </a:lnTo>
                  <a:lnTo>
                    <a:pt x="8" y="47"/>
                  </a:lnTo>
                  <a:lnTo>
                    <a:pt x="7" y="33"/>
                  </a:lnTo>
                  <a:lnTo>
                    <a:pt x="4" y="19"/>
                  </a:lnTo>
                  <a:lnTo>
                    <a:pt x="0" y="5"/>
                  </a:lnTo>
                  <a:lnTo>
                    <a:pt x="1" y="0"/>
                  </a:lnTo>
                  <a:lnTo>
                    <a:pt x="8" y="5"/>
                  </a:lnTo>
                  <a:lnTo>
                    <a:pt x="15" y="10"/>
                  </a:lnTo>
                  <a:lnTo>
                    <a:pt x="22" y="16"/>
                  </a:lnTo>
                  <a:lnTo>
                    <a:pt x="29" y="20"/>
                  </a:lnTo>
                  <a:lnTo>
                    <a:pt x="36" y="26"/>
                  </a:lnTo>
                  <a:lnTo>
                    <a:pt x="44" y="31"/>
                  </a:lnTo>
                  <a:lnTo>
                    <a:pt x="49" y="37"/>
                  </a:lnTo>
                  <a:lnTo>
                    <a:pt x="56" y="43"/>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79" name="Freeform 1003"/>
            <p:cNvSpPr>
              <a:spLocks/>
            </p:cNvSpPr>
            <p:nvPr/>
          </p:nvSpPr>
          <p:spPr bwMode="auto">
            <a:xfrm>
              <a:off x="3547" y="2324"/>
              <a:ext cx="347" cy="176"/>
            </a:xfrm>
            <a:custGeom>
              <a:avLst/>
              <a:gdLst>
                <a:gd name="T0" fmla="*/ 1 w 500"/>
                <a:gd name="T1" fmla="*/ 3 h 209"/>
                <a:gd name="T2" fmla="*/ 1 w 500"/>
                <a:gd name="T3" fmla="*/ 3 h 209"/>
                <a:gd name="T4" fmla="*/ 1 w 500"/>
                <a:gd name="T5" fmla="*/ 3 h 209"/>
                <a:gd name="T6" fmla="*/ 1 w 500"/>
                <a:gd name="T7" fmla="*/ 3 h 209"/>
                <a:gd name="T8" fmla="*/ 1 w 500"/>
                <a:gd name="T9" fmla="*/ 3 h 209"/>
                <a:gd name="T10" fmla="*/ 1 w 500"/>
                <a:gd name="T11" fmla="*/ 3 h 209"/>
                <a:gd name="T12" fmla="*/ 1 w 500"/>
                <a:gd name="T13" fmla="*/ 3 h 209"/>
                <a:gd name="T14" fmla="*/ 1 w 500"/>
                <a:gd name="T15" fmla="*/ 3 h 209"/>
                <a:gd name="T16" fmla="*/ 1 w 500"/>
                <a:gd name="T17" fmla="*/ 3 h 209"/>
                <a:gd name="T18" fmla="*/ 1 w 500"/>
                <a:gd name="T19" fmla="*/ 3 h 209"/>
                <a:gd name="T20" fmla="*/ 1 w 500"/>
                <a:gd name="T21" fmla="*/ 3 h 209"/>
                <a:gd name="T22" fmla="*/ 1 w 500"/>
                <a:gd name="T23" fmla="*/ 3 h 209"/>
                <a:gd name="T24" fmla="*/ 1 w 500"/>
                <a:gd name="T25" fmla="*/ 3 h 209"/>
                <a:gd name="T26" fmla="*/ 1 w 500"/>
                <a:gd name="T27" fmla="*/ 3 h 209"/>
                <a:gd name="T28" fmla="*/ 1 w 500"/>
                <a:gd name="T29" fmla="*/ 3 h 209"/>
                <a:gd name="T30" fmla="*/ 1 w 500"/>
                <a:gd name="T31" fmla="*/ 3 h 209"/>
                <a:gd name="T32" fmla="*/ 0 w 500"/>
                <a:gd name="T33" fmla="*/ 3 h 209"/>
                <a:gd name="T34" fmla="*/ 1 w 500"/>
                <a:gd name="T35" fmla="*/ 3 h 209"/>
                <a:gd name="T36" fmla="*/ 1 w 500"/>
                <a:gd name="T37" fmla="*/ 3 h 209"/>
                <a:gd name="T38" fmla="*/ 1 w 500"/>
                <a:gd name="T39" fmla="*/ 3 h 209"/>
                <a:gd name="T40" fmla="*/ 1 w 500"/>
                <a:gd name="T41" fmla="*/ 3 h 209"/>
                <a:gd name="T42" fmla="*/ 1 w 500"/>
                <a:gd name="T43" fmla="*/ 3 h 209"/>
                <a:gd name="T44" fmla="*/ 1 w 500"/>
                <a:gd name="T45" fmla="*/ 3 h 209"/>
                <a:gd name="T46" fmla="*/ 1 w 500"/>
                <a:gd name="T47" fmla="*/ 3 h 209"/>
                <a:gd name="T48" fmla="*/ 1 w 500"/>
                <a:gd name="T49" fmla="*/ 3 h 209"/>
                <a:gd name="T50" fmla="*/ 1 w 500"/>
                <a:gd name="T51" fmla="*/ 3 h 209"/>
                <a:gd name="T52" fmla="*/ 1 w 500"/>
                <a:gd name="T53" fmla="*/ 3 h 209"/>
                <a:gd name="T54" fmla="*/ 1 w 500"/>
                <a:gd name="T55" fmla="*/ 3 h 209"/>
                <a:gd name="T56" fmla="*/ 1 w 500"/>
                <a:gd name="T57" fmla="*/ 3 h 209"/>
                <a:gd name="T58" fmla="*/ 1 w 500"/>
                <a:gd name="T59" fmla="*/ 3 h 209"/>
                <a:gd name="T60" fmla="*/ 1 w 500"/>
                <a:gd name="T61" fmla="*/ 3 h 209"/>
                <a:gd name="T62" fmla="*/ 1 w 500"/>
                <a:gd name="T63" fmla="*/ 3 h 209"/>
                <a:gd name="T64" fmla="*/ 1 w 500"/>
                <a:gd name="T65" fmla="*/ 0 h 209"/>
                <a:gd name="T66" fmla="*/ 1 w 500"/>
                <a:gd name="T67" fmla="*/ 3 h 2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00"/>
                <a:gd name="T103" fmla="*/ 0 h 209"/>
                <a:gd name="T104" fmla="*/ 500 w 500"/>
                <a:gd name="T105" fmla="*/ 209 h 2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00" h="209">
                  <a:moveTo>
                    <a:pt x="500" y="5"/>
                  </a:moveTo>
                  <a:lnTo>
                    <a:pt x="472" y="20"/>
                  </a:lnTo>
                  <a:lnTo>
                    <a:pt x="442" y="35"/>
                  </a:lnTo>
                  <a:lnTo>
                    <a:pt x="414" y="50"/>
                  </a:lnTo>
                  <a:lnTo>
                    <a:pt x="383" y="64"/>
                  </a:lnTo>
                  <a:lnTo>
                    <a:pt x="353" y="78"/>
                  </a:lnTo>
                  <a:lnTo>
                    <a:pt x="322" y="92"/>
                  </a:lnTo>
                  <a:lnTo>
                    <a:pt x="291" y="104"/>
                  </a:lnTo>
                  <a:lnTo>
                    <a:pt x="260" y="117"/>
                  </a:lnTo>
                  <a:lnTo>
                    <a:pt x="228" y="130"/>
                  </a:lnTo>
                  <a:lnTo>
                    <a:pt x="196" y="142"/>
                  </a:lnTo>
                  <a:lnTo>
                    <a:pt x="163" y="154"/>
                  </a:lnTo>
                  <a:lnTo>
                    <a:pt x="131" y="165"/>
                  </a:lnTo>
                  <a:lnTo>
                    <a:pt x="98" y="176"/>
                  </a:lnTo>
                  <a:lnTo>
                    <a:pt x="66" y="187"/>
                  </a:lnTo>
                  <a:lnTo>
                    <a:pt x="32" y="199"/>
                  </a:lnTo>
                  <a:lnTo>
                    <a:pt x="0" y="209"/>
                  </a:lnTo>
                  <a:lnTo>
                    <a:pt x="32" y="197"/>
                  </a:lnTo>
                  <a:lnTo>
                    <a:pt x="65" y="186"/>
                  </a:lnTo>
                  <a:lnTo>
                    <a:pt x="96" y="176"/>
                  </a:lnTo>
                  <a:lnTo>
                    <a:pt x="128" y="165"/>
                  </a:lnTo>
                  <a:lnTo>
                    <a:pt x="160" y="152"/>
                  </a:lnTo>
                  <a:lnTo>
                    <a:pt x="191" y="141"/>
                  </a:lnTo>
                  <a:lnTo>
                    <a:pt x="224" y="128"/>
                  </a:lnTo>
                  <a:lnTo>
                    <a:pt x="255" y="117"/>
                  </a:lnTo>
                  <a:lnTo>
                    <a:pt x="287" y="104"/>
                  </a:lnTo>
                  <a:lnTo>
                    <a:pt x="318" y="90"/>
                  </a:lnTo>
                  <a:lnTo>
                    <a:pt x="349" y="76"/>
                  </a:lnTo>
                  <a:lnTo>
                    <a:pt x="379" y="62"/>
                  </a:lnTo>
                  <a:lnTo>
                    <a:pt x="410" y="48"/>
                  </a:lnTo>
                  <a:lnTo>
                    <a:pt x="441" y="33"/>
                  </a:lnTo>
                  <a:lnTo>
                    <a:pt x="470" y="17"/>
                  </a:lnTo>
                  <a:lnTo>
                    <a:pt x="500" y="0"/>
                  </a:lnTo>
                  <a:lnTo>
                    <a:pt x="500" y="5"/>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0" name="Freeform 1004"/>
            <p:cNvSpPr>
              <a:spLocks/>
            </p:cNvSpPr>
            <p:nvPr/>
          </p:nvSpPr>
          <p:spPr bwMode="auto">
            <a:xfrm>
              <a:off x="2287" y="2331"/>
              <a:ext cx="178" cy="106"/>
            </a:xfrm>
            <a:custGeom>
              <a:avLst/>
              <a:gdLst>
                <a:gd name="T0" fmla="*/ 1 w 259"/>
                <a:gd name="T1" fmla="*/ 3 h 126"/>
                <a:gd name="T2" fmla="*/ 1 w 259"/>
                <a:gd name="T3" fmla="*/ 3 h 126"/>
                <a:gd name="T4" fmla="*/ 1 w 259"/>
                <a:gd name="T5" fmla="*/ 3 h 126"/>
                <a:gd name="T6" fmla="*/ 1 w 259"/>
                <a:gd name="T7" fmla="*/ 3 h 126"/>
                <a:gd name="T8" fmla="*/ 1 w 259"/>
                <a:gd name="T9" fmla="*/ 3 h 126"/>
                <a:gd name="T10" fmla="*/ 1 w 259"/>
                <a:gd name="T11" fmla="*/ 3 h 126"/>
                <a:gd name="T12" fmla="*/ 1 w 259"/>
                <a:gd name="T13" fmla="*/ 3 h 126"/>
                <a:gd name="T14" fmla="*/ 1 w 259"/>
                <a:gd name="T15" fmla="*/ 3 h 126"/>
                <a:gd name="T16" fmla="*/ 1 w 259"/>
                <a:gd name="T17" fmla="*/ 3 h 126"/>
                <a:gd name="T18" fmla="*/ 1 w 259"/>
                <a:gd name="T19" fmla="*/ 3 h 126"/>
                <a:gd name="T20" fmla="*/ 1 w 259"/>
                <a:gd name="T21" fmla="*/ 3 h 126"/>
                <a:gd name="T22" fmla="*/ 1 w 259"/>
                <a:gd name="T23" fmla="*/ 3 h 126"/>
                <a:gd name="T24" fmla="*/ 1 w 259"/>
                <a:gd name="T25" fmla="*/ 3 h 126"/>
                <a:gd name="T26" fmla="*/ 1 w 259"/>
                <a:gd name="T27" fmla="*/ 3 h 126"/>
                <a:gd name="T28" fmla="*/ 1 w 259"/>
                <a:gd name="T29" fmla="*/ 3 h 126"/>
                <a:gd name="T30" fmla="*/ 1 w 259"/>
                <a:gd name="T31" fmla="*/ 3 h 126"/>
                <a:gd name="T32" fmla="*/ 1 w 259"/>
                <a:gd name="T33" fmla="*/ 3 h 126"/>
                <a:gd name="T34" fmla="*/ 1 w 259"/>
                <a:gd name="T35" fmla="*/ 3 h 126"/>
                <a:gd name="T36" fmla="*/ 1 w 259"/>
                <a:gd name="T37" fmla="*/ 3 h 126"/>
                <a:gd name="T38" fmla="*/ 1 w 259"/>
                <a:gd name="T39" fmla="*/ 3 h 126"/>
                <a:gd name="T40" fmla="*/ 1 w 259"/>
                <a:gd name="T41" fmla="*/ 3 h 126"/>
                <a:gd name="T42" fmla="*/ 1 w 259"/>
                <a:gd name="T43" fmla="*/ 3 h 126"/>
                <a:gd name="T44" fmla="*/ 1 w 259"/>
                <a:gd name="T45" fmla="*/ 3 h 126"/>
                <a:gd name="T46" fmla="*/ 1 w 259"/>
                <a:gd name="T47" fmla="*/ 3 h 126"/>
                <a:gd name="T48" fmla="*/ 1 w 259"/>
                <a:gd name="T49" fmla="*/ 3 h 126"/>
                <a:gd name="T50" fmla="*/ 1 w 259"/>
                <a:gd name="T51" fmla="*/ 3 h 126"/>
                <a:gd name="T52" fmla="*/ 1 w 259"/>
                <a:gd name="T53" fmla="*/ 3 h 126"/>
                <a:gd name="T54" fmla="*/ 1 w 259"/>
                <a:gd name="T55" fmla="*/ 3 h 126"/>
                <a:gd name="T56" fmla="*/ 1 w 259"/>
                <a:gd name="T57" fmla="*/ 3 h 126"/>
                <a:gd name="T58" fmla="*/ 1 w 259"/>
                <a:gd name="T59" fmla="*/ 3 h 126"/>
                <a:gd name="T60" fmla="*/ 1 w 259"/>
                <a:gd name="T61" fmla="*/ 3 h 126"/>
                <a:gd name="T62" fmla="*/ 1 w 259"/>
                <a:gd name="T63" fmla="*/ 3 h 126"/>
                <a:gd name="T64" fmla="*/ 1 w 259"/>
                <a:gd name="T65" fmla="*/ 3 h 126"/>
                <a:gd name="T66" fmla="*/ 1 w 259"/>
                <a:gd name="T67" fmla="*/ 3 h 126"/>
                <a:gd name="T68" fmla="*/ 1 w 259"/>
                <a:gd name="T69" fmla="*/ 3 h 126"/>
                <a:gd name="T70" fmla="*/ 1 w 259"/>
                <a:gd name="T71" fmla="*/ 3 h 126"/>
                <a:gd name="T72" fmla="*/ 1 w 259"/>
                <a:gd name="T73" fmla="*/ 3 h 126"/>
                <a:gd name="T74" fmla="*/ 0 w 259"/>
                <a:gd name="T75" fmla="*/ 3 h 126"/>
                <a:gd name="T76" fmla="*/ 1 w 259"/>
                <a:gd name="T77" fmla="*/ 3 h 126"/>
                <a:gd name="T78" fmla="*/ 1 w 259"/>
                <a:gd name="T79" fmla="*/ 3 h 126"/>
                <a:gd name="T80" fmla="*/ 1 w 259"/>
                <a:gd name="T81" fmla="*/ 3 h 126"/>
                <a:gd name="T82" fmla="*/ 1 w 259"/>
                <a:gd name="T83" fmla="*/ 3 h 126"/>
                <a:gd name="T84" fmla="*/ 1 w 259"/>
                <a:gd name="T85" fmla="*/ 3 h 126"/>
                <a:gd name="T86" fmla="*/ 1 w 259"/>
                <a:gd name="T87" fmla="*/ 3 h 126"/>
                <a:gd name="T88" fmla="*/ 1 w 259"/>
                <a:gd name="T89" fmla="*/ 3 h 126"/>
                <a:gd name="T90" fmla="*/ 1 w 259"/>
                <a:gd name="T91" fmla="*/ 3 h 126"/>
                <a:gd name="T92" fmla="*/ 1 w 259"/>
                <a:gd name="T93" fmla="*/ 3 h 126"/>
                <a:gd name="T94" fmla="*/ 1 w 259"/>
                <a:gd name="T95" fmla="*/ 3 h 126"/>
                <a:gd name="T96" fmla="*/ 1 w 259"/>
                <a:gd name="T97" fmla="*/ 3 h 126"/>
                <a:gd name="T98" fmla="*/ 1 w 259"/>
                <a:gd name="T99" fmla="*/ 0 h 126"/>
                <a:gd name="T100" fmla="*/ 1 w 259"/>
                <a:gd name="T101" fmla="*/ 3 h 126"/>
                <a:gd name="T102" fmla="*/ 1 w 259"/>
                <a:gd name="T103" fmla="*/ 3 h 126"/>
                <a:gd name="T104" fmla="*/ 1 w 259"/>
                <a:gd name="T105" fmla="*/ 3 h 126"/>
                <a:gd name="T106" fmla="*/ 1 w 259"/>
                <a:gd name="T107" fmla="*/ 3 h 12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59"/>
                <a:gd name="T163" fmla="*/ 0 h 126"/>
                <a:gd name="T164" fmla="*/ 259 w 259"/>
                <a:gd name="T165" fmla="*/ 126 h 12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59" h="126">
                  <a:moveTo>
                    <a:pt x="113" y="12"/>
                  </a:moveTo>
                  <a:lnTo>
                    <a:pt x="149" y="3"/>
                  </a:lnTo>
                  <a:lnTo>
                    <a:pt x="161" y="4"/>
                  </a:lnTo>
                  <a:lnTo>
                    <a:pt x="173" y="5"/>
                  </a:lnTo>
                  <a:lnTo>
                    <a:pt x="185" y="7"/>
                  </a:lnTo>
                  <a:lnTo>
                    <a:pt x="196" y="8"/>
                  </a:lnTo>
                  <a:lnTo>
                    <a:pt x="207" y="10"/>
                  </a:lnTo>
                  <a:lnTo>
                    <a:pt x="220" y="11"/>
                  </a:lnTo>
                  <a:lnTo>
                    <a:pt x="230" y="12"/>
                  </a:lnTo>
                  <a:lnTo>
                    <a:pt x="241" y="12"/>
                  </a:lnTo>
                  <a:lnTo>
                    <a:pt x="245" y="28"/>
                  </a:lnTo>
                  <a:lnTo>
                    <a:pt x="251" y="41"/>
                  </a:lnTo>
                  <a:lnTo>
                    <a:pt x="256" y="55"/>
                  </a:lnTo>
                  <a:lnTo>
                    <a:pt x="259" y="69"/>
                  </a:lnTo>
                  <a:lnTo>
                    <a:pt x="245" y="72"/>
                  </a:lnTo>
                  <a:lnTo>
                    <a:pt x="230" y="76"/>
                  </a:lnTo>
                  <a:lnTo>
                    <a:pt x="216" y="80"/>
                  </a:lnTo>
                  <a:lnTo>
                    <a:pt x="201" y="83"/>
                  </a:lnTo>
                  <a:lnTo>
                    <a:pt x="187" y="87"/>
                  </a:lnTo>
                  <a:lnTo>
                    <a:pt x="173" y="91"/>
                  </a:lnTo>
                  <a:lnTo>
                    <a:pt x="159" y="94"/>
                  </a:lnTo>
                  <a:lnTo>
                    <a:pt x="145" y="98"/>
                  </a:lnTo>
                  <a:lnTo>
                    <a:pt x="131" y="102"/>
                  </a:lnTo>
                  <a:lnTo>
                    <a:pt x="116" y="105"/>
                  </a:lnTo>
                  <a:lnTo>
                    <a:pt x="101" y="110"/>
                  </a:lnTo>
                  <a:lnTo>
                    <a:pt x="87" y="112"/>
                  </a:lnTo>
                  <a:lnTo>
                    <a:pt x="73" y="117"/>
                  </a:lnTo>
                  <a:lnTo>
                    <a:pt x="59" y="119"/>
                  </a:lnTo>
                  <a:lnTo>
                    <a:pt x="45" y="124"/>
                  </a:lnTo>
                  <a:lnTo>
                    <a:pt x="31" y="126"/>
                  </a:lnTo>
                  <a:lnTo>
                    <a:pt x="28" y="121"/>
                  </a:lnTo>
                  <a:lnTo>
                    <a:pt x="24" y="115"/>
                  </a:lnTo>
                  <a:lnTo>
                    <a:pt x="20" y="111"/>
                  </a:lnTo>
                  <a:lnTo>
                    <a:pt x="17" y="105"/>
                  </a:lnTo>
                  <a:lnTo>
                    <a:pt x="13" y="98"/>
                  </a:lnTo>
                  <a:lnTo>
                    <a:pt x="8" y="90"/>
                  </a:lnTo>
                  <a:lnTo>
                    <a:pt x="4" y="83"/>
                  </a:lnTo>
                  <a:lnTo>
                    <a:pt x="0" y="74"/>
                  </a:lnTo>
                  <a:lnTo>
                    <a:pt x="13" y="70"/>
                  </a:lnTo>
                  <a:lnTo>
                    <a:pt x="23" y="66"/>
                  </a:lnTo>
                  <a:lnTo>
                    <a:pt x="32" y="59"/>
                  </a:lnTo>
                  <a:lnTo>
                    <a:pt x="41" y="52"/>
                  </a:lnTo>
                  <a:lnTo>
                    <a:pt x="48" y="45"/>
                  </a:lnTo>
                  <a:lnTo>
                    <a:pt x="54" y="36"/>
                  </a:lnTo>
                  <a:lnTo>
                    <a:pt x="59" y="26"/>
                  </a:lnTo>
                  <a:lnTo>
                    <a:pt x="62" y="18"/>
                  </a:lnTo>
                  <a:lnTo>
                    <a:pt x="65" y="14"/>
                  </a:lnTo>
                  <a:lnTo>
                    <a:pt x="65" y="8"/>
                  </a:lnTo>
                  <a:lnTo>
                    <a:pt x="66" y="3"/>
                  </a:lnTo>
                  <a:lnTo>
                    <a:pt x="72" y="0"/>
                  </a:lnTo>
                  <a:lnTo>
                    <a:pt x="82" y="4"/>
                  </a:lnTo>
                  <a:lnTo>
                    <a:pt x="92" y="8"/>
                  </a:lnTo>
                  <a:lnTo>
                    <a:pt x="103" y="10"/>
                  </a:lnTo>
                  <a:lnTo>
                    <a:pt x="113" y="12"/>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1" name="Freeform 1005"/>
            <p:cNvSpPr>
              <a:spLocks/>
            </p:cNvSpPr>
            <p:nvPr/>
          </p:nvSpPr>
          <p:spPr bwMode="auto">
            <a:xfrm>
              <a:off x="2268" y="2336"/>
              <a:ext cx="60" cy="53"/>
            </a:xfrm>
            <a:custGeom>
              <a:avLst/>
              <a:gdLst>
                <a:gd name="T0" fmla="*/ 1 w 89"/>
                <a:gd name="T1" fmla="*/ 0 h 64"/>
                <a:gd name="T2" fmla="*/ 1 w 89"/>
                <a:gd name="T3" fmla="*/ 2 h 64"/>
                <a:gd name="T4" fmla="*/ 1 w 89"/>
                <a:gd name="T5" fmla="*/ 2 h 64"/>
                <a:gd name="T6" fmla="*/ 1 w 89"/>
                <a:gd name="T7" fmla="*/ 2 h 64"/>
                <a:gd name="T8" fmla="*/ 1 w 89"/>
                <a:gd name="T9" fmla="*/ 2 h 64"/>
                <a:gd name="T10" fmla="*/ 1 w 89"/>
                <a:gd name="T11" fmla="*/ 2 h 64"/>
                <a:gd name="T12" fmla="*/ 1 w 89"/>
                <a:gd name="T13" fmla="*/ 2 h 64"/>
                <a:gd name="T14" fmla="*/ 1 w 89"/>
                <a:gd name="T15" fmla="*/ 2 h 64"/>
                <a:gd name="T16" fmla="*/ 1 w 89"/>
                <a:gd name="T17" fmla="*/ 2 h 64"/>
                <a:gd name="T18" fmla="*/ 1 w 89"/>
                <a:gd name="T19" fmla="*/ 2 h 64"/>
                <a:gd name="T20" fmla="*/ 1 w 89"/>
                <a:gd name="T21" fmla="*/ 2 h 64"/>
                <a:gd name="T22" fmla="*/ 1 w 89"/>
                <a:gd name="T23" fmla="*/ 2 h 64"/>
                <a:gd name="T24" fmla="*/ 1 w 89"/>
                <a:gd name="T25" fmla="*/ 2 h 64"/>
                <a:gd name="T26" fmla="*/ 1 w 89"/>
                <a:gd name="T27" fmla="*/ 2 h 64"/>
                <a:gd name="T28" fmla="*/ 1 w 89"/>
                <a:gd name="T29" fmla="*/ 2 h 64"/>
                <a:gd name="T30" fmla="*/ 1 w 89"/>
                <a:gd name="T31" fmla="*/ 2 h 64"/>
                <a:gd name="T32" fmla="*/ 0 w 89"/>
                <a:gd name="T33" fmla="*/ 2 h 64"/>
                <a:gd name="T34" fmla="*/ 1 w 89"/>
                <a:gd name="T35" fmla="*/ 2 h 64"/>
                <a:gd name="T36" fmla="*/ 1 w 89"/>
                <a:gd name="T37" fmla="*/ 2 h 64"/>
                <a:gd name="T38" fmla="*/ 1 w 89"/>
                <a:gd name="T39" fmla="*/ 2 h 64"/>
                <a:gd name="T40" fmla="*/ 1 w 89"/>
                <a:gd name="T41" fmla="*/ 2 h 64"/>
                <a:gd name="T42" fmla="*/ 1 w 89"/>
                <a:gd name="T43" fmla="*/ 2 h 64"/>
                <a:gd name="T44" fmla="*/ 1 w 89"/>
                <a:gd name="T45" fmla="*/ 2 h 64"/>
                <a:gd name="T46" fmla="*/ 1 w 89"/>
                <a:gd name="T47" fmla="*/ 2 h 64"/>
                <a:gd name="T48" fmla="*/ 1 w 89"/>
                <a:gd name="T49" fmla="*/ 0 h 64"/>
                <a:gd name="T50" fmla="*/ 1 w 89"/>
                <a:gd name="T51" fmla="*/ 0 h 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9"/>
                <a:gd name="T79" fmla="*/ 0 h 64"/>
                <a:gd name="T80" fmla="*/ 89 w 89"/>
                <a:gd name="T81" fmla="*/ 64 h 6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9" h="64">
                  <a:moveTo>
                    <a:pt x="89" y="0"/>
                  </a:moveTo>
                  <a:lnTo>
                    <a:pt x="87" y="12"/>
                  </a:lnTo>
                  <a:lnTo>
                    <a:pt x="84" y="21"/>
                  </a:lnTo>
                  <a:lnTo>
                    <a:pt x="79" y="31"/>
                  </a:lnTo>
                  <a:lnTo>
                    <a:pt x="73" y="40"/>
                  </a:lnTo>
                  <a:lnTo>
                    <a:pt x="65" y="47"/>
                  </a:lnTo>
                  <a:lnTo>
                    <a:pt x="56" y="54"/>
                  </a:lnTo>
                  <a:lnTo>
                    <a:pt x="46" y="59"/>
                  </a:lnTo>
                  <a:lnTo>
                    <a:pt x="36" y="64"/>
                  </a:lnTo>
                  <a:lnTo>
                    <a:pt x="31" y="64"/>
                  </a:lnTo>
                  <a:lnTo>
                    <a:pt x="25" y="64"/>
                  </a:lnTo>
                  <a:lnTo>
                    <a:pt x="21" y="62"/>
                  </a:lnTo>
                  <a:lnTo>
                    <a:pt x="18" y="57"/>
                  </a:lnTo>
                  <a:lnTo>
                    <a:pt x="14" y="48"/>
                  </a:lnTo>
                  <a:lnTo>
                    <a:pt x="8" y="41"/>
                  </a:lnTo>
                  <a:lnTo>
                    <a:pt x="3" y="33"/>
                  </a:lnTo>
                  <a:lnTo>
                    <a:pt x="0" y="24"/>
                  </a:lnTo>
                  <a:lnTo>
                    <a:pt x="11" y="21"/>
                  </a:lnTo>
                  <a:lnTo>
                    <a:pt x="21" y="19"/>
                  </a:lnTo>
                  <a:lnTo>
                    <a:pt x="32" y="14"/>
                  </a:lnTo>
                  <a:lnTo>
                    <a:pt x="43" y="12"/>
                  </a:lnTo>
                  <a:lnTo>
                    <a:pt x="53" y="9"/>
                  </a:lnTo>
                  <a:lnTo>
                    <a:pt x="65" y="6"/>
                  </a:lnTo>
                  <a:lnTo>
                    <a:pt x="74" y="3"/>
                  </a:lnTo>
                  <a:lnTo>
                    <a:pt x="86" y="0"/>
                  </a:lnTo>
                  <a:lnTo>
                    <a:pt x="89" y="0"/>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2" name="Freeform 1006"/>
            <p:cNvSpPr>
              <a:spLocks/>
            </p:cNvSpPr>
            <p:nvPr/>
          </p:nvSpPr>
          <p:spPr bwMode="auto">
            <a:xfrm>
              <a:off x="2921" y="2336"/>
              <a:ext cx="98" cy="46"/>
            </a:xfrm>
            <a:custGeom>
              <a:avLst/>
              <a:gdLst>
                <a:gd name="T0" fmla="*/ 1 w 139"/>
                <a:gd name="T1" fmla="*/ 4 h 52"/>
                <a:gd name="T2" fmla="*/ 1 w 139"/>
                <a:gd name="T3" fmla="*/ 4 h 52"/>
                <a:gd name="T4" fmla="*/ 1 w 139"/>
                <a:gd name="T5" fmla="*/ 4 h 52"/>
                <a:gd name="T6" fmla="*/ 1 w 139"/>
                <a:gd name="T7" fmla="*/ 4 h 52"/>
                <a:gd name="T8" fmla="*/ 1 w 139"/>
                <a:gd name="T9" fmla="*/ 4 h 52"/>
                <a:gd name="T10" fmla="*/ 1 w 139"/>
                <a:gd name="T11" fmla="*/ 4 h 52"/>
                <a:gd name="T12" fmla="*/ 1 w 139"/>
                <a:gd name="T13" fmla="*/ 4 h 52"/>
                <a:gd name="T14" fmla="*/ 1 w 139"/>
                <a:gd name="T15" fmla="*/ 4 h 52"/>
                <a:gd name="T16" fmla="*/ 1 w 139"/>
                <a:gd name="T17" fmla="*/ 4 h 52"/>
                <a:gd name="T18" fmla="*/ 1 w 139"/>
                <a:gd name="T19" fmla="*/ 4 h 52"/>
                <a:gd name="T20" fmla="*/ 1 w 139"/>
                <a:gd name="T21" fmla="*/ 4 h 52"/>
                <a:gd name="T22" fmla="*/ 1 w 139"/>
                <a:gd name="T23" fmla="*/ 4 h 52"/>
                <a:gd name="T24" fmla="*/ 1 w 139"/>
                <a:gd name="T25" fmla="*/ 4 h 52"/>
                <a:gd name="T26" fmla="*/ 1 w 139"/>
                <a:gd name="T27" fmla="*/ 4 h 52"/>
                <a:gd name="T28" fmla="*/ 1 w 139"/>
                <a:gd name="T29" fmla="*/ 4 h 52"/>
                <a:gd name="T30" fmla="*/ 1 w 139"/>
                <a:gd name="T31" fmla="*/ 4 h 52"/>
                <a:gd name="T32" fmla="*/ 0 w 139"/>
                <a:gd name="T33" fmla="*/ 4 h 52"/>
                <a:gd name="T34" fmla="*/ 1 w 139"/>
                <a:gd name="T35" fmla="*/ 4 h 52"/>
                <a:gd name="T36" fmla="*/ 1 w 139"/>
                <a:gd name="T37" fmla="*/ 4 h 52"/>
                <a:gd name="T38" fmla="*/ 1 w 139"/>
                <a:gd name="T39" fmla="*/ 4 h 52"/>
                <a:gd name="T40" fmla="*/ 1 w 139"/>
                <a:gd name="T41" fmla="*/ 4 h 52"/>
                <a:gd name="T42" fmla="*/ 1 w 139"/>
                <a:gd name="T43" fmla="*/ 4 h 52"/>
                <a:gd name="T44" fmla="*/ 1 w 139"/>
                <a:gd name="T45" fmla="*/ 4 h 52"/>
                <a:gd name="T46" fmla="*/ 1 w 139"/>
                <a:gd name="T47" fmla="*/ 4 h 52"/>
                <a:gd name="T48" fmla="*/ 1 w 139"/>
                <a:gd name="T49" fmla="*/ 4 h 52"/>
                <a:gd name="T50" fmla="*/ 1 w 139"/>
                <a:gd name="T51" fmla="*/ 4 h 52"/>
                <a:gd name="T52" fmla="*/ 1 w 139"/>
                <a:gd name="T53" fmla="*/ 4 h 52"/>
                <a:gd name="T54" fmla="*/ 1 w 139"/>
                <a:gd name="T55" fmla="*/ 4 h 52"/>
                <a:gd name="T56" fmla="*/ 1 w 139"/>
                <a:gd name="T57" fmla="*/ 4 h 52"/>
                <a:gd name="T58" fmla="*/ 1 w 139"/>
                <a:gd name="T59" fmla="*/ 4 h 52"/>
                <a:gd name="T60" fmla="*/ 1 w 139"/>
                <a:gd name="T61" fmla="*/ 4 h 52"/>
                <a:gd name="T62" fmla="*/ 1 w 139"/>
                <a:gd name="T63" fmla="*/ 4 h 52"/>
                <a:gd name="T64" fmla="*/ 1 w 139"/>
                <a:gd name="T65" fmla="*/ 0 h 52"/>
                <a:gd name="T66" fmla="*/ 1 w 139"/>
                <a:gd name="T67" fmla="*/ 1 h 52"/>
                <a:gd name="T68" fmla="*/ 1 w 139"/>
                <a:gd name="T69" fmla="*/ 1 h 52"/>
                <a:gd name="T70" fmla="*/ 1 w 139"/>
                <a:gd name="T71" fmla="*/ 3 h 52"/>
                <a:gd name="T72" fmla="*/ 1 w 139"/>
                <a:gd name="T73" fmla="*/ 4 h 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9"/>
                <a:gd name="T112" fmla="*/ 0 h 52"/>
                <a:gd name="T113" fmla="*/ 139 w 139"/>
                <a:gd name="T114" fmla="*/ 52 h 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9" h="52">
                  <a:moveTo>
                    <a:pt x="139" y="7"/>
                  </a:moveTo>
                  <a:lnTo>
                    <a:pt x="132" y="17"/>
                  </a:lnTo>
                  <a:lnTo>
                    <a:pt x="122" y="25"/>
                  </a:lnTo>
                  <a:lnTo>
                    <a:pt x="113" y="29"/>
                  </a:lnTo>
                  <a:lnTo>
                    <a:pt x="100" y="34"/>
                  </a:lnTo>
                  <a:lnTo>
                    <a:pt x="87" y="38"/>
                  </a:lnTo>
                  <a:lnTo>
                    <a:pt x="75" y="41"/>
                  </a:lnTo>
                  <a:lnTo>
                    <a:pt x="62" y="45"/>
                  </a:lnTo>
                  <a:lnTo>
                    <a:pt x="51" y="50"/>
                  </a:lnTo>
                  <a:lnTo>
                    <a:pt x="44" y="50"/>
                  </a:lnTo>
                  <a:lnTo>
                    <a:pt x="37" y="52"/>
                  </a:lnTo>
                  <a:lnTo>
                    <a:pt x="29" y="52"/>
                  </a:lnTo>
                  <a:lnTo>
                    <a:pt x="22" y="52"/>
                  </a:lnTo>
                  <a:lnTo>
                    <a:pt x="15" y="52"/>
                  </a:lnTo>
                  <a:lnTo>
                    <a:pt x="10" y="49"/>
                  </a:lnTo>
                  <a:lnTo>
                    <a:pt x="4" y="46"/>
                  </a:lnTo>
                  <a:lnTo>
                    <a:pt x="0" y="42"/>
                  </a:lnTo>
                  <a:lnTo>
                    <a:pt x="10" y="43"/>
                  </a:lnTo>
                  <a:lnTo>
                    <a:pt x="20" y="45"/>
                  </a:lnTo>
                  <a:lnTo>
                    <a:pt x="28" y="45"/>
                  </a:lnTo>
                  <a:lnTo>
                    <a:pt x="38" y="43"/>
                  </a:lnTo>
                  <a:lnTo>
                    <a:pt x="46" y="42"/>
                  </a:lnTo>
                  <a:lnTo>
                    <a:pt x="55" y="39"/>
                  </a:lnTo>
                  <a:lnTo>
                    <a:pt x="63" y="35"/>
                  </a:lnTo>
                  <a:lnTo>
                    <a:pt x="72" y="31"/>
                  </a:lnTo>
                  <a:lnTo>
                    <a:pt x="80" y="31"/>
                  </a:lnTo>
                  <a:lnTo>
                    <a:pt x="89" y="28"/>
                  </a:lnTo>
                  <a:lnTo>
                    <a:pt x="97" y="25"/>
                  </a:lnTo>
                  <a:lnTo>
                    <a:pt x="106" y="22"/>
                  </a:lnTo>
                  <a:lnTo>
                    <a:pt x="113" y="18"/>
                  </a:lnTo>
                  <a:lnTo>
                    <a:pt x="120" y="12"/>
                  </a:lnTo>
                  <a:lnTo>
                    <a:pt x="127" y="7"/>
                  </a:lnTo>
                  <a:lnTo>
                    <a:pt x="131" y="0"/>
                  </a:lnTo>
                  <a:lnTo>
                    <a:pt x="134" y="1"/>
                  </a:lnTo>
                  <a:lnTo>
                    <a:pt x="138" y="1"/>
                  </a:lnTo>
                  <a:lnTo>
                    <a:pt x="139" y="3"/>
                  </a:lnTo>
                  <a:lnTo>
                    <a:pt x="139" y="7"/>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3" name="Freeform 1007"/>
            <p:cNvSpPr>
              <a:spLocks/>
            </p:cNvSpPr>
            <p:nvPr/>
          </p:nvSpPr>
          <p:spPr bwMode="auto">
            <a:xfrm>
              <a:off x="3031" y="2399"/>
              <a:ext cx="119" cy="207"/>
            </a:xfrm>
            <a:custGeom>
              <a:avLst/>
              <a:gdLst>
                <a:gd name="T0" fmla="*/ 1 w 170"/>
                <a:gd name="T1" fmla="*/ 3 h 247"/>
                <a:gd name="T2" fmla="*/ 1 w 170"/>
                <a:gd name="T3" fmla="*/ 3 h 247"/>
                <a:gd name="T4" fmla="*/ 1 w 170"/>
                <a:gd name="T5" fmla="*/ 3 h 247"/>
                <a:gd name="T6" fmla="*/ 1 w 170"/>
                <a:gd name="T7" fmla="*/ 3 h 247"/>
                <a:gd name="T8" fmla="*/ 1 w 170"/>
                <a:gd name="T9" fmla="*/ 3 h 247"/>
                <a:gd name="T10" fmla="*/ 1 w 170"/>
                <a:gd name="T11" fmla="*/ 3 h 247"/>
                <a:gd name="T12" fmla="*/ 1 w 170"/>
                <a:gd name="T13" fmla="*/ 3 h 247"/>
                <a:gd name="T14" fmla="*/ 1 w 170"/>
                <a:gd name="T15" fmla="*/ 3 h 247"/>
                <a:gd name="T16" fmla="*/ 1 w 170"/>
                <a:gd name="T17" fmla="*/ 3 h 247"/>
                <a:gd name="T18" fmla="*/ 1 w 170"/>
                <a:gd name="T19" fmla="*/ 3 h 247"/>
                <a:gd name="T20" fmla="*/ 1 w 170"/>
                <a:gd name="T21" fmla="*/ 3 h 247"/>
                <a:gd name="T22" fmla="*/ 1 w 170"/>
                <a:gd name="T23" fmla="*/ 3 h 247"/>
                <a:gd name="T24" fmla="*/ 1 w 170"/>
                <a:gd name="T25" fmla="*/ 3 h 247"/>
                <a:gd name="T26" fmla="*/ 1 w 170"/>
                <a:gd name="T27" fmla="*/ 3 h 247"/>
                <a:gd name="T28" fmla="*/ 1 w 170"/>
                <a:gd name="T29" fmla="*/ 3 h 247"/>
                <a:gd name="T30" fmla="*/ 1 w 170"/>
                <a:gd name="T31" fmla="*/ 3 h 247"/>
                <a:gd name="T32" fmla="*/ 1 w 170"/>
                <a:gd name="T33" fmla="*/ 3 h 247"/>
                <a:gd name="T34" fmla="*/ 1 w 170"/>
                <a:gd name="T35" fmla="*/ 3 h 247"/>
                <a:gd name="T36" fmla="*/ 1 w 170"/>
                <a:gd name="T37" fmla="*/ 3 h 247"/>
                <a:gd name="T38" fmla="*/ 1 w 170"/>
                <a:gd name="T39" fmla="*/ 3 h 247"/>
                <a:gd name="T40" fmla="*/ 1 w 170"/>
                <a:gd name="T41" fmla="*/ 3 h 247"/>
                <a:gd name="T42" fmla="*/ 1 w 170"/>
                <a:gd name="T43" fmla="*/ 3 h 247"/>
                <a:gd name="T44" fmla="*/ 0 w 170"/>
                <a:gd name="T45" fmla="*/ 3 h 247"/>
                <a:gd name="T46" fmla="*/ 1 w 170"/>
                <a:gd name="T47" fmla="*/ 3 h 247"/>
                <a:gd name="T48" fmla="*/ 1 w 170"/>
                <a:gd name="T49" fmla="*/ 3 h 247"/>
                <a:gd name="T50" fmla="*/ 1 w 170"/>
                <a:gd name="T51" fmla="*/ 3 h 247"/>
                <a:gd name="T52" fmla="*/ 1 w 170"/>
                <a:gd name="T53" fmla="*/ 3 h 247"/>
                <a:gd name="T54" fmla="*/ 1 w 170"/>
                <a:gd name="T55" fmla="*/ 3 h 247"/>
                <a:gd name="T56" fmla="*/ 1 w 170"/>
                <a:gd name="T57" fmla="*/ 3 h 247"/>
                <a:gd name="T58" fmla="*/ 1 w 170"/>
                <a:gd name="T59" fmla="*/ 3 h 247"/>
                <a:gd name="T60" fmla="*/ 1 w 170"/>
                <a:gd name="T61" fmla="*/ 3 h 247"/>
                <a:gd name="T62" fmla="*/ 1 w 170"/>
                <a:gd name="T63" fmla="*/ 3 h 247"/>
                <a:gd name="T64" fmla="*/ 1 w 170"/>
                <a:gd name="T65" fmla="*/ 0 h 247"/>
                <a:gd name="T66" fmla="*/ 1 w 170"/>
                <a:gd name="T67" fmla="*/ 3 h 247"/>
                <a:gd name="T68" fmla="*/ 1 w 170"/>
                <a:gd name="T69" fmla="*/ 3 h 2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0"/>
                <a:gd name="T106" fmla="*/ 0 h 247"/>
                <a:gd name="T107" fmla="*/ 170 w 170"/>
                <a:gd name="T108" fmla="*/ 247 h 2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0" h="247">
                  <a:moveTo>
                    <a:pt x="170" y="14"/>
                  </a:moveTo>
                  <a:lnTo>
                    <a:pt x="169" y="29"/>
                  </a:lnTo>
                  <a:lnTo>
                    <a:pt x="167" y="29"/>
                  </a:lnTo>
                  <a:lnTo>
                    <a:pt x="163" y="43"/>
                  </a:lnTo>
                  <a:lnTo>
                    <a:pt x="156" y="55"/>
                  </a:lnTo>
                  <a:lnTo>
                    <a:pt x="150" y="68"/>
                  </a:lnTo>
                  <a:lnTo>
                    <a:pt x="145" y="81"/>
                  </a:lnTo>
                  <a:lnTo>
                    <a:pt x="145" y="79"/>
                  </a:lnTo>
                  <a:lnTo>
                    <a:pt x="143" y="79"/>
                  </a:lnTo>
                  <a:lnTo>
                    <a:pt x="143" y="82"/>
                  </a:lnTo>
                  <a:lnTo>
                    <a:pt x="142" y="85"/>
                  </a:lnTo>
                  <a:lnTo>
                    <a:pt x="141" y="86"/>
                  </a:lnTo>
                  <a:lnTo>
                    <a:pt x="141" y="90"/>
                  </a:lnTo>
                  <a:lnTo>
                    <a:pt x="138" y="92"/>
                  </a:lnTo>
                  <a:lnTo>
                    <a:pt x="138" y="95"/>
                  </a:lnTo>
                  <a:lnTo>
                    <a:pt x="136" y="96"/>
                  </a:lnTo>
                  <a:lnTo>
                    <a:pt x="135" y="96"/>
                  </a:lnTo>
                  <a:lnTo>
                    <a:pt x="132" y="102"/>
                  </a:lnTo>
                  <a:lnTo>
                    <a:pt x="131" y="107"/>
                  </a:lnTo>
                  <a:lnTo>
                    <a:pt x="128" y="113"/>
                  </a:lnTo>
                  <a:lnTo>
                    <a:pt x="124" y="117"/>
                  </a:lnTo>
                  <a:lnTo>
                    <a:pt x="121" y="127"/>
                  </a:lnTo>
                  <a:lnTo>
                    <a:pt x="115" y="137"/>
                  </a:lnTo>
                  <a:lnTo>
                    <a:pt x="110" y="145"/>
                  </a:lnTo>
                  <a:lnTo>
                    <a:pt x="105" y="154"/>
                  </a:lnTo>
                  <a:lnTo>
                    <a:pt x="104" y="158"/>
                  </a:lnTo>
                  <a:lnTo>
                    <a:pt x="103" y="162"/>
                  </a:lnTo>
                  <a:lnTo>
                    <a:pt x="101" y="166"/>
                  </a:lnTo>
                  <a:lnTo>
                    <a:pt x="101" y="169"/>
                  </a:lnTo>
                  <a:lnTo>
                    <a:pt x="98" y="169"/>
                  </a:lnTo>
                  <a:lnTo>
                    <a:pt x="94" y="179"/>
                  </a:lnTo>
                  <a:lnTo>
                    <a:pt x="88" y="190"/>
                  </a:lnTo>
                  <a:lnTo>
                    <a:pt x="86" y="200"/>
                  </a:lnTo>
                  <a:lnTo>
                    <a:pt x="81" y="209"/>
                  </a:lnTo>
                  <a:lnTo>
                    <a:pt x="76" y="219"/>
                  </a:lnTo>
                  <a:lnTo>
                    <a:pt x="70" y="227"/>
                  </a:lnTo>
                  <a:lnTo>
                    <a:pt x="65" y="235"/>
                  </a:lnTo>
                  <a:lnTo>
                    <a:pt x="56" y="242"/>
                  </a:lnTo>
                  <a:lnTo>
                    <a:pt x="48" y="247"/>
                  </a:lnTo>
                  <a:lnTo>
                    <a:pt x="39" y="247"/>
                  </a:lnTo>
                  <a:lnTo>
                    <a:pt x="31" y="245"/>
                  </a:lnTo>
                  <a:lnTo>
                    <a:pt x="22" y="244"/>
                  </a:lnTo>
                  <a:lnTo>
                    <a:pt x="14" y="235"/>
                  </a:lnTo>
                  <a:lnTo>
                    <a:pt x="7" y="227"/>
                  </a:lnTo>
                  <a:lnTo>
                    <a:pt x="1" y="216"/>
                  </a:lnTo>
                  <a:lnTo>
                    <a:pt x="0" y="202"/>
                  </a:lnTo>
                  <a:lnTo>
                    <a:pt x="0" y="203"/>
                  </a:lnTo>
                  <a:lnTo>
                    <a:pt x="3" y="186"/>
                  </a:lnTo>
                  <a:lnTo>
                    <a:pt x="4" y="186"/>
                  </a:lnTo>
                  <a:lnTo>
                    <a:pt x="4" y="182"/>
                  </a:lnTo>
                  <a:lnTo>
                    <a:pt x="14" y="161"/>
                  </a:lnTo>
                  <a:lnTo>
                    <a:pt x="24" y="143"/>
                  </a:lnTo>
                  <a:lnTo>
                    <a:pt x="34" y="126"/>
                  </a:lnTo>
                  <a:lnTo>
                    <a:pt x="43" y="107"/>
                  </a:lnTo>
                  <a:lnTo>
                    <a:pt x="52" y="89"/>
                  </a:lnTo>
                  <a:lnTo>
                    <a:pt x="60" y="72"/>
                  </a:lnTo>
                  <a:lnTo>
                    <a:pt x="67" y="57"/>
                  </a:lnTo>
                  <a:lnTo>
                    <a:pt x="76" y="40"/>
                  </a:lnTo>
                  <a:lnTo>
                    <a:pt x="76" y="41"/>
                  </a:lnTo>
                  <a:lnTo>
                    <a:pt x="81" y="33"/>
                  </a:lnTo>
                  <a:lnTo>
                    <a:pt x="88" y="24"/>
                  </a:lnTo>
                  <a:lnTo>
                    <a:pt x="97" y="16"/>
                  </a:lnTo>
                  <a:lnTo>
                    <a:pt x="105" y="10"/>
                  </a:lnTo>
                  <a:lnTo>
                    <a:pt x="117" y="5"/>
                  </a:lnTo>
                  <a:lnTo>
                    <a:pt x="128" y="2"/>
                  </a:lnTo>
                  <a:lnTo>
                    <a:pt x="141" y="0"/>
                  </a:lnTo>
                  <a:lnTo>
                    <a:pt x="153" y="2"/>
                  </a:lnTo>
                  <a:lnTo>
                    <a:pt x="158" y="3"/>
                  </a:lnTo>
                  <a:lnTo>
                    <a:pt x="162" y="7"/>
                  </a:lnTo>
                  <a:lnTo>
                    <a:pt x="166" y="10"/>
                  </a:lnTo>
                  <a:lnTo>
                    <a:pt x="170" y="14"/>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4" name="Freeform 1008"/>
            <p:cNvSpPr>
              <a:spLocks/>
            </p:cNvSpPr>
            <p:nvPr/>
          </p:nvSpPr>
          <p:spPr bwMode="auto">
            <a:xfrm>
              <a:off x="2557" y="2417"/>
              <a:ext cx="410" cy="83"/>
            </a:xfrm>
            <a:custGeom>
              <a:avLst/>
              <a:gdLst>
                <a:gd name="T0" fmla="*/ 1 w 592"/>
                <a:gd name="T1" fmla="*/ 2 h 100"/>
                <a:gd name="T2" fmla="*/ 1 w 592"/>
                <a:gd name="T3" fmla="*/ 2 h 100"/>
                <a:gd name="T4" fmla="*/ 1 w 592"/>
                <a:gd name="T5" fmla="*/ 2 h 100"/>
                <a:gd name="T6" fmla="*/ 1 w 592"/>
                <a:gd name="T7" fmla="*/ 2 h 100"/>
                <a:gd name="T8" fmla="*/ 1 w 592"/>
                <a:gd name="T9" fmla="*/ 2 h 100"/>
                <a:gd name="T10" fmla="*/ 1 w 592"/>
                <a:gd name="T11" fmla="*/ 2 h 100"/>
                <a:gd name="T12" fmla="*/ 1 w 592"/>
                <a:gd name="T13" fmla="*/ 2 h 100"/>
                <a:gd name="T14" fmla="*/ 1 w 592"/>
                <a:gd name="T15" fmla="*/ 2 h 100"/>
                <a:gd name="T16" fmla="*/ 1 w 592"/>
                <a:gd name="T17" fmla="*/ 2 h 100"/>
                <a:gd name="T18" fmla="*/ 1 w 592"/>
                <a:gd name="T19" fmla="*/ 2 h 100"/>
                <a:gd name="T20" fmla="*/ 1 w 592"/>
                <a:gd name="T21" fmla="*/ 2 h 100"/>
                <a:gd name="T22" fmla="*/ 1 w 592"/>
                <a:gd name="T23" fmla="*/ 2 h 100"/>
                <a:gd name="T24" fmla="*/ 1 w 592"/>
                <a:gd name="T25" fmla="*/ 2 h 100"/>
                <a:gd name="T26" fmla="*/ 1 w 592"/>
                <a:gd name="T27" fmla="*/ 2 h 100"/>
                <a:gd name="T28" fmla="*/ 1 w 592"/>
                <a:gd name="T29" fmla="*/ 2 h 100"/>
                <a:gd name="T30" fmla="*/ 1 w 592"/>
                <a:gd name="T31" fmla="*/ 2 h 100"/>
                <a:gd name="T32" fmla="*/ 1 w 592"/>
                <a:gd name="T33" fmla="*/ 2 h 100"/>
                <a:gd name="T34" fmla="*/ 0 w 592"/>
                <a:gd name="T35" fmla="*/ 1 h 100"/>
                <a:gd name="T36" fmla="*/ 0 w 592"/>
                <a:gd name="T37" fmla="*/ 0 h 100"/>
                <a:gd name="T38" fmla="*/ 1 w 592"/>
                <a:gd name="T39" fmla="*/ 2 h 100"/>
                <a:gd name="T40" fmla="*/ 1 w 592"/>
                <a:gd name="T41" fmla="*/ 2 h 100"/>
                <a:gd name="T42" fmla="*/ 1 w 592"/>
                <a:gd name="T43" fmla="*/ 2 h 100"/>
                <a:gd name="T44" fmla="*/ 1 w 592"/>
                <a:gd name="T45" fmla="*/ 2 h 100"/>
                <a:gd name="T46" fmla="*/ 1 w 592"/>
                <a:gd name="T47" fmla="*/ 2 h 100"/>
                <a:gd name="T48" fmla="*/ 1 w 592"/>
                <a:gd name="T49" fmla="*/ 2 h 100"/>
                <a:gd name="T50" fmla="*/ 1 w 592"/>
                <a:gd name="T51" fmla="*/ 2 h 100"/>
                <a:gd name="T52" fmla="*/ 1 w 592"/>
                <a:gd name="T53" fmla="*/ 2 h 100"/>
                <a:gd name="T54" fmla="*/ 1 w 592"/>
                <a:gd name="T55" fmla="*/ 2 h 100"/>
                <a:gd name="T56" fmla="*/ 1 w 592"/>
                <a:gd name="T57" fmla="*/ 2 h 100"/>
                <a:gd name="T58" fmla="*/ 1 w 592"/>
                <a:gd name="T59" fmla="*/ 2 h 100"/>
                <a:gd name="T60" fmla="*/ 1 w 592"/>
                <a:gd name="T61" fmla="*/ 2 h 100"/>
                <a:gd name="T62" fmla="*/ 1 w 592"/>
                <a:gd name="T63" fmla="*/ 2 h 100"/>
                <a:gd name="T64" fmla="*/ 1 w 592"/>
                <a:gd name="T65" fmla="*/ 2 h 100"/>
                <a:gd name="T66" fmla="*/ 1 w 592"/>
                <a:gd name="T67" fmla="*/ 2 h 100"/>
                <a:gd name="T68" fmla="*/ 1 w 592"/>
                <a:gd name="T69" fmla="*/ 2 h 1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100"/>
                <a:gd name="T107" fmla="*/ 592 w 592"/>
                <a:gd name="T108" fmla="*/ 100 h 1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100">
                  <a:moveTo>
                    <a:pt x="592" y="100"/>
                  </a:moveTo>
                  <a:lnTo>
                    <a:pt x="557" y="99"/>
                  </a:lnTo>
                  <a:lnTo>
                    <a:pt x="522" y="96"/>
                  </a:lnTo>
                  <a:lnTo>
                    <a:pt x="486" y="93"/>
                  </a:lnTo>
                  <a:lnTo>
                    <a:pt x="451" y="90"/>
                  </a:lnTo>
                  <a:lnTo>
                    <a:pt x="416" y="86"/>
                  </a:lnTo>
                  <a:lnTo>
                    <a:pt x="381" y="82"/>
                  </a:lnTo>
                  <a:lnTo>
                    <a:pt x="346" y="77"/>
                  </a:lnTo>
                  <a:lnTo>
                    <a:pt x="310" y="72"/>
                  </a:lnTo>
                  <a:lnTo>
                    <a:pt x="275" y="66"/>
                  </a:lnTo>
                  <a:lnTo>
                    <a:pt x="240" y="61"/>
                  </a:lnTo>
                  <a:lnTo>
                    <a:pt x="205" y="54"/>
                  </a:lnTo>
                  <a:lnTo>
                    <a:pt x="169" y="47"/>
                  </a:lnTo>
                  <a:lnTo>
                    <a:pt x="134" y="39"/>
                  </a:lnTo>
                  <a:lnTo>
                    <a:pt x="99" y="31"/>
                  </a:lnTo>
                  <a:lnTo>
                    <a:pt x="65" y="23"/>
                  </a:lnTo>
                  <a:lnTo>
                    <a:pt x="30" y="13"/>
                  </a:lnTo>
                  <a:lnTo>
                    <a:pt x="0" y="1"/>
                  </a:lnTo>
                  <a:lnTo>
                    <a:pt x="0" y="0"/>
                  </a:lnTo>
                  <a:lnTo>
                    <a:pt x="36" y="11"/>
                  </a:lnTo>
                  <a:lnTo>
                    <a:pt x="72" y="21"/>
                  </a:lnTo>
                  <a:lnTo>
                    <a:pt x="107" y="30"/>
                  </a:lnTo>
                  <a:lnTo>
                    <a:pt x="144" y="38"/>
                  </a:lnTo>
                  <a:lnTo>
                    <a:pt x="181" y="47"/>
                  </a:lnTo>
                  <a:lnTo>
                    <a:pt x="217" y="54"/>
                  </a:lnTo>
                  <a:lnTo>
                    <a:pt x="255" y="61"/>
                  </a:lnTo>
                  <a:lnTo>
                    <a:pt x="292" y="66"/>
                  </a:lnTo>
                  <a:lnTo>
                    <a:pt x="329" y="72"/>
                  </a:lnTo>
                  <a:lnTo>
                    <a:pt x="367" y="77"/>
                  </a:lnTo>
                  <a:lnTo>
                    <a:pt x="405" y="82"/>
                  </a:lnTo>
                  <a:lnTo>
                    <a:pt x="441" y="86"/>
                  </a:lnTo>
                  <a:lnTo>
                    <a:pt x="479" y="90"/>
                  </a:lnTo>
                  <a:lnTo>
                    <a:pt x="517" y="94"/>
                  </a:lnTo>
                  <a:lnTo>
                    <a:pt x="554" y="97"/>
                  </a:lnTo>
                  <a:lnTo>
                    <a:pt x="592" y="100"/>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5" name="Freeform 1009"/>
            <p:cNvSpPr>
              <a:spLocks/>
            </p:cNvSpPr>
            <p:nvPr/>
          </p:nvSpPr>
          <p:spPr bwMode="auto">
            <a:xfrm>
              <a:off x="3287" y="2425"/>
              <a:ext cx="168" cy="204"/>
            </a:xfrm>
            <a:custGeom>
              <a:avLst/>
              <a:gdLst>
                <a:gd name="T0" fmla="*/ 1 w 242"/>
                <a:gd name="T1" fmla="*/ 3 h 241"/>
                <a:gd name="T2" fmla="*/ 1 w 242"/>
                <a:gd name="T3" fmla="*/ 3 h 241"/>
                <a:gd name="T4" fmla="*/ 1 w 242"/>
                <a:gd name="T5" fmla="*/ 3 h 241"/>
                <a:gd name="T6" fmla="*/ 1 w 242"/>
                <a:gd name="T7" fmla="*/ 3 h 241"/>
                <a:gd name="T8" fmla="*/ 1 w 242"/>
                <a:gd name="T9" fmla="*/ 3 h 241"/>
                <a:gd name="T10" fmla="*/ 1 w 242"/>
                <a:gd name="T11" fmla="*/ 3 h 241"/>
                <a:gd name="T12" fmla="*/ 1 w 242"/>
                <a:gd name="T13" fmla="*/ 3 h 241"/>
                <a:gd name="T14" fmla="*/ 1 w 242"/>
                <a:gd name="T15" fmla="*/ 3 h 241"/>
                <a:gd name="T16" fmla="*/ 1 w 242"/>
                <a:gd name="T17" fmla="*/ 3 h 241"/>
                <a:gd name="T18" fmla="*/ 1 w 242"/>
                <a:gd name="T19" fmla="*/ 3 h 241"/>
                <a:gd name="T20" fmla="*/ 1 w 242"/>
                <a:gd name="T21" fmla="*/ 3 h 241"/>
                <a:gd name="T22" fmla="*/ 1 w 242"/>
                <a:gd name="T23" fmla="*/ 3 h 241"/>
                <a:gd name="T24" fmla="*/ 1 w 242"/>
                <a:gd name="T25" fmla="*/ 3 h 241"/>
                <a:gd name="T26" fmla="*/ 1 w 242"/>
                <a:gd name="T27" fmla="*/ 3 h 241"/>
                <a:gd name="T28" fmla="*/ 1 w 242"/>
                <a:gd name="T29" fmla="*/ 3 h 241"/>
                <a:gd name="T30" fmla="*/ 1 w 242"/>
                <a:gd name="T31" fmla="*/ 3 h 241"/>
                <a:gd name="T32" fmla="*/ 1 w 242"/>
                <a:gd name="T33" fmla="*/ 3 h 241"/>
                <a:gd name="T34" fmla="*/ 1 w 242"/>
                <a:gd name="T35" fmla="*/ 3 h 241"/>
                <a:gd name="T36" fmla="*/ 1 w 242"/>
                <a:gd name="T37" fmla="*/ 3 h 241"/>
                <a:gd name="T38" fmla="*/ 1 w 242"/>
                <a:gd name="T39" fmla="*/ 3 h 241"/>
                <a:gd name="T40" fmla="*/ 1 w 242"/>
                <a:gd name="T41" fmla="*/ 3 h 241"/>
                <a:gd name="T42" fmla="*/ 1 w 242"/>
                <a:gd name="T43" fmla="*/ 3 h 241"/>
                <a:gd name="T44" fmla="*/ 1 w 242"/>
                <a:gd name="T45" fmla="*/ 3 h 241"/>
                <a:gd name="T46" fmla="*/ 1 w 242"/>
                <a:gd name="T47" fmla="*/ 3 h 241"/>
                <a:gd name="T48" fmla="*/ 1 w 242"/>
                <a:gd name="T49" fmla="*/ 3 h 241"/>
                <a:gd name="T50" fmla="*/ 1 w 242"/>
                <a:gd name="T51" fmla="*/ 3 h 241"/>
                <a:gd name="T52" fmla="*/ 1 w 242"/>
                <a:gd name="T53" fmla="*/ 3 h 241"/>
                <a:gd name="T54" fmla="*/ 1 w 242"/>
                <a:gd name="T55" fmla="*/ 3 h 241"/>
                <a:gd name="T56" fmla="*/ 1 w 242"/>
                <a:gd name="T57" fmla="*/ 3 h 241"/>
                <a:gd name="T58" fmla="*/ 1 w 242"/>
                <a:gd name="T59" fmla="*/ 3 h 241"/>
                <a:gd name="T60" fmla="*/ 1 w 242"/>
                <a:gd name="T61" fmla="*/ 3 h 241"/>
                <a:gd name="T62" fmla="*/ 1 w 242"/>
                <a:gd name="T63" fmla="*/ 3 h 241"/>
                <a:gd name="T64" fmla="*/ 1 w 242"/>
                <a:gd name="T65" fmla="*/ 3 h 241"/>
                <a:gd name="T66" fmla="*/ 1 w 242"/>
                <a:gd name="T67" fmla="*/ 3 h 241"/>
                <a:gd name="T68" fmla="*/ 1 w 242"/>
                <a:gd name="T69" fmla="*/ 3 h 241"/>
                <a:gd name="T70" fmla="*/ 1 w 242"/>
                <a:gd name="T71" fmla="*/ 3 h 241"/>
                <a:gd name="T72" fmla="*/ 0 w 242"/>
                <a:gd name="T73" fmla="*/ 3 h 241"/>
                <a:gd name="T74" fmla="*/ 0 w 242"/>
                <a:gd name="T75" fmla="*/ 3 h 241"/>
                <a:gd name="T76" fmla="*/ 0 w 242"/>
                <a:gd name="T77" fmla="*/ 3 h 241"/>
                <a:gd name="T78" fmla="*/ 1 w 242"/>
                <a:gd name="T79" fmla="*/ 3 h 241"/>
                <a:gd name="T80" fmla="*/ 1 w 242"/>
                <a:gd name="T81" fmla="*/ 2 h 241"/>
                <a:gd name="T82" fmla="*/ 1 w 242"/>
                <a:gd name="T83" fmla="*/ 0 h 241"/>
                <a:gd name="T84" fmla="*/ 1 w 242"/>
                <a:gd name="T85" fmla="*/ 3 h 241"/>
                <a:gd name="T86" fmla="*/ 1 w 242"/>
                <a:gd name="T87" fmla="*/ 3 h 241"/>
                <a:gd name="T88" fmla="*/ 1 w 242"/>
                <a:gd name="T89" fmla="*/ 3 h 241"/>
                <a:gd name="T90" fmla="*/ 1 w 242"/>
                <a:gd name="T91" fmla="*/ 3 h 241"/>
                <a:gd name="T92" fmla="*/ 1 w 242"/>
                <a:gd name="T93" fmla="*/ 3 h 241"/>
                <a:gd name="T94" fmla="*/ 1 w 242"/>
                <a:gd name="T95" fmla="*/ 3 h 241"/>
                <a:gd name="T96" fmla="*/ 1 w 242"/>
                <a:gd name="T97" fmla="*/ 3 h 2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2"/>
                <a:gd name="T148" fmla="*/ 0 h 241"/>
                <a:gd name="T149" fmla="*/ 242 w 242"/>
                <a:gd name="T150" fmla="*/ 241 h 2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2" h="241">
                  <a:moveTo>
                    <a:pt x="146" y="88"/>
                  </a:moveTo>
                  <a:lnTo>
                    <a:pt x="158" y="99"/>
                  </a:lnTo>
                  <a:lnTo>
                    <a:pt x="169" y="110"/>
                  </a:lnTo>
                  <a:lnTo>
                    <a:pt x="180" y="123"/>
                  </a:lnTo>
                  <a:lnTo>
                    <a:pt x="192" y="134"/>
                  </a:lnTo>
                  <a:lnTo>
                    <a:pt x="203" y="147"/>
                  </a:lnTo>
                  <a:lnTo>
                    <a:pt x="215" y="159"/>
                  </a:lnTo>
                  <a:lnTo>
                    <a:pt x="227" y="172"/>
                  </a:lnTo>
                  <a:lnTo>
                    <a:pt x="238" y="185"/>
                  </a:lnTo>
                  <a:lnTo>
                    <a:pt x="241" y="196"/>
                  </a:lnTo>
                  <a:lnTo>
                    <a:pt x="242" y="207"/>
                  </a:lnTo>
                  <a:lnTo>
                    <a:pt x="239" y="217"/>
                  </a:lnTo>
                  <a:lnTo>
                    <a:pt x="234" y="228"/>
                  </a:lnTo>
                  <a:lnTo>
                    <a:pt x="225" y="235"/>
                  </a:lnTo>
                  <a:lnTo>
                    <a:pt x="217" y="240"/>
                  </a:lnTo>
                  <a:lnTo>
                    <a:pt x="207" y="241"/>
                  </a:lnTo>
                  <a:lnTo>
                    <a:pt x="196" y="241"/>
                  </a:lnTo>
                  <a:lnTo>
                    <a:pt x="182" y="235"/>
                  </a:lnTo>
                  <a:lnTo>
                    <a:pt x="173" y="227"/>
                  </a:lnTo>
                  <a:lnTo>
                    <a:pt x="165" y="218"/>
                  </a:lnTo>
                  <a:lnTo>
                    <a:pt x="155" y="209"/>
                  </a:lnTo>
                  <a:lnTo>
                    <a:pt x="148" y="200"/>
                  </a:lnTo>
                  <a:lnTo>
                    <a:pt x="139" y="192"/>
                  </a:lnTo>
                  <a:lnTo>
                    <a:pt x="131" y="183"/>
                  </a:lnTo>
                  <a:lnTo>
                    <a:pt x="124" y="176"/>
                  </a:lnTo>
                  <a:lnTo>
                    <a:pt x="110" y="159"/>
                  </a:lnTo>
                  <a:lnTo>
                    <a:pt x="94" y="144"/>
                  </a:lnTo>
                  <a:lnTo>
                    <a:pt x="79" y="127"/>
                  </a:lnTo>
                  <a:lnTo>
                    <a:pt x="63" y="110"/>
                  </a:lnTo>
                  <a:lnTo>
                    <a:pt x="48" y="95"/>
                  </a:lnTo>
                  <a:lnTo>
                    <a:pt x="32" y="78"/>
                  </a:lnTo>
                  <a:lnTo>
                    <a:pt x="17" y="61"/>
                  </a:lnTo>
                  <a:lnTo>
                    <a:pt x="3" y="44"/>
                  </a:lnTo>
                  <a:lnTo>
                    <a:pt x="3" y="41"/>
                  </a:lnTo>
                  <a:lnTo>
                    <a:pt x="1" y="38"/>
                  </a:lnTo>
                  <a:lnTo>
                    <a:pt x="1" y="36"/>
                  </a:lnTo>
                  <a:lnTo>
                    <a:pt x="0" y="33"/>
                  </a:lnTo>
                  <a:lnTo>
                    <a:pt x="0" y="23"/>
                  </a:lnTo>
                  <a:lnTo>
                    <a:pt x="0" y="14"/>
                  </a:lnTo>
                  <a:lnTo>
                    <a:pt x="4" y="6"/>
                  </a:lnTo>
                  <a:lnTo>
                    <a:pt x="13" y="2"/>
                  </a:lnTo>
                  <a:lnTo>
                    <a:pt x="37" y="0"/>
                  </a:lnTo>
                  <a:lnTo>
                    <a:pt x="58" y="5"/>
                  </a:lnTo>
                  <a:lnTo>
                    <a:pt x="75" y="14"/>
                  </a:lnTo>
                  <a:lnTo>
                    <a:pt x="90" y="27"/>
                  </a:lnTo>
                  <a:lnTo>
                    <a:pt x="104" y="43"/>
                  </a:lnTo>
                  <a:lnTo>
                    <a:pt x="118" y="59"/>
                  </a:lnTo>
                  <a:lnTo>
                    <a:pt x="131" y="75"/>
                  </a:lnTo>
                  <a:lnTo>
                    <a:pt x="146" y="88"/>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6" name="Freeform 1010"/>
            <p:cNvSpPr>
              <a:spLocks/>
            </p:cNvSpPr>
            <p:nvPr/>
          </p:nvSpPr>
          <p:spPr bwMode="auto">
            <a:xfrm>
              <a:off x="3050" y="2430"/>
              <a:ext cx="102" cy="199"/>
            </a:xfrm>
            <a:custGeom>
              <a:avLst/>
              <a:gdLst>
                <a:gd name="T0" fmla="*/ 1 w 146"/>
                <a:gd name="T1" fmla="*/ 3 h 235"/>
                <a:gd name="T2" fmla="*/ 1 w 146"/>
                <a:gd name="T3" fmla="*/ 3 h 235"/>
                <a:gd name="T4" fmla="*/ 1 w 146"/>
                <a:gd name="T5" fmla="*/ 3 h 235"/>
                <a:gd name="T6" fmla="*/ 1 w 146"/>
                <a:gd name="T7" fmla="*/ 3 h 235"/>
                <a:gd name="T8" fmla="*/ 1 w 146"/>
                <a:gd name="T9" fmla="*/ 3 h 235"/>
                <a:gd name="T10" fmla="*/ 1 w 146"/>
                <a:gd name="T11" fmla="*/ 3 h 235"/>
                <a:gd name="T12" fmla="*/ 1 w 146"/>
                <a:gd name="T13" fmla="*/ 3 h 235"/>
                <a:gd name="T14" fmla="*/ 1 w 146"/>
                <a:gd name="T15" fmla="*/ 3 h 235"/>
                <a:gd name="T16" fmla="*/ 1 w 146"/>
                <a:gd name="T17" fmla="*/ 3 h 235"/>
                <a:gd name="T18" fmla="*/ 1 w 146"/>
                <a:gd name="T19" fmla="*/ 3 h 235"/>
                <a:gd name="T20" fmla="*/ 1 w 146"/>
                <a:gd name="T21" fmla="*/ 3 h 235"/>
                <a:gd name="T22" fmla="*/ 1 w 146"/>
                <a:gd name="T23" fmla="*/ 3 h 235"/>
                <a:gd name="T24" fmla="*/ 1 w 146"/>
                <a:gd name="T25" fmla="*/ 3 h 235"/>
                <a:gd name="T26" fmla="*/ 1 w 146"/>
                <a:gd name="T27" fmla="*/ 3 h 235"/>
                <a:gd name="T28" fmla="*/ 1 w 146"/>
                <a:gd name="T29" fmla="*/ 3 h 235"/>
                <a:gd name="T30" fmla="*/ 1 w 146"/>
                <a:gd name="T31" fmla="*/ 3 h 235"/>
                <a:gd name="T32" fmla="*/ 1 w 146"/>
                <a:gd name="T33" fmla="*/ 3 h 235"/>
                <a:gd name="T34" fmla="*/ 1 w 146"/>
                <a:gd name="T35" fmla="*/ 3 h 235"/>
                <a:gd name="T36" fmla="*/ 1 w 146"/>
                <a:gd name="T37" fmla="*/ 3 h 235"/>
                <a:gd name="T38" fmla="*/ 1 w 146"/>
                <a:gd name="T39" fmla="*/ 3 h 235"/>
                <a:gd name="T40" fmla="*/ 1 w 146"/>
                <a:gd name="T41" fmla="*/ 3 h 235"/>
                <a:gd name="T42" fmla="*/ 0 w 146"/>
                <a:gd name="T43" fmla="*/ 3 h 235"/>
                <a:gd name="T44" fmla="*/ 1 w 146"/>
                <a:gd name="T45" fmla="*/ 3 h 235"/>
                <a:gd name="T46" fmla="*/ 1 w 146"/>
                <a:gd name="T47" fmla="*/ 3 h 235"/>
                <a:gd name="T48" fmla="*/ 1 w 146"/>
                <a:gd name="T49" fmla="*/ 3 h 235"/>
                <a:gd name="T50" fmla="*/ 1 w 146"/>
                <a:gd name="T51" fmla="*/ 3 h 235"/>
                <a:gd name="T52" fmla="*/ 1 w 146"/>
                <a:gd name="T53" fmla="*/ 3 h 235"/>
                <a:gd name="T54" fmla="*/ 1 w 146"/>
                <a:gd name="T55" fmla="*/ 3 h 235"/>
                <a:gd name="T56" fmla="*/ 1 w 146"/>
                <a:gd name="T57" fmla="*/ 3 h 235"/>
                <a:gd name="T58" fmla="*/ 1 w 146"/>
                <a:gd name="T59" fmla="*/ 3 h 235"/>
                <a:gd name="T60" fmla="*/ 1 w 146"/>
                <a:gd name="T61" fmla="*/ 3 h 235"/>
                <a:gd name="T62" fmla="*/ 1 w 146"/>
                <a:gd name="T63" fmla="*/ 3 h 235"/>
                <a:gd name="T64" fmla="*/ 1 w 146"/>
                <a:gd name="T65" fmla="*/ 3 h 235"/>
                <a:gd name="T66" fmla="*/ 1 w 146"/>
                <a:gd name="T67" fmla="*/ 3 h 235"/>
                <a:gd name="T68" fmla="*/ 1 w 146"/>
                <a:gd name="T69" fmla="*/ 3 h 235"/>
                <a:gd name="T70" fmla="*/ 1 w 146"/>
                <a:gd name="T71" fmla="*/ 3 h 235"/>
                <a:gd name="T72" fmla="*/ 1 w 146"/>
                <a:gd name="T73" fmla="*/ 3 h 235"/>
                <a:gd name="T74" fmla="*/ 1 w 146"/>
                <a:gd name="T75" fmla="*/ 3 h 235"/>
                <a:gd name="T76" fmla="*/ 1 w 146"/>
                <a:gd name="T77" fmla="*/ 3 h 235"/>
                <a:gd name="T78" fmla="*/ 1 w 146"/>
                <a:gd name="T79" fmla="*/ 3 h 235"/>
                <a:gd name="T80" fmla="*/ 1 w 146"/>
                <a:gd name="T81" fmla="*/ 3 h 235"/>
                <a:gd name="T82" fmla="*/ 1 w 146"/>
                <a:gd name="T83" fmla="*/ 3 h 235"/>
                <a:gd name="T84" fmla="*/ 1 w 146"/>
                <a:gd name="T85" fmla="*/ 3 h 235"/>
                <a:gd name="T86" fmla="*/ 1 w 146"/>
                <a:gd name="T87" fmla="*/ 3 h 235"/>
                <a:gd name="T88" fmla="*/ 1 w 146"/>
                <a:gd name="T89" fmla="*/ 3 h 235"/>
                <a:gd name="T90" fmla="*/ 1 w 146"/>
                <a:gd name="T91" fmla="*/ 0 h 235"/>
                <a:gd name="T92" fmla="*/ 1 w 146"/>
                <a:gd name="T93" fmla="*/ 3 h 235"/>
                <a:gd name="T94" fmla="*/ 1 w 146"/>
                <a:gd name="T95" fmla="*/ 3 h 235"/>
                <a:gd name="T96" fmla="*/ 1 w 146"/>
                <a:gd name="T97" fmla="*/ 3 h 235"/>
                <a:gd name="T98" fmla="*/ 1 w 146"/>
                <a:gd name="T99" fmla="*/ 3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6"/>
                <a:gd name="T151" fmla="*/ 0 h 235"/>
                <a:gd name="T152" fmla="*/ 146 w 146"/>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6" h="235">
                  <a:moveTo>
                    <a:pt x="146" y="17"/>
                  </a:moveTo>
                  <a:lnTo>
                    <a:pt x="145" y="17"/>
                  </a:lnTo>
                  <a:lnTo>
                    <a:pt x="144" y="37"/>
                  </a:lnTo>
                  <a:lnTo>
                    <a:pt x="137" y="53"/>
                  </a:lnTo>
                  <a:lnTo>
                    <a:pt x="128" y="69"/>
                  </a:lnTo>
                  <a:lnTo>
                    <a:pt x="121" y="87"/>
                  </a:lnTo>
                  <a:lnTo>
                    <a:pt x="113" y="106"/>
                  </a:lnTo>
                  <a:lnTo>
                    <a:pt x="104" y="122"/>
                  </a:lnTo>
                  <a:lnTo>
                    <a:pt x="97" y="138"/>
                  </a:lnTo>
                  <a:lnTo>
                    <a:pt x="89" y="155"/>
                  </a:lnTo>
                  <a:lnTo>
                    <a:pt x="80" y="170"/>
                  </a:lnTo>
                  <a:lnTo>
                    <a:pt x="73" y="186"/>
                  </a:lnTo>
                  <a:lnTo>
                    <a:pt x="66" y="201"/>
                  </a:lnTo>
                  <a:lnTo>
                    <a:pt x="59" y="218"/>
                  </a:lnTo>
                  <a:lnTo>
                    <a:pt x="53" y="225"/>
                  </a:lnTo>
                  <a:lnTo>
                    <a:pt x="46" y="231"/>
                  </a:lnTo>
                  <a:lnTo>
                    <a:pt x="35" y="234"/>
                  </a:lnTo>
                  <a:lnTo>
                    <a:pt x="24" y="235"/>
                  </a:lnTo>
                  <a:lnTo>
                    <a:pt x="15" y="232"/>
                  </a:lnTo>
                  <a:lnTo>
                    <a:pt x="8" y="228"/>
                  </a:lnTo>
                  <a:lnTo>
                    <a:pt x="3" y="222"/>
                  </a:lnTo>
                  <a:lnTo>
                    <a:pt x="0" y="215"/>
                  </a:lnTo>
                  <a:lnTo>
                    <a:pt x="8" y="215"/>
                  </a:lnTo>
                  <a:lnTo>
                    <a:pt x="18" y="214"/>
                  </a:lnTo>
                  <a:lnTo>
                    <a:pt x="28" y="210"/>
                  </a:lnTo>
                  <a:lnTo>
                    <a:pt x="37" y="205"/>
                  </a:lnTo>
                  <a:lnTo>
                    <a:pt x="44" y="194"/>
                  </a:lnTo>
                  <a:lnTo>
                    <a:pt x="51" y="183"/>
                  </a:lnTo>
                  <a:lnTo>
                    <a:pt x="56" y="173"/>
                  </a:lnTo>
                  <a:lnTo>
                    <a:pt x="62" y="163"/>
                  </a:lnTo>
                  <a:lnTo>
                    <a:pt x="66" y="153"/>
                  </a:lnTo>
                  <a:lnTo>
                    <a:pt x="72" y="144"/>
                  </a:lnTo>
                  <a:lnTo>
                    <a:pt x="76" y="134"/>
                  </a:lnTo>
                  <a:lnTo>
                    <a:pt x="82" y="124"/>
                  </a:lnTo>
                  <a:lnTo>
                    <a:pt x="83" y="120"/>
                  </a:lnTo>
                  <a:lnTo>
                    <a:pt x="86" y="113"/>
                  </a:lnTo>
                  <a:lnTo>
                    <a:pt x="87" y="107"/>
                  </a:lnTo>
                  <a:lnTo>
                    <a:pt x="90" y="103"/>
                  </a:lnTo>
                  <a:lnTo>
                    <a:pt x="97" y="91"/>
                  </a:lnTo>
                  <a:lnTo>
                    <a:pt x="103" y="79"/>
                  </a:lnTo>
                  <a:lnTo>
                    <a:pt x="110" y="66"/>
                  </a:lnTo>
                  <a:lnTo>
                    <a:pt x="115" y="53"/>
                  </a:lnTo>
                  <a:lnTo>
                    <a:pt x="122" y="39"/>
                  </a:lnTo>
                  <a:lnTo>
                    <a:pt x="128" y="27"/>
                  </a:lnTo>
                  <a:lnTo>
                    <a:pt x="135" y="13"/>
                  </a:lnTo>
                  <a:lnTo>
                    <a:pt x="142" y="0"/>
                  </a:lnTo>
                  <a:lnTo>
                    <a:pt x="144" y="4"/>
                  </a:lnTo>
                  <a:lnTo>
                    <a:pt x="145" y="8"/>
                  </a:lnTo>
                  <a:lnTo>
                    <a:pt x="145" y="13"/>
                  </a:lnTo>
                  <a:lnTo>
                    <a:pt x="146" y="17"/>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7" name="Freeform 1011"/>
            <p:cNvSpPr>
              <a:spLocks/>
            </p:cNvSpPr>
            <p:nvPr/>
          </p:nvSpPr>
          <p:spPr bwMode="auto">
            <a:xfrm>
              <a:off x="3139" y="2435"/>
              <a:ext cx="34" cy="131"/>
            </a:xfrm>
            <a:custGeom>
              <a:avLst/>
              <a:gdLst>
                <a:gd name="T0" fmla="*/ 1 w 50"/>
                <a:gd name="T1" fmla="*/ 3 h 156"/>
                <a:gd name="T2" fmla="*/ 1 w 50"/>
                <a:gd name="T3" fmla="*/ 3 h 156"/>
                <a:gd name="T4" fmla="*/ 1 w 50"/>
                <a:gd name="T5" fmla="*/ 3 h 156"/>
                <a:gd name="T6" fmla="*/ 1 w 50"/>
                <a:gd name="T7" fmla="*/ 3 h 156"/>
                <a:gd name="T8" fmla="*/ 1 w 50"/>
                <a:gd name="T9" fmla="*/ 3 h 156"/>
                <a:gd name="T10" fmla="*/ 1 w 50"/>
                <a:gd name="T11" fmla="*/ 3 h 156"/>
                <a:gd name="T12" fmla="*/ 1 w 50"/>
                <a:gd name="T13" fmla="*/ 3 h 156"/>
                <a:gd name="T14" fmla="*/ 1 w 50"/>
                <a:gd name="T15" fmla="*/ 3 h 156"/>
                <a:gd name="T16" fmla="*/ 1 w 50"/>
                <a:gd name="T17" fmla="*/ 3 h 156"/>
                <a:gd name="T18" fmla="*/ 1 w 50"/>
                <a:gd name="T19" fmla="*/ 3 h 156"/>
                <a:gd name="T20" fmla="*/ 1 w 50"/>
                <a:gd name="T21" fmla="*/ 3 h 156"/>
                <a:gd name="T22" fmla="*/ 1 w 50"/>
                <a:gd name="T23" fmla="*/ 3 h 156"/>
                <a:gd name="T24" fmla="*/ 1 w 50"/>
                <a:gd name="T25" fmla="*/ 3 h 156"/>
                <a:gd name="T26" fmla="*/ 1 w 50"/>
                <a:gd name="T27" fmla="*/ 3 h 156"/>
                <a:gd name="T28" fmla="*/ 1 w 50"/>
                <a:gd name="T29" fmla="*/ 3 h 156"/>
                <a:gd name="T30" fmla="*/ 0 w 50"/>
                <a:gd name="T31" fmla="*/ 3 h 156"/>
                <a:gd name="T32" fmla="*/ 1 w 50"/>
                <a:gd name="T33" fmla="*/ 3 h 156"/>
                <a:gd name="T34" fmla="*/ 1 w 50"/>
                <a:gd name="T35" fmla="*/ 3 h 156"/>
                <a:gd name="T36" fmla="*/ 0 w 50"/>
                <a:gd name="T37" fmla="*/ 3 h 156"/>
                <a:gd name="T38" fmla="*/ 0 w 50"/>
                <a:gd name="T39" fmla="*/ 3 h 156"/>
                <a:gd name="T40" fmla="*/ 0 w 50"/>
                <a:gd name="T41" fmla="*/ 3 h 156"/>
                <a:gd name="T42" fmla="*/ 0 w 50"/>
                <a:gd name="T43" fmla="*/ 3 h 156"/>
                <a:gd name="T44" fmla="*/ 1 w 50"/>
                <a:gd name="T45" fmla="*/ 3 h 156"/>
                <a:gd name="T46" fmla="*/ 1 w 50"/>
                <a:gd name="T47" fmla="*/ 3 h 156"/>
                <a:gd name="T48" fmla="*/ 1 w 50"/>
                <a:gd name="T49" fmla="*/ 3 h 156"/>
                <a:gd name="T50" fmla="*/ 1 w 50"/>
                <a:gd name="T51" fmla="*/ 3 h 156"/>
                <a:gd name="T52" fmla="*/ 1 w 50"/>
                <a:gd name="T53" fmla="*/ 3 h 156"/>
                <a:gd name="T54" fmla="*/ 1 w 50"/>
                <a:gd name="T55" fmla="*/ 3 h 156"/>
                <a:gd name="T56" fmla="*/ 1 w 50"/>
                <a:gd name="T57" fmla="*/ 3 h 156"/>
                <a:gd name="T58" fmla="*/ 1 w 50"/>
                <a:gd name="T59" fmla="*/ 3 h 156"/>
                <a:gd name="T60" fmla="*/ 1 w 50"/>
                <a:gd name="T61" fmla="*/ 3 h 156"/>
                <a:gd name="T62" fmla="*/ 1 w 50"/>
                <a:gd name="T63" fmla="*/ 3 h 156"/>
                <a:gd name="T64" fmla="*/ 1 w 50"/>
                <a:gd name="T65" fmla="*/ 0 h 156"/>
                <a:gd name="T66" fmla="*/ 1 w 50"/>
                <a:gd name="T67" fmla="*/ 0 h 156"/>
                <a:gd name="T68" fmla="*/ 1 w 50"/>
                <a:gd name="T69" fmla="*/ 3 h 156"/>
                <a:gd name="T70" fmla="*/ 1 w 50"/>
                <a:gd name="T71" fmla="*/ 3 h 156"/>
                <a:gd name="T72" fmla="*/ 1 w 50"/>
                <a:gd name="T73" fmla="*/ 3 h 1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156"/>
                <a:gd name="T113" fmla="*/ 50 w 50"/>
                <a:gd name="T114" fmla="*/ 156 h 15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156">
                  <a:moveTo>
                    <a:pt x="43" y="14"/>
                  </a:moveTo>
                  <a:lnTo>
                    <a:pt x="45" y="23"/>
                  </a:lnTo>
                  <a:lnTo>
                    <a:pt x="43" y="23"/>
                  </a:lnTo>
                  <a:lnTo>
                    <a:pt x="46" y="37"/>
                  </a:lnTo>
                  <a:lnTo>
                    <a:pt x="50" y="55"/>
                  </a:lnTo>
                  <a:lnTo>
                    <a:pt x="50" y="75"/>
                  </a:lnTo>
                  <a:lnTo>
                    <a:pt x="48" y="92"/>
                  </a:lnTo>
                  <a:lnTo>
                    <a:pt x="41" y="107"/>
                  </a:lnTo>
                  <a:lnTo>
                    <a:pt x="32" y="121"/>
                  </a:lnTo>
                  <a:lnTo>
                    <a:pt x="24" y="138"/>
                  </a:lnTo>
                  <a:lnTo>
                    <a:pt x="14" y="156"/>
                  </a:lnTo>
                  <a:lnTo>
                    <a:pt x="11" y="155"/>
                  </a:lnTo>
                  <a:lnTo>
                    <a:pt x="8" y="137"/>
                  </a:lnTo>
                  <a:lnTo>
                    <a:pt x="5" y="123"/>
                  </a:lnTo>
                  <a:lnTo>
                    <a:pt x="3" y="109"/>
                  </a:lnTo>
                  <a:lnTo>
                    <a:pt x="0" y="92"/>
                  </a:lnTo>
                  <a:lnTo>
                    <a:pt x="1" y="93"/>
                  </a:lnTo>
                  <a:lnTo>
                    <a:pt x="1" y="90"/>
                  </a:lnTo>
                  <a:lnTo>
                    <a:pt x="0" y="87"/>
                  </a:lnTo>
                  <a:lnTo>
                    <a:pt x="0" y="83"/>
                  </a:lnTo>
                  <a:lnTo>
                    <a:pt x="0" y="79"/>
                  </a:lnTo>
                  <a:lnTo>
                    <a:pt x="3" y="79"/>
                  </a:lnTo>
                  <a:lnTo>
                    <a:pt x="4" y="73"/>
                  </a:lnTo>
                  <a:lnTo>
                    <a:pt x="5" y="68"/>
                  </a:lnTo>
                  <a:lnTo>
                    <a:pt x="8" y="62"/>
                  </a:lnTo>
                  <a:lnTo>
                    <a:pt x="11" y="56"/>
                  </a:lnTo>
                  <a:lnTo>
                    <a:pt x="14" y="51"/>
                  </a:lnTo>
                  <a:lnTo>
                    <a:pt x="17" y="45"/>
                  </a:lnTo>
                  <a:lnTo>
                    <a:pt x="19" y="38"/>
                  </a:lnTo>
                  <a:lnTo>
                    <a:pt x="24" y="34"/>
                  </a:lnTo>
                  <a:lnTo>
                    <a:pt x="24" y="0"/>
                  </a:lnTo>
                  <a:lnTo>
                    <a:pt x="31" y="0"/>
                  </a:lnTo>
                  <a:lnTo>
                    <a:pt x="38" y="3"/>
                  </a:lnTo>
                  <a:lnTo>
                    <a:pt x="42" y="7"/>
                  </a:lnTo>
                  <a:lnTo>
                    <a:pt x="43" y="14"/>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8" name="Freeform 1012"/>
            <p:cNvSpPr>
              <a:spLocks/>
            </p:cNvSpPr>
            <p:nvPr/>
          </p:nvSpPr>
          <p:spPr bwMode="auto">
            <a:xfrm>
              <a:off x="3287" y="2470"/>
              <a:ext cx="154" cy="182"/>
            </a:xfrm>
            <a:custGeom>
              <a:avLst/>
              <a:gdLst>
                <a:gd name="T0" fmla="*/ 1 w 223"/>
                <a:gd name="T1" fmla="*/ 3 h 216"/>
                <a:gd name="T2" fmla="*/ 1 w 223"/>
                <a:gd name="T3" fmla="*/ 3 h 216"/>
                <a:gd name="T4" fmla="*/ 1 w 223"/>
                <a:gd name="T5" fmla="*/ 3 h 216"/>
                <a:gd name="T6" fmla="*/ 1 w 223"/>
                <a:gd name="T7" fmla="*/ 3 h 216"/>
                <a:gd name="T8" fmla="*/ 1 w 223"/>
                <a:gd name="T9" fmla="*/ 3 h 216"/>
                <a:gd name="T10" fmla="*/ 1 w 223"/>
                <a:gd name="T11" fmla="*/ 3 h 216"/>
                <a:gd name="T12" fmla="*/ 1 w 223"/>
                <a:gd name="T13" fmla="*/ 3 h 216"/>
                <a:gd name="T14" fmla="*/ 1 w 223"/>
                <a:gd name="T15" fmla="*/ 3 h 216"/>
                <a:gd name="T16" fmla="*/ 1 w 223"/>
                <a:gd name="T17" fmla="*/ 3 h 216"/>
                <a:gd name="T18" fmla="*/ 1 w 223"/>
                <a:gd name="T19" fmla="*/ 3 h 216"/>
                <a:gd name="T20" fmla="*/ 1 w 223"/>
                <a:gd name="T21" fmla="*/ 3 h 216"/>
                <a:gd name="T22" fmla="*/ 1 w 223"/>
                <a:gd name="T23" fmla="*/ 3 h 216"/>
                <a:gd name="T24" fmla="*/ 1 w 223"/>
                <a:gd name="T25" fmla="*/ 3 h 216"/>
                <a:gd name="T26" fmla="*/ 1 w 223"/>
                <a:gd name="T27" fmla="*/ 3 h 216"/>
                <a:gd name="T28" fmla="*/ 1 w 223"/>
                <a:gd name="T29" fmla="*/ 3 h 216"/>
                <a:gd name="T30" fmla="*/ 1 w 223"/>
                <a:gd name="T31" fmla="*/ 3 h 216"/>
                <a:gd name="T32" fmla="*/ 1 w 223"/>
                <a:gd name="T33" fmla="*/ 3 h 216"/>
                <a:gd name="T34" fmla="*/ 1 w 223"/>
                <a:gd name="T35" fmla="*/ 3 h 216"/>
                <a:gd name="T36" fmla="*/ 1 w 223"/>
                <a:gd name="T37" fmla="*/ 3 h 216"/>
                <a:gd name="T38" fmla="*/ 1 w 223"/>
                <a:gd name="T39" fmla="*/ 3 h 216"/>
                <a:gd name="T40" fmla="*/ 1 w 223"/>
                <a:gd name="T41" fmla="*/ 3 h 216"/>
                <a:gd name="T42" fmla="*/ 1 w 223"/>
                <a:gd name="T43" fmla="*/ 3 h 216"/>
                <a:gd name="T44" fmla="*/ 1 w 223"/>
                <a:gd name="T45" fmla="*/ 3 h 216"/>
                <a:gd name="T46" fmla="*/ 1 w 223"/>
                <a:gd name="T47" fmla="*/ 3 h 216"/>
                <a:gd name="T48" fmla="*/ 1 w 223"/>
                <a:gd name="T49" fmla="*/ 3 h 216"/>
                <a:gd name="T50" fmla="*/ 1 w 223"/>
                <a:gd name="T51" fmla="*/ 3 h 216"/>
                <a:gd name="T52" fmla="*/ 1 w 223"/>
                <a:gd name="T53" fmla="*/ 3 h 216"/>
                <a:gd name="T54" fmla="*/ 1 w 223"/>
                <a:gd name="T55" fmla="*/ 3 h 216"/>
                <a:gd name="T56" fmla="*/ 1 w 223"/>
                <a:gd name="T57" fmla="*/ 3 h 216"/>
                <a:gd name="T58" fmla="*/ 1 w 223"/>
                <a:gd name="T59" fmla="*/ 3 h 216"/>
                <a:gd name="T60" fmla="*/ 1 w 223"/>
                <a:gd name="T61" fmla="*/ 3 h 216"/>
                <a:gd name="T62" fmla="*/ 1 w 223"/>
                <a:gd name="T63" fmla="*/ 3 h 216"/>
                <a:gd name="T64" fmla="*/ 1 w 223"/>
                <a:gd name="T65" fmla="*/ 3 h 216"/>
                <a:gd name="T66" fmla="*/ 1 w 223"/>
                <a:gd name="T67" fmla="*/ 3 h 216"/>
                <a:gd name="T68" fmla="*/ 1 w 223"/>
                <a:gd name="T69" fmla="*/ 3 h 216"/>
                <a:gd name="T70" fmla="*/ 1 w 223"/>
                <a:gd name="T71" fmla="*/ 3 h 216"/>
                <a:gd name="T72" fmla="*/ 1 w 223"/>
                <a:gd name="T73" fmla="*/ 3 h 216"/>
                <a:gd name="T74" fmla="*/ 1 w 223"/>
                <a:gd name="T75" fmla="*/ 3 h 216"/>
                <a:gd name="T76" fmla="*/ 1 w 223"/>
                <a:gd name="T77" fmla="*/ 3 h 216"/>
                <a:gd name="T78" fmla="*/ 1 w 223"/>
                <a:gd name="T79" fmla="*/ 3 h 216"/>
                <a:gd name="T80" fmla="*/ 1 w 223"/>
                <a:gd name="T81" fmla="*/ 3 h 216"/>
                <a:gd name="T82" fmla="*/ 1 w 223"/>
                <a:gd name="T83" fmla="*/ 3 h 216"/>
                <a:gd name="T84" fmla="*/ 1 w 223"/>
                <a:gd name="T85" fmla="*/ 3 h 216"/>
                <a:gd name="T86" fmla="*/ 1 w 223"/>
                <a:gd name="T87" fmla="*/ 3 h 216"/>
                <a:gd name="T88" fmla="*/ 0 w 223"/>
                <a:gd name="T89" fmla="*/ 3 h 216"/>
                <a:gd name="T90" fmla="*/ 0 w 223"/>
                <a:gd name="T91" fmla="*/ 3 h 216"/>
                <a:gd name="T92" fmla="*/ 0 w 223"/>
                <a:gd name="T93" fmla="*/ 3 h 216"/>
                <a:gd name="T94" fmla="*/ 0 w 223"/>
                <a:gd name="T95" fmla="*/ 3 h 216"/>
                <a:gd name="T96" fmla="*/ 0 w 223"/>
                <a:gd name="T97" fmla="*/ 2 h 216"/>
                <a:gd name="T98" fmla="*/ 1 w 223"/>
                <a:gd name="T99" fmla="*/ 0 h 216"/>
                <a:gd name="T100" fmla="*/ 1 w 223"/>
                <a:gd name="T101" fmla="*/ 3 h 216"/>
                <a:gd name="T102" fmla="*/ 1 w 223"/>
                <a:gd name="T103" fmla="*/ 3 h 216"/>
                <a:gd name="T104" fmla="*/ 1 w 223"/>
                <a:gd name="T105" fmla="*/ 3 h 216"/>
                <a:gd name="T106" fmla="*/ 1 w 223"/>
                <a:gd name="T107" fmla="*/ 3 h 216"/>
                <a:gd name="T108" fmla="*/ 1 w 223"/>
                <a:gd name="T109" fmla="*/ 3 h 216"/>
                <a:gd name="T110" fmla="*/ 1 w 223"/>
                <a:gd name="T111" fmla="*/ 3 h 216"/>
                <a:gd name="T112" fmla="*/ 1 w 223"/>
                <a:gd name="T113" fmla="*/ 3 h 216"/>
                <a:gd name="T114" fmla="*/ 1 w 223"/>
                <a:gd name="T115" fmla="*/ 3 h 21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23"/>
                <a:gd name="T175" fmla="*/ 0 h 216"/>
                <a:gd name="T176" fmla="*/ 223 w 223"/>
                <a:gd name="T177" fmla="*/ 216 h 21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23" h="216">
                  <a:moveTo>
                    <a:pt x="144" y="151"/>
                  </a:moveTo>
                  <a:lnTo>
                    <a:pt x="144" y="154"/>
                  </a:lnTo>
                  <a:lnTo>
                    <a:pt x="146" y="155"/>
                  </a:lnTo>
                  <a:lnTo>
                    <a:pt x="149" y="157"/>
                  </a:lnTo>
                  <a:lnTo>
                    <a:pt x="151" y="158"/>
                  </a:lnTo>
                  <a:lnTo>
                    <a:pt x="156" y="162"/>
                  </a:lnTo>
                  <a:lnTo>
                    <a:pt x="161" y="168"/>
                  </a:lnTo>
                  <a:lnTo>
                    <a:pt x="166" y="174"/>
                  </a:lnTo>
                  <a:lnTo>
                    <a:pt x="170" y="181"/>
                  </a:lnTo>
                  <a:lnTo>
                    <a:pt x="176" y="185"/>
                  </a:lnTo>
                  <a:lnTo>
                    <a:pt x="183" y="190"/>
                  </a:lnTo>
                  <a:lnTo>
                    <a:pt x="190" y="193"/>
                  </a:lnTo>
                  <a:lnTo>
                    <a:pt x="199" y="195"/>
                  </a:lnTo>
                  <a:lnTo>
                    <a:pt x="223" y="190"/>
                  </a:lnTo>
                  <a:lnTo>
                    <a:pt x="217" y="200"/>
                  </a:lnTo>
                  <a:lnTo>
                    <a:pt x="208" y="209"/>
                  </a:lnTo>
                  <a:lnTo>
                    <a:pt x="199" y="213"/>
                  </a:lnTo>
                  <a:lnTo>
                    <a:pt x="187" y="216"/>
                  </a:lnTo>
                  <a:lnTo>
                    <a:pt x="173" y="212"/>
                  </a:lnTo>
                  <a:lnTo>
                    <a:pt x="161" y="206"/>
                  </a:lnTo>
                  <a:lnTo>
                    <a:pt x="149" y="197"/>
                  </a:lnTo>
                  <a:lnTo>
                    <a:pt x="139" y="188"/>
                  </a:lnTo>
                  <a:lnTo>
                    <a:pt x="131" y="176"/>
                  </a:lnTo>
                  <a:lnTo>
                    <a:pt x="122" y="166"/>
                  </a:lnTo>
                  <a:lnTo>
                    <a:pt x="113" y="157"/>
                  </a:lnTo>
                  <a:lnTo>
                    <a:pt x="103" y="147"/>
                  </a:lnTo>
                  <a:lnTo>
                    <a:pt x="94" y="137"/>
                  </a:lnTo>
                  <a:lnTo>
                    <a:pt x="84" y="127"/>
                  </a:lnTo>
                  <a:lnTo>
                    <a:pt x="75" y="117"/>
                  </a:lnTo>
                  <a:lnTo>
                    <a:pt x="65" y="107"/>
                  </a:lnTo>
                  <a:lnTo>
                    <a:pt x="55" y="96"/>
                  </a:lnTo>
                  <a:lnTo>
                    <a:pt x="45" y="85"/>
                  </a:lnTo>
                  <a:lnTo>
                    <a:pt x="35" y="75"/>
                  </a:lnTo>
                  <a:lnTo>
                    <a:pt x="25" y="64"/>
                  </a:lnTo>
                  <a:lnTo>
                    <a:pt x="24" y="61"/>
                  </a:lnTo>
                  <a:lnTo>
                    <a:pt x="21" y="58"/>
                  </a:lnTo>
                  <a:lnTo>
                    <a:pt x="18" y="55"/>
                  </a:lnTo>
                  <a:lnTo>
                    <a:pt x="18" y="52"/>
                  </a:lnTo>
                  <a:lnTo>
                    <a:pt x="14" y="47"/>
                  </a:lnTo>
                  <a:lnTo>
                    <a:pt x="10" y="41"/>
                  </a:lnTo>
                  <a:lnTo>
                    <a:pt x="7" y="34"/>
                  </a:lnTo>
                  <a:lnTo>
                    <a:pt x="4" y="27"/>
                  </a:lnTo>
                  <a:lnTo>
                    <a:pt x="3" y="23"/>
                  </a:lnTo>
                  <a:lnTo>
                    <a:pt x="1" y="17"/>
                  </a:lnTo>
                  <a:lnTo>
                    <a:pt x="0" y="13"/>
                  </a:lnTo>
                  <a:lnTo>
                    <a:pt x="0" y="10"/>
                  </a:lnTo>
                  <a:lnTo>
                    <a:pt x="0" y="7"/>
                  </a:lnTo>
                  <a:lnTo>
                    <a:pt x="0" y="5"/>
                  </a:lnTo>
                  <a:lnTo>
                    <a:pt x="0" y="2"/>
                  </a:lnTo>
                  <a:lnTo>
                    <a:pt x="1" y="0"/>
                  </a:lnTo>
                  <a:lnTo>
                    <a:pt x="20" y="19"/>
                  </a:lnTo>
                  <a:lnTo>
                    <a:pt x="37" y="37"/>
                  </a:lnTo>
                  <a:lnTo>
                    <a:pt x="53" y="57"/>
                  </a:lnTo>
                  <a:lnTo>
                    <a:pt x="72" y="75"/>
                  </a:lnTo>
                  <a:lnTo>
                    <a:pt x="89" y="95"/>
                  </a:lnTo>
                  <a:lnTo>
                    <a:pt x="107" y="113"/>
                  </a:lnTo>
                  <a:lnTo>
                    <a:pt x="125" y="133"/>
                  </a:lnTo>
                  <a:lnTo>
                    <a:pt x="144" y="151"/>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89" name="Freeform 1013"/>
            <p:cNvSpPr>
              <a:spLocks/>
            </p:cNvSpPr>
            <p:nvPr/>
          </p:nvSpPr>
          <p:spPr bwMode="auto">
            <a:xfrm>
              <a:off x="3241" y="2485"/>
              <a:ext cx="69" cy="159"/>
            </a:xfrm>
            <a:custGeom>
              <a:avLst/>
              <a:gdLst>
                <a:gd name="T0" fmla="*/ 1 w 98"/>
                <a:gd name="T1" fmla="*/ 3 h 190"/>
                <a:gd name="T2" fmla="*/ 1 w 98"/>
                <a:gd name="T3" fmla="*/ 3 h 190"/>
                <a:gd name="T4" fmla="*/ 1 w 98"/>
                <a:gd name="T5" fmla="*/ 3 h 190"/>
                <a:gd name="T6" fmla="*/ 1 w 98"/>
                <a:gd name="T7" fmla="*/ 3 h 190"/>
                <a:gd name="T8" fmla="*/ 1 w 98"/>
                <a:gd name="T9" fmla="*/ 3 h 190"/>
                <a:gd name="T10" fmla="*/ 1 w 98"/>
                <a:gd name="T11" fmla="*/ 3 h 190"/>
                <a:gd name="T12" fmla="*/ 1 w 98"/>
                <a:gd name="T13" fmla="*/ 3 h 190"/>
                <a:gd name="T14" fmla="*/ 1 w 98"/>
                <a:gd name="T15" fmla="*/ 3 h 190"/>
                <a:gd name="T16" fmla="*/ 1 w 98"/>
                <a:gd name="T17" fmla="*/ 3 h 190"/>
                <a:gd name="T18" fmla="*/ 1 w 98"/>
                <a:gd name="T19" fmla="*/ 3 h 190"/>
                <a:gd name="T20" fmla="*/ 1 w 98"/>
                <a:gd name="T21" fmla="*/ 3 h 190"/>
                <a:gd name="T22" fmla="*/ 1 w 98"/>
                <a:gd name="T23" fmla="*/ 3 h 190"/>
                <a:gd name="T24" fmla="*/ 1 w 98"/>
                <a:gd name="T25" fmla="*/ 3 h 190"/>
                <a:gd name="T26" fmla="*/ 1 w 98"/>
                <a:gd name="T27" fmla="*/ 3 h 190"/>
                <a:gd name="T28" fmla="*/ 1 w 98"/>
                <a:gd name="T29" fmla="*/ 3 h 190"/>
                <a:gd name="T30" fmla="*/ 1 w 98"/>
                <a:gd name="T31" fmla="*/ 3 h 190"/>
                <a:gd name="T32" fmla="*/ 1 w 98"/>
                <a:gd name="T33" fmla="*/ 3 h 190"/>
                <a:gd name="T34" fmla="*/ 1 w 98"/>
                <a:gd name="T35" fmla="*/ 3 h 190"/>
                <a:gd name="T36" fmla="*/ 1 w 98"/>
                <a:gd name="T37" fmla="*/ 3 h 190"/>
                <a:gd name="T38" fmla="*/ 1 w 98"/>
                <a:gd name="T39" fmla="*/ 3 h 190"/>
                <a:gd name="T40" fmla="*/ 1 w 98"/>
                <a:gd name="T41" fmla="*/ 3 h 190"/>
                <a:gd name="T42" fmla="*/ 1 w 98"/>
                <a:gd name="T43" fmla="*/ 3 h 190"/>
                <a:gd name="T44" fmla="*/ 1 w 98"/>
                <a:gd name="T45" fmla="*/ 3 h 190"/>
                <a:gd name="T46" fmla="*/ 1 w 98"/>
                <a:gd name="T47" fmla="*/ 3 h 190"/>
                <a:gd name="T48" fmla="*/ 1 w 98"/>
                <a:gd name="T49" fmla="*/ 3 h 190"/>
                <a:gd name="T50" fmla="*/ 1 w 98"/>
                <a:gd name="T51" fmla="*/ 3 h 190"/>
                <a:gd name="T52" fmla="*/ 1 w 98"/>
                <a:gd name="T53" fmla="*/ 3 h 190"/>
                <a:gd name="T54" fmla="*/ 1 w 98"/>
                <a:gd name="T55" fmla="*/ 3 h 190"/>
                <a:gd name="T56" fmla="*/ 1 w 98"/>
                <a:gd name="T57" fmla="*/ 3 h 190"/>
                <a:gd name="T58" fmla="*/ 1 w 98"/>
                <a:gd name="T59" fmla="*/ 3 h 190"/>
                <a:gd name="T60" fmla="*/ 1 w 98"/>
                <a:gd name="T61" fmla="*/ 3 h 190"/>
                <a:gd name="T62" fmla="*/ 1 w 98"/>
                <a:gd name="T63" fmla="*/ 3 h 190"/>
                <a:gd name="T64" fmla="*/ 0 w 98"/>
                <a:gd name="T65" fmla="*/ 3 h 190"/>
                <a:gd name="T66" fmla="*/ 1 w 98"/>
                <a:gd name="T67" fmla="*/ 3 h 190"/>
                <a:gd name="T68" fmla="*/ 1 w 98"/>
                <a:gd name="T69" fmla="*/ 3 h 190"/>
                <a:gd name="T70" fmla="*/ 1 w 98"/>
                <a:gd name="T71" fmla="*/ 3 h 190"/>
                <a:gd name="T72" fmla="*/ 1 w 98"/>
                <a:gd name="T73" fmla="*/ 3 h 190"/>
                <a:gd name="T74" fmla="*/ 1 w 98"/>
                <a:gd name="T75" fmla="*/ 3 h 190"/>
                <a:gd name="T76" fmla="*/ 1 w 98"/>
                <a:gd name="T77" fmla="*/ 3 h 190"/>
                <a:gd name="T78" fmla="*/ 1 w 98"/>
                <a:gd name="T79" fmla="*/ 3 h 190"/>
                <a:gd name="T80" fmla="*/ 1 w 98"/>
                <a:gd name="T81" fmla="*/ 3 h 190"/>
                <a:gd name="T82" fmla="*/ 1 w 98"/>
                <a:gd name="T83" fmla="*/ 3 h 190"/>
                <a:gd name="T84" fmla="*/ 1 w 98"/>
                <a:gd name="T85" fmla="*/ 3 h 190"/>
                <a:gd name="T86" fmla="*/ 1 w 98"/>
                <a:gd name="T87" fmla="*/ 3 h 190"/>
                <a:gd name="T88" fmla="*/ 1 w 98"/>
                <a:gd name="T89" fmla="*/ 3 h 190"/>
                <a:gd name="T90" fmla="*/ 1 w 98"/>
                <a:gd name="T91" fmla="*/ 3 h 190"/>
                <a:gd name="T92" fmla="*/ 1 w 98"/>
                <a:gd name="T93" fmla="*/ 3 h 190"/>
                <a:gd name="T94" fmla="*/ 1 w 98"/>
                <a:gd name="T95" fmla="*/ 3 h 190"/>
                <a:gd name="T96" fmla="*/ 1 w 98"/>
                <a:gd name="T97" fmla="*/ 3 h 190"/>
                <a:gd name="T98" fmla="*/ 1 w 98"/>
                <a:gd name="T99" fmla="*/ 0 h 190"/>
                <a:gd name="T100" fmla="*/ 1 w 98"/>
                <a:gd name="T101" fmla="*/ 0 h 190"/>
                <a:gd name="T102" fmla="*/ 1 w 98"/>
                <a:gd name="T103" fmla="*/ 3 h 190"/>
                <a:gd name="T104" fmla="*/ 1 w 98"/>
                <a:gd name="T105" fmla="*/ 3 h 190"/>
                <a:gd name="T106" fmla="*/ 1 w 98"/>
                <a:gd name="T107" fmla="*/ 3 h 1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
                <a:gd name="T163" fmla="*/ 0 h 190"/>
                <a:gd name="T164" fmla="*/ 98 w 98"/>
                <a:gd name="T165" fmla="*/ 190 h 1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 h="190">
                  <a:moveTo>
                    <a:pt x="70" y="22"/>
                  </a:moveTo>
                  <a:lnTo>
                    <a:pt x="73" y="28"/>
                  </a:lnTo>
                  <a:lnTo>
                    <a:pt x="74" y="28"/>
                  </a:lnTo>
                  <a:lnTo>
                    <a:pt x="74" y="26"/>
                  </a:lnTo>
                  <a:lnTo>
                    <a:pt x="80" y="38"/>
                  </a:lnTo>
                  <a:lnTo>
                    <a:pt x="86" y="46"/>
                  </a:lnTo>
                  <a:lnTo>
                    <a:pt x="91" y="53"/>
                  </a:lnTo>
                  <a:lnTo>
                    <a:pt x="98" y="63"/>
                  </a:lnTo>
                  <a:lnTo>
                    <a:pt x="97" y="84"/>
                  </a:lnTo>
                  <a:lnTo>
                    <a:pt x="93" y="107"/>
                  </a:lnTo>
                  <a:lnTo>
                    <a:pt x="90" y="129"/>
                  </a:lnTo>
                  <a:lnTo>
                    <a:pt x="87" y="153"/>
                  </a:lnTo>
                  <a:lnTo>
                    <a:pt x="86" y="162"/>
                  </a:lnTo>
                  <a:lnTo>
                    <a:pt x="84" y="171"/>
                  </a:lnTo>
                  <a:lnTo>
                    <a:pt x="83" y="181"/>
                  </a:lnTo>
                  <a:lnTo>
                    <a:pt x="83" y="190"/>
                  </a:lnTo>
                  <a:lnTo>
                    <a:pt x="74" y="184"/>
                  </a:lnTo>
                  <a:lnTo>
                    <a:pt x="67" y="177"/>
                  </a:lnTo>
                  <a:lnTo>
                    <a:pt x="62" y="170"/>
                  </a:lnTo>
                  <a:lnTo>
                    <a:pt x="55" y="164"/>
                  </a:lnTo>
                  <a:lnTo>
                    <a:pt x="43" y="147"/>
                  </a:lnTo>
                  <a:lnTo>
                    <a:pt x="43" y="149"/>
                  </a:lnTo>
                  <a:lnTo>
                    <a:pt x="36" y="139"/>
                  </a:lnTo>
                  <a:lnTo>
                    <a:pt x="31" y="129"/>
                  </a:lnTo>
                  <a:lnTo>
                    <a:pt x="24" y="121"/>
                  </a:lnTo>
                  <a:lnTo>
                    <a:pt x="18" y="112"/>
                  </a:lnTo>
                  <a:lnTo>
                    <a:pt x="12" y="104"/>
                  </a:lnTo>
                  <a:lnTo>
                    <a:pt x="8" y="95"/>
                  </a:lnTo>
                  <a:lnTo>
                    <a:pt x="4" y="88"/>
                  </a:lnTo>
                  <a:lnTo>
                    <a:pt x="0" y="80"/>
                  </a:lnTo>
                  <a:lnTo>
                    <a:pt x="1" y="80"/>
                  </a:lnTo>
                  <a:lnTo>
                    <a:pt x="1" y="73"/>
                  </a:lnTo>
                  <a:lnTo>
                    <a:pt x="2" y="66"/>
                  </a:lnTo>
                  <a:lnTo>
                    <a:pt x="5" y="59"/>
                  </a:lnTo>
                  <a:lnTo>
                    <a:pt x="8" y="52"/>
                  </a:lnTo>
                  <a:lnTo>
                    <a:pt x="5" y="52"/>
                  </a:lnTo>
                  <a:lnTo>
                    <a:pt x="5" y="35"/>
                  </a:lnTo>
                  <a:lnTo>
                    <a:pt x="8" y="35"/>
                  </a:lnTo>
                  <a:lnTo>
                    <a:pt x="8" y="25"/>
                  </a:lnTo>
                  <a:lnTo>
                    <a:pt x="10" y="24"/>
                  </a:lnTo>
                  <a:lnTo>
                    <a:pt x="11" y="21"/>
                  </a:lnTo>
                  <a:lnTo>
                    <a:pt x="11" y="18"/>
                  </a:lnTo>
                  <a:lnTo>
                    <a:pt x="12" y="15"/>
                  </a:lnTo>
                  <a:lnTo>
                    <a:pt x="18" y="8"/>
                  </a:lnTo>
                  <a:lnTo>
                    <a:pt x="26" y="4"/>
                  </a:lnTo>
                  <a:lnTo>
                    <a:pt x="36" y="3"/>
                  </a:lnTo>
                  <a:lnTo>
                    <a:pt x="48" y="0"/>
                  </a:lnTo>
                  <a:lnTo>
                    <a:pt x="57" y="0"/>
                  </a:lnTo>
                  <a:lnTo>
                    <a:pt x="64" y="5"/>
                  </a:lnTo>
                  <a:lnTo>
                    <a:pt x="67" y="12"/>
                  </a:lnTo>
                  <a:lnTo>
                    <a:pt x="70" y="22"/>
                  </a:lnTo>
                  <a:close/>
                </a:path>
              </a:pathLst>
            </a:custGeom>
            <a:solidFill>
              <a:srgbClr val="FFFFFF"/>
            </a:solidFill>
            <a:ln w="9525">
              <a:noFill/>
              <a:round/>
              <a:headEnd/>
              <a:tailEnd/>
            </a:ln>
          </p:spPr>
          <p:txBody>
            <a:bodyPr/>
            <a:lstStyle/>
            <a:p>
              <a:pPr>
                <a:defRPr/>
              </a:pPr>
              <a:endParaRPr lang="it-IT" sz="1800">
                <a:solidFill>
                  <a:srgbClr val="000000"/>
                </a:solidFill>
                <a:latin typeface="Arial" pitchFamily="34" charset="0"/>
                <a:ea typeface="+mn-ea"/>
              </a:endParaRPr>
            </a:p>
          </p:txBody>
        </p:sp>
        <p:sp>
          <p:nvSpPr>
            <p:cNvPr id="5190" name="Freeform 1014"/>
            <p:cNvSpPr>
              <a:spLocks/>
            </p:cNvSpPr>
            <p:nvPr/>
          </p:nvSpPr>
          <p:spPr bwMode="auto">
            <a:xfrm>
              <a:off x="3487" y="2490"/>
              <a:ext cx="52" cy="164"/>
            </a:xfrm>
            <a:custGeom>
              <a:avLst/>
              <a:gdLst>
                <a:gd name="T0" fmla="*/ 1 w 75"/>
                <a:gd name="T1" fmla="*/ 2 h 197"/>
                <a:gd name="T2" fmla="*/ 1 w 75"/>
                <a:gd name="T3" fmla="*/ 2 h 197"/>
                <a:gd name="T4" fmla="*/ 1 w 75"/>
                <a:gd name="T5" fmla="*/ 2 h 197"/>
                <a:gd name="T6" fmla="*/ 1 w 75"/>
                <a:gd name="T7" fmla="*/ 2 h 197"/>
                <a:gd name="T8" fmla="*/ 1 w 75"/>
                <a:gd name="T9" fmla="*/ 2 h 197"/>
                <a:gd name="T10" fmla="*/ 1 w 75"/>
                <a:gd name="T11" fmla="*/ 2 h 197"/>
                <a:gd name="T12" fmla="*/ 1 w 75"/>
                <a:gd name="T13" fmla="*/ 2 h 197"/>
                <a:gd name="T14" fmla="*/ 1 w 75"/>
                <a:gd name="T15" fmla="*/ 2 h 197"/>
                <a:gd name="T16" fmla="*/ 1 w 75"/>
                <a:gd name="T17" fmla="*/ 2 h 197"/>
                <a:gd name="T18" fmla="*/ 1 w 75"/>
                <a:gd name="T19" fmla="*/ 2 h 197"/>
                <a:gd name="T20" fmla="*/ 1 w 75"/>
                <a:gd name="T21" fmla="*/ 2 h 197"/>
                <a:gd name="T22" fmla="*/ 1 w 75"/>
                <a:gd name="T23" fmla="*/ 2 h 197"/>
                <a:gd name="T24" fmla="*/ 1 w 75"/>
                <a:gd name="T25" fmla="*/ 2 h 197"/>
                <a:gd name="T26" fmla="*/ 1 w 75"/>
                <a:gd name="T27" fmla="*/ 2 h 197"/>
                <a:gd name="T28" fmla="*/ 1 w 75"/>
                <a:gd name="T29" fmla="*/ 2 h 197"/>
                <a:gd name="T30" fmla="*/ 1 w 75"/>
                <a:gd name="T31" fmla="*/ 2 h 197"/>
                <a:gd name="T32" fmla="*/ 1 w 75"/>
                <a:gd name="T33" fmla="*/ 2 h 197"/>
                <a:gd name="T34" fmla="*/ 1 w 75"/>
                <a:gd name="T35" fmla="*/ 2 h 197"/>
                <a:gd name="T36" fmla="*/ 1 w 75"/>
                <a:gd name="T37" fmla="*/ 2 h 197"/>
                <a:gd name="T38" fmla="*/ 1 w 75"/>
                <a:gd name="T39" fmla="*/ 2 h 197"/>
                <a:gd name="T40" fmla="*/ 1 w 75"/>
                <a:gd name="T41" fmla="*/ 2 h 197"/>
                <a:gd name="T42" fmla="*/ 1 w 75"/>
                <a:gd name="T43" fmla="*/ 2 h 197"/>
                <a:gd name="T44" fmla="*/ 1 w 75"/>
                <a:gd name="T45" fmla="*/ 2 h 197"/>
                <a:gd name="T46" fmla="*/ 1 w 75"/>
                <a:gd name="T47" fmla="*/ 2 h 197"/>
                <a:gd name="T48" fmla="*/ 1 w 75"/>
                <a:gd name="T49" fmla="*/ 2 h 197"/>
                <a:gd name="T50" fmla="*/ 1 w 75"/>
                <a:gd name="T51" fmla="*/ 2 h 197"/>
                <a:gd name="T52" fmla="*/ 1 w 75"/>
                <a:gd name="T53" fmla="*/ 2 h 197"/>
                <a:gd name="T54" fmla="*/ 1 w 75"/>
                <a:gd name="T55" fmla="*/ 2 h 197"/>
                <a:gd name="T56" fmla="*/ 1 w 75"/>
                <a:gd name="T57" fmla="*/ 2 h 197"/>
                <a:gd name="T58" fmla="*/ 1 w 75"/>
                <a:gd name="T59" fmla="*/ 2 h 197"/>
                <a:gd name="T60" fmla="*/ 1 w 75"/>
                <a:gd name="T61" fmla="*/ 2 h 197"/>
                <a:gd name="T62" fmla="*/ 1 w 75"/>
                <a:gd name="T63" fmla="*/ 2 h 197"/>
                <a:gd name="T64" fmla="*/ 1 w 75"/>
                <a:gd name="T65" fmla="*/ 2 h 197"/>
                <a:gd name="T66" fmla="*/ 1 w 75"/>
                <a:gd name="T67" fmla="*/ 2 h 197"/>
                <a:gd name="T68" fmla="*/ 1 w 75"/>
                <a:gd name="T69" fmla="*/ 2 h 197"/>
                <a:gd name="T70" fmla="*/ 1 w 75"/>
                <a:gd name="T71" fmla="*/ 2 h 197"/>
                <a:gd name="T72" fmla="*/ 1 w 75"/>
                <a:gd name="T73" fmla="*/ 2 h 197"/>
                <a:gd name="T74" fmla="*/ 1 w 75"/>
                <a:gd name="T75" fmla="*/ 2 h 197"/>
                <a:gd name="T76" fmla="*/ 1 w 75"/>
                <a:gd name="T77" fmla="*/ 2 h 197"/>
                <a:gd name="T78" fmla="*/ 1 w 75"/>
                <a:gd name="T79" fmla="*/ 2 h 197"/>
                <a:gd name="T80" fmla="*/ 0 w 75"/>
                <a:gd name="T81" fmla="*/ 2 h 197"/>
                <a:gd name="T82" fmla="*/ 0 w 75"/>
                <a:gd name="T83" fmla="*/ 2 h 197"/>
                <a:gd name="T84" fmla="*/ 1 w 75"/>
                <a:gd name="T85" fmla="*/ 2 h 197"/>
                <a:gd name="T86" fmla="*/ 1 w 75"/>
                <a:gd name="T87" fmla="*/ 2 h 197"/>
                <a:gd name="T88" fmla="*/ 1 w 75"/>
                <a:gd name="T89" fmla="*/ 2 h 197"/>
                <a:gd name="T90" fmla="*/ 1 w 75"/>
                <a:gd name="T91" fmla="*/ 2 h 197"/>
                <a:gd name="T92" fmla="*/ 1 w 75"/>
                <a:gd name="T93" fmla="*/ 2 h 197"/>
                <a:gd name="T94" fmla="*/ 1 w 75"/>
                <a:gd name="T95" fmla="*/ 2 h 197"/>
                <a:gd name="T96" fmla="*/ 1 w 75"/>
                <a:gd name="T97" fmla="*/ 0 h 197"/>
                <a:gd name="T98" fmla="*/ 1 w 75"/>
                <a:gd name="T99" fmla="*/ 2 h 197"/>
                <a:gd name="T100" fmla="*/ 1 w 75"/>
                <a:gd name="T101" fmla="*/ 2 h 197"/>
                <a:gd name="T102" fmla="*/ 1 w 75"/>
                <a:gd name="T103" fmla="*/ 2 h 197"/>
                <a:gd name="T104" fmla="*/ 1 w 75"/>
                <a:gd name="T105" fmla="*/ 2 h 19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197"/>
                <a:gd name="T161" fmla="*/ 75 w 75"/>
                <a:gd name="T162" fmla="*/ 197 h 19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197">
                  <a:moveTo>
                    <a:pt x="72" y="14"/>
                  </a:moveTo>
                  <a:lnTo>
                    <a:pt x="74" y="19"/>
                  </a:lnTo>
                  <a:lnTo>
                    <a:pt x="75" y="20"/>
                  </a:lnTo>
                  <a:lnTo>
                    <a:pt x="75" y="23"/>
                  </a:lnTo>
                  <a:lnTo>
                    <a:pt x="75" y="27"/>
                  </a:lnTo>
                  <a:lnTo>
                    <a:pt x="74" y="27"/>
                  </a:lnTo>
                  <a:lnTo>
                    <a:pt x="72" y="45"/>
                  </a:lnTo>
                  <a:lnTo>
                    <a:pt x="69" y="62"/>
                  </a:lnTo>
                  <a:lnTo>
                    <a:pt x="67" y="79"/>
                  </a:lnTo>
                  <a:lnTo>
                    <a:pt x="65" y="97"/>
                  </a:lnTo>
                  <a:lnTo>
                    <a:pt x="64" y="103"/>
                  </a:lnTo>
                  <a:lnTo>
                    <a:pt x="61" y="110"/>
                  </a:lnTo>
                  <a:lnTo>
                    <a:pt x="60" y="117"/>
                  </a:lnTo>
                  <a:lnTo>
                    <a:pt x="60" y="126"/>
                  </a:lnTo>
                  <a:lnTo>
                    <a:pt x="58" y="127"/>
                  </a:lnTo>
                  <a:lnTo>
                    <a:pt x="57" y="130"/>
                  </a:lnTo>
                  <a:lnTo>
                    <a:pt x="57" y="134"/>
                  </a:lnTo>
                  <a:lnTo>
                    <a:pt x="57" y="138"/>
                  </a:lnTo>
                  <a:lnTo>
                    <a:pt x="57" y="137"/>
                  </a:lnTo>
                  <a:lnTo>
                    <a:pt x="55" y="142"/>
                  </a:lnTo>
                  <a:lnTo>
                    <a:pt x="54" y="148"/>
                  </a:lnTo>
                  <a:lnTo>
                    <a:pt x="52" y="155"/>
                  </a:lnTo>
                  <a:lnTo>
                    <a:pt x="52" y="162"/>
                  </a:lnTo>
                  <a:lnTo>
                    <a:pt x="52" y="159"/>
                  </a:lnTo>
                  <a:lnTo>
                    <a:pt x="51" y="165"/>
                  </a:lnTo>
                  <a:lnTo>
                    <a:pt x="48" y="169"/>
                  </a:lnTo>
                  <a:lnTo>
                    <a:pt x="47" y="176"/>
                  </a:lnTo>
                  <a:lnTo>
                    <a:pt x="47" y="183"/>
                  </a:lnTo>
                  <a:lnTo>
                    <a:pt x="45" y="185"/>
                  </a:lnTo>
                  <a:lnTo>
                    <a:pt x="44" y="188"/>
                  </a:lnTo>
                  <a:lnTo>
                    <a:pt x="44" y="190"/>
                  </a:lnTo>
                  <a:lnTo>
                    <a:pt x="44" y="193"/>
                  </a:lnTo>
                  <a:lnTo>
                    <a:pt x="38" y="195"/>
                  </a:lnTo>
                  <a:lnTo>
                    <a:pt x="34" y="195"/>
                  </a:lnTo>
                  <a:lnTo>
                    <a:pt x="29" y="195"/>
                  </a:lnTo>
                  <a:lnTo>
                    <a:pt x="23" y="195"/>
                  </a:lnTo>
                  <a:lnTo>
                    <a:pt x="16" y="195"/>
                  </a:lnTo>
                  <a:lnTo>
                    <a:pt x="10" y="196"/>
                  </a:lnTo>
                  <a:lnTo>
                    <a:pt x="6" y="196"/>
                  </a:lnTo>
                  <a:lnTo>
                    <a:pt x="0" y="197"/>
                  </a:lnTo>
                  <a:lnTo>
                    <a:pt x="0" y="192"/>
                  </a:lnTo>
                  <a:lnTo>
                    <a:pt x="2" y="189"/>
                  </a:lnTo>
                  <a:lnTo>
                    <a:pt x="3" y="186"/>
                  </a:lnTo>
                  <a:lnTo>
                    <a:pt x="3" y="183"/>
                  </a:lnTo>
                  <a:lnTo>
                    <a:pt x="17" y="141"/>
                  </a:lnTo>
                  <a:lnTo>
                    <a:pt x="29" y="95"/>
                  </a:lnTo>
                  <a:lnTo>
                    <a:pt x="37" y="47"/>
                  </a:lnTo>
                  <a:lnTo>
                    <a:pt x="43" y="0"/>
                  </a:lnTo>
                  <a:lnTo>
                    <a:pt x="50" y="5"/>
                  </a:lnTo>
                  <a:lnTo>
                    <a:pt x="57" y="9"/>
                  </a:lnTo>
                  <a:lnTo>
                    <a:pt x="64" y="13"/>
                  </a:lnTo>
                  <a:lnTo>
                    <a:pt x="72" y="14"/>
                  </a:lnTo>
                  <a:close/>
                </a:path>
              </a:pathLst>
            </a:custGeom>
            <a:solidFill>
              <a:srgbClr val="000000"/>
            </a:solidFill>
            <a:ln w="9525">
              <a:noFill/>
              <a:round/>
              <a:headEnd/>
              <a:tailEnd/>
            </a:ln>
          </p:spPr>
          <p:txBody>
            <a:bodyPr/>
            <a:lstStyle/>
            <a:p>
              <a:pPr>
                <a:defRPr/>
              </a:pPr>
              <a:endParaRPr lang="it-IT" sz="1800">
                <a:solidFill>
                  <a:srgbClr val="000000"/>
                </a:solidFill>
                <a:latin typeface="Arial" pitchFamily="34" charset="0"/>
                <a:ea typeface="+mn-ea"/>
              </a:endParaRPr>
            </a:p>
          </p:txBody>
        </p:sp>
      </p:grpSp>
      <p:sp>
        <p:nvSpPr>
          <p:cNvPr id="32773" name="Text Box 58"/>
          <p:cNvSpPr txBox="1">
            <a:spLocks noChangeArrowheads="1"/>
          </p:cNvSpPr>
          <p:nvPr/>
        </p:nvSpPr>
        <p:spPr bwMode="auto">
          <a:xfrm>
            <a:off x="2484438" y="1773238"/>
            <a:ext cx="1368425" cy="346075"/>
          </a:xfrm>
          <a:prstGeom prst="rect">
            <a:avLst/>
          </a:prstGeom>
          <a:solidFill>
            <a:srgbClr val="CCCCFF"/>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clinico</a:t>
            </a:r>
          </a:p>
        </p:txBody>
      </p:sp>
      <p:sp>
        <p:nvSpPr>
          <p:cNvPr id="32774" name="Text Box 59"/>
          <p:cNvSpPr txBox="1">
            <a:spLocks noChangeArrowheads="1"/>
          </p:cNvSpPr>
          <p:nvPr/>
        </p:nvSpPr>
        <p:spPr bwMode="auto">
          <a:xfrm>
            <a:off x="4572000" y="2276475"/>
            <a:ext cx="1512888" cy="346075"/>
          </a:xfrm>
          <a:prstGeom prst="rect">
            <a:avLst/>
          </a:prstGeom>
          <a:solidFill>
            <a:srgbClr val="FFC000"/>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economista</a:t>
            </a:r>
          </a:p>
        </p:txBody>
      </p:sp>
      <p:sp>
        <p:nvSpPr>
          <p:cNvPr id="32775" name="Text Box 60"/>
          <p:cNvSpPr txBox="1">
            <a:spLocks noChangeArrowheads="1"/>
          </p:cNvSpPr>
          <p:nvPr/>
        </p:nvSpPr>
        <p:spPr bwMode="auto">
          <a:xfrm>
            <a:off x="6011863" y="2636838"/>
            <a:ext cx="1728787" cy="346075"/>
          </a:xfrm>
          <a:prstGeom prst="rect">
            <a:avLst/>
          </a:prstGeom>
          <a:solidFill>
            <a:srgbClr val="CCECFF"/>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epidemiologo</a:t>
            </a:r>
          </a:p>
        </p:txBody>
      </p:sp>
      <p:sp>
        <p:nvSpPr>
          <p:cNvPr id="32776" name="Text Box 61"/>
          <p:cNvSpPr txBox="1">
            <a:spLocks noChangeArrowheads="1"/>
          </p:cNvSpPr>
          <p:nvPr/>
        </p:nvSpPr>
        <p:spPr bwMode="auto">
          <a:xfrm>
            <a:off x="7019925" y="3429000"/>
            <a:ext cx="1728788" cy="346075"/>
          </a:xfrm>
          <a:prstGeom prst="rect">
            <a:avLst/>
          </a:prstGeom>
          <a:solidFill>
            <a:srgbClr val="92D050"/>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ingegnere</a:t>
            </a:r>
          </a:p>
        </p:txBody>
      </p:sp>
      <p:sp>
        <p:nvSpPr>
          <p:cNvPr id="32777" name="Text Box 62"/>
          <p:cNvSpPr txBox="1">
            <a:spLocks noChangeArrowheads="1"/>
          </p:cNvSpPr>
          <p:nvPr/>
        </p:nvSpPr>
        <p:spPr bwMode="auto">
          <a:xfrm>
            <a:off x="5508625" y="5013325"/>
            <a:ext cx="1728788" cy="346075"/>
          </a:xfrm>
          <a:prstGeom prst="rect">
            <a:avLst/>
          </a:prstGeom>
          <a:solidFill>
            <a:srgbClr val="00B0F0"/>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farmacista</a:t>
            </a:r>
          </a:p>
        </p:txBody>
      </p:sp>
      <p:sp>
        <p:nvSpPr>
          <p:cNvPr id="32778" name="Text Box 63"/>
          <p:cNvSpPr txBox="1">
            <a:spLocks noChangeArrowheads="1"/>
          </p:cNvSpPr>
          <p:nvPr/>
        </p:nvSpPr>
        <p:spPr bwMode="auto">
          <a:xfrm>
            <a:off x="2268538" y="5084763"/>
            <a:ext cx="1944687" cy="346075"/>
          </a:xfrm>
          <a:prstGeom prst="rect">
            <a:avLst/>
          </a:prstGeom>
          <a:solidFill>
            <a:srgbClr val="00FFCC"/>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documentalista</a:t>
            </a:r>
          </a:p>
        </p:txBody>
      </p:sp>
      <p:sp>
        <p:nvSpPr>
          <p:cNvPr id="32779" name="Text Box 64"/>
          <p:cNvSpPr txBox="1">
            <a:spLocks noChangeArrowheads="1"/>
          </p:cNvSpPr>
          <p:nvPr/>
        </p:nvSpPr>
        <p:spPr bwMode="auto">
          <a:xfrm>
            <a:off x="611188" y="2781300"/>
            <a:ext cx="1728787" cy="346075"/>
          </a:xfrm>
          <a:prstGeom prst="rect">
            <a:avLst/>
          </a:prstGeom>
          <a:solidFill>
            <a:srgbClr val="CCFFCC"/>
          </a:solidFill>
          <a:ln w="9525">
            <a:solidFill>
              <a:srgbClr val="000000"/>
            </a:solidFill>
            <a:miter lim="800000"/>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algn="ctr" eaLnBrk="1" hangingPunct="1">
              <a:spcBef>
                <a:spcPct val="50000"/>
              </a:spcBef>
            </a:pPr>
            <a:r>
              <a:rPr lang="it-IT" altLang="it-IT" sz="1600" b="1"/>
              <a:t>statistico</a:t>
            </a:r>
          </a:p>
        </p:txBody>
      </p:sp>
      <p:sp>
        <p:nvSpPr>
          <p:cNvPr id="32780" name="AutoShape 66"/>
          <p:cNvSpPr>
            <a:spLocks noChangeArrowheads="1"/>
          </p:cNvSpPr>
          <p:nvPr/>
        </p:nvSpPr>
        <p:spPr bwMode="auto">
          <a:xfrm>
            <a:off x="3635375" y="3213100"/>
            <a:ext cx="1403350" cy="511175"/>
          </a:xfrm>
          <a:prstGeom prst="roundRect">
            <a:avLst>
              <a:gd name="adj" fmla="val 16667"/>
            </a:avLst>
          </a:prstGeom>
          <a:solidFill>
            <a:srgbClr val="FFFF66"/>
          </a:solidFill>
          <a:ln w="9525">
            <a:solidFill>
              <a:srgbClr val="FF0000"/>
            </a:solidFill>
            <a:round/>
            <a:headEnd/>
            <a:tailEnd/>
          </a:ln>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endParaRPr lang="it-IT" altLang="it-IT"/>
          </a:p>
        </p:txBody>
      </p:sp>
      <p:sp>
        <p:nvSpPr>
          <p:cNvPr id="32781" name="Text Box 67"/>
          <p:cNvSpPr txBox="1">
            <a:spLocks noChangeArrowheads="1"/>
          </p:cNvSpPr>
          <p:nvPr/>
        </p:nvSpPr>
        <p:spPr bwMode="auto">
          <a:xfrm>
            <a:off x="3635375" y="3286125"/>
            <a:ext cx="1368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spcBef>
                <a:spcPct val="50000"/>
              </a:spcBef>
            </a:pPr>
            <a:r>
              <a:rPr lang="it-IT" altLang="it-IT" sz="1600" b="1"/>
              <a:t>paziente</a:t>
            </a:r>
          </a:p>
        </p:txBody>
      </p:sp>
      <p:sp>
        <p:nvSpPr>
          <p:cNvPr id="32782" name="Segnaposto piè di pagina 66"/>
          <p:cNvSpPr txBox="1">
            <a:spLocks noGrp="1"/>
          </p:cNvSpPr>
          <p:nvPr/>
        </p:nvSpPr>
        <p:spPr bwMode="auto">
          <a:xfrm>
            <a:off x="0" y="6332437"/>
            <a:ext cx="6137302" cy="55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r>
              <a:rPr lang="it-IT" altLang="it-IT" sz="800" dirty="0">
                <a:solidFill>
                  <a:srgbClr val="000000"/>
                </a:solidFill>
                <a:latin typeface="Arial" charset="0"/>
              </a:rPr>
              <a:t>Fonte: </a:t>
            </a:r>
            <a:r>
              <a:rPr lang="it-IT" altLang="it-IT" sz="800" dirty="0">
                <a:latin typeface="Arial" charset="0"/>
              </a:rPr>
              <a:t>Giovanni </a:t>
            </a:r>
            <a:r>
              <a:rPr lang="it-IT" altLang="it-IT" sz="800" dirty="0" err="1">
                <a:latin typeface="Arial" charset="0"/>
              </a:rPr>
              <a:t>Guarrera</a:t>
            </a:r>
            <a:endParaRPr lang="it-IT" altLang="it-IT" sz="800" dirty="0">
              <a:latin typeface="Arial" charset="0"/>
            </a:endParaRPr>
          </a:p>
          <a:p>
            <a:pPr eaLnBrk="1" hangingPunct="1"/>
            <a:r>
              <a:rPr lang="it-IT" altLang="it-IT" sz="800" dirty="0">
                <a:latin typeface="Arial" charset="0"/>
              </a:rPr>
              <a:t>Direttore Area di Governance APSS – Trento   - 8° congresso </a:t>
            </a:r>
            <a:r>
              <a:rPr lang="it-IT" altLang="it-IT" sz="800" dirty="0" err="1">
                <a:latin typeface="Arial" charset="0"/>
              </a:rPr>
              <a:t>SItha</a:t>
            </a:r>
            <a:endParaRPr lang="it-IT" altLang="it-IT" sz="800" dirty="0">
              <a:latin typeface="Arial" charset="0"/>
            </a:endParaRPr>
          </a:p>
        </p:txBody>
      </p:sp>
      <p:sp>
        <p:nvSpPr>
          <p:cNvPr id="32783" name="Text Box 69"/>
          <p:cNvSpPr txBox="1">
            <a:spLocks noChangeArrowheads="1"/>
          </p:cNvSpPr>
          <p:nvPr/>
        </p:nvSpPr>
        <p:spPr bwMode="auto">
          <a:xfrm>
            <a:off x="611188" y="5876925"/>
            <a:ext cx="5472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spcBef>
                <a:spcPct val="50000"/>
              </a:spcBef>
            </a:pPr>
            <a:r>
              <a:rPr lang="it-IT" altLang="it-IT" sz="1200">
                <a:latin typeface="Arial" charset="0"/>
              </a:rPr>
              <a:t>Personalizzazione dell’immagine da parte di Cristina Furian</a:t>
            </a:r>
          </a:p>
        </p:txBody>
      </p:sp>
      <p:sp>
        <p:nvSpPr>
          <p:cNvPr id="32784" name="Segnaposto numero diapositiva 69"/>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endParaRPr lang="it-IT" altLang="it-IT" sz="1400" dirty="0">
              <a:solidFill>
                <a:srgbClr val="000000"/>
              </a:solidFill>
              <a:latin typeface="Arial" charset="0"/>
            </a:endParaRPr>
          </a:p>
        </p:txBody>
      </p:sp>
    </p:spTree>
    <p:extLst>
      <p:ext uri="{BB962C8B-B14F-4D97-AF65-F5344CB8AC3E}">
        <p14:creationId xmlns:p14="http://schemas.microsoft.com/office/powerpoint/2010/main" val="6481291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egnaposto piè di pagina 5"/>
          <p:cNvSpPr txBox="1">
            <a:spLocks noGrp="1"/>
          </p:cNvSpPr>
          <p:nvPr/>
        </p:nvSpPr>
        <p:spPr bwMode="auto">
          <a:xfrm>
            <a:off x="838200" y="5943600"/>
            <a:ext cx="4953000" cy="223838"/>
          </a:xfrm>
          <a:prstGeom prst="rect">
            <a:avLst/>
          </a:prstGeom>
          <a:noFill/>
          <a:ln w="9525">
            <a:noFill/>
            <a:miter lim="800000"/>
            <a:headEnd/>
            <a:tailEnd/>
          </a:ln>
        </p:spPr>
        <p:txBody>
          <a:bodyPr/>
          <a:lstStyle/>
          <a:p>
            <a:pPr eaLnBrk="0" hangingPunct="0">
              <a:defRPr/>
            </a:pPr>
            <a:endParaRPr lang="it-IT" sz="800">
              <a:solidFill>
                <a:srgbClr val="FFFFFF"/>
              </a:solidFill>
              <a:latin typeface="Arial" pitchFamily="34" charset="0"/>
              <a:ea typeface="+mn-ea"/>
            </a:endParaRPr>
          </a:p>
          <a:p>
            <a:pPr eaLnBrk="0" hangingPunct="0">
              <a:defRPr/>
            </a:pPr>
            <a:endParaRPr lang="it-IT" sz="800">
              <a:solidFill>
                <a:srgbClr val="FFFFFF"/>
              </a:solidFill>
              <a:latin typeface="Arial" pitchFamily="34" charset="0"/>
              <a:ea typeface="+mn-ea"/>
            </a:endParaRPr>
          </a:p>
        </p:txBody>
      </p:sp>
      <p:sp>
        <p:nvSpPr>
          <p:cNvPr id="34819" name="Rectangle 2"/>
          <p:cNvSpPr>
            <a:spLocks noGrp="1" noChangeArrowheads="1"/>
          </p:cNvSpPr>
          <p:nvPr>
            <p:ph type="title"/>
          </p:nvPr>
        </p:nvSpPr>
        <p:spPr>
          <a:xfrm>
            <a:off x="179512" y="49214"/>
            <a:ext cx="8686800" cy="1214437"/>
          </a:xfrm>
        </p:spPr>
        <p:txBody>
          <a:bodyPr anchor="t"/>
          <a:lstStyle/>
          <a:p>
            <a:pPr>
              <a:defRPr/>
            </a:pPr>
            <a:r>
              <a:rPr lang="it-IT" sz="3600" dirty="0" smtClean="0">
                <a:solidFill>
                  <a:schemeClr val="accent6">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Piramide delle evidenze in HTA</a:t>
            </a:r>
          </a:p>
        </p:txBody>
      </p:sp>
      <p:pic>
        <p:nvPicPr>
          <p:cNvPr id="33796" name="Picture 3"/>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t="19713" b="13469"/>
          <a:stretch>
            <a:fillRect/>
          </a:stretch>
        </p:blipFill>
        <p:spPr>
          <a:xfrm>
            <a:off x="0" y="969488"/>
            <a:ext cx="6192838" cy="4608512"/>
          </a:xfrm>
          <a:noFill/>
        </p:spPr>
      </p:pic>
      <p:sp>
        <p:nvSpPr>
          <p:cNvPr id="5125" name="Rectangle 4"/>
          <p:cNvSpPr>
            <a:spLocks noGrp="1" noChangeArrowheads="1"/>
          </p:cNvSpPr>
          <p:nvPr>
            <p:ph type="body" sz="half" idx="2"/>
          </p:nvPr>
        </p:nvSpPr>
        <p:spPr>
          <a:xfrm>
            <a:off x="5353685" y="759144"/>
            <a:ext cx="3775075" cy="5029200"/>
          </a:xfrm>
        </p:spPr>
        <p:txBody>
          <a:bodyPr/>
          <a:lstStyle/>
          <a:p>
            <a:pPr marL="0" indent="0">
              <a:buFontTx/>
              <a:buNone/>
              <a:defRPr/>
            </a:pPr>
            <a:r>
              <a:rPr lang="it-IT" sz="1400" b="1" u="sng" dirty="0" smtClean="0">
                <a:solidFill>
                  <a:schemeClr val="accent6">
                    <a:lumMod val="50000"/>
                  </a:schemeClr>
                </a:solidFill>
              </a:rPr>
              <a:t>Rapporti</a:t>
            </a:r>
            <a:r>
              <a:rPr lang="it-IT" sz="1400" dirty="0" smtClean="0">
                <a:solidFill>
                  <a:schemeClr val="accent6">
                    <a:lumMod val="50000"/>
                  </a:schemeClr>
                </a:solidFill>
              </a:rPr>
              <a:t> di istituzioni internazionali  identificate da IHE Report (</a:t>
            </a:r>
            <a:r>
              <a:rPr lang="it-IT" sz="1400" dirty="0" err="1" smtClean="0">
                <a:solidFill>
                  <a:schemeClr val="accent6">
                    <a:lumMod val="50000"/>
                  </a:schemeClr>
                </a:solidFill>
              </a:rPr>
              <a:t>Institute</a:t>
            </a:r>
            <a:r>
              <a:rPr lang="it-IT" sz="1400" dirty="0" smtClean="0">
                <a:solidFill>
                  <a:schemeClr val="accent6">
                    <a:lumMod val="50000"/>
                  </a:schemeClr>
                </a:solidFill>
              </a:rPr>
              <a:t> </a:t>
            </a:r>
            <a:r>
              <a:rPr lang="it-IT" sz="1400" dirty="0" err="1" smtClean="0">
                <a:solidFill>
                  <a:schemeClr val="accent6">
                    <a:lumMod val="50000"/>
                  </a:schemeClr>
                </a:solidFill>
              </a:rPr>
              <a:t>of</a:t>
            </a:r>
            <a:r>
              <a:rPr lang="it-IT" sz="1400" dirty="0" smtClean="0">
                <a:solidFill>
                  <a:schemeClr val="accent6">
                    <a:lumMod val="50000"/>
                  </a:schemeClr>
                </a:solidFill>
              </a:rPr>
              <a:t> </a:t>
            </a:r>
            <a:r>
              <a:rPr lang="it-IT" sz="1400" dirty="0" err="1" smtClean="0">
                <a:solidFill>
                  <a:schemeClr val="accent6">
                    <a:lumMod val="50000"/>
                  </a:schemeClr>
                </a:solidFill>
              </a:rPr>
              <a:t>Health</a:t>
            </a:r>
            <a:r>
              <a:rPr lang="it-IT" sz="1400" dirty="0" smtClean="0">
                <a:solidFill>
                  <a:schemeClr val="accent6">
                    <a:lumMod val="50000"/>
                  </a:schemeClr>
                </a:solidFill>
              </a:rPr>
              <a:t> </a:t>
            </a:r>
            <a:r>
              <a:rPr lang="it-IT" sz="1400" dirty="0" err="1" smtClean="0">
                <a:solidFill>
                  <a:schemeClr val="accent6">
                    <a:lumMod val="50000"/>
                  </a:schemeClr>
                </a:solidFill>
              </a:rPr>
              <a:t>Economics</a:t>
            </a:r>
            <a:r>
              <a:rPr lang="it-IT" sz="1400" dirty="0" smtClean="0">
                <a:solidFill>
                  <a:schemeClr val="accent6">
                    <a:lumMod val="50000"/>
                  </a:schemeClr>
                </a:solidFill>
              </a:rPr>
              <a:t> di Alberta – Ca) </a:t>
            </a:r>
          </a:p>
          <a:p>
            <a:pPr marL="0" indent="0">
              <a:buFontTx/>
              <a:buNone/>
              <a:defRPr/>
            </a:pPr>
            <a:r>
              <a:rPr lang="it-IT" sz="1400" b="1" dirty="0" smtClean="0">
                <a:solidFill>
                  <a:schemeClr val="accent6">
                    <a:lumMod val="50000"/>
                  </a:schemeClr>
                </a:solidFill>
              </a:rPr>
              <a:t>Ricerca</a:t>
            </a:r>
            <a:r>
              <a:rPr lang="it-IT" sz="1400" dirty="0" smtClean="0">
                <a:solidFill>
                  <a:schemeClr val="accent6">
                    <a:lumMod val="50000"/>
                  </a:schemeClr>
                </a:solidFill>
              </a:rPr>
              <a:t> nei singoli siti e in </a:t>
            </a:r>
            <a:r>
              <a:rPr lang="it-IT" sz="1400" dirty="0" err="1" smtClean="0">
                <a:solidFill>
                  <a:schemeClr val="accent6">
                    <a:lumMod val="50000"/>
                  </a:schemeClr>
                </a:solidFill>
              </a:rPr>
              <a:t>Health</a:t>
            </a:r>
            <a:r>
              <a:rPr lang="it-IT" sz="1400" dirty="0" smtClean="0">
                <a:solidFill>
                  <a:schemeClr val="accent6">
                    <a:lumMod val="50000"/>
                  </a:schemeClr>
                </a:solidFill>
              </a:rPr>
              <a:t> </a:t>
            </a:r>
            <a:r>
              <a:rPr lang="it-IT" sz="1400" dirty="0" err="1" smtClean="0">
                <a:solidFill>
                  <a:schemeClr val="accent6">
                    <a:lumMod val="50000"/>
                  </a:schemeClr>
                </a:solidFill>
              </a:rPr>
              <a:t>Technology</a:t>
            </a:r>
            <a:r>
              <a:rPr lang="it-IT" sz="1400" dirty="0" smtClean="0">
                <a:solidFill>
                  <a:schemeClr val="accent6">
                    <a:lumMod val="50000"/>
                  </a:schemeClr>
                </a:solidFill>
              </a:rPr>
              <a:t> </a:t>
            </a:r>
            <a:r>
              <a:rPr lang="it-IT" sz="1400" dirty="0" err="1" smtClean="0">
                <a:solidFill>
                  <a:schemeClr val="accent6">
                    <a:lumMod val="50000"/>
                  </a:schemeClr>
                </a:solidFill>
              </a:rPr>
              <a:t>Assessment</a:t>
            </a:r>
            <a:r>
              <a:rPr lang="it-IT" sz="1400" dirty="0" smtClean="0">
                <a:solidFill>
                  <a:schemeClr val="accent6">
                    <a:lumMod val="50000"/>
                  </a:schemeClr>
                </a:solidFill>
              </a:rPr>
              <a:t> </a:t>
            </a:r>
            <a:r>
              <a:rPr lang="it-IT" sz="1400" dirty="0" err="1" smtClean="0">
                <a:solidFill>
                  <a:schemeClr val="accent6">
                    <a:lumMod val="50000"/>
                  </a:schemeClr>
                </a:solidFill>
              </a:rPr>
              <a:t>Engine</a:t>
            </a:r>
            <a:endParaRPr lang="it-IT" sz="1400" dirty="0" smtClean="0">
              <a:solidFill>
                <a:schemeClr val="accent6">
                  <a:lumMod val="50000"/>
                </a:schemeClr>
              </a:solidFill>
            </a:endParaRPr>
          </a:p>
          <a:p>
            <a:pPr marL="0" indent="0">
              <a:buFontTx/>
              <a:buNone/>
              <a:defRPr/>
            </a:pPr>
            <a:endParaRPr lang="it-IT" sz="800" dirty="0" smtClean="0">
              <a:solidFill>
                <a:schemeClr val="accent6">
                  <a:lumMod val="50000"/>
                </a:schemeClr>
              </a:solidFill>
            </a:endParaRPr>
          </a:p>
          <a:p>
            <a:pPr marL="0" indent="0">
              <a:buFontTx/>
              <a:buNone/>
              <a:defRPr/>
            </a:pPr>
            <a:r>
              <a:rPr lang="it-IT" sz="1400" b="1" u="sng" dirty="0" smtClean="0">
                <a:solidFill>
                  <a:schemeClr val="accent6">
                    <a:lumMod val="50000"/>
                  </a:schemeClr>
                </a:solidFill>
              </a:rPr>
              <a:t>Valutazioni</a:t>
            </a:r>
            <a:r>
              <a:rPr lang="it-IT" sz="1400" u="sng" dirty="0" smtClean="0">
                <a:solidFill>
                  <a:schemeClr val="accent6">
                    <a:lumMod val="50000"/>
                  </a:schemeClr>
                </a:solidFill>
              </a:rPr>
              <a:t> </a:t>
            </a:r>
            <a:r>
              <a:rPr lang="it-IT" sz="1400" dirty="0" smtClean="0">
                <a:solidFill>
                  <a:srgbClr val="FF0000"/>
                </a:solidFill>
              </a:rPr>
              <a:t>di efficacia, sicurezza, economicità </a:t>
            </a:r>
          </a:p>
          <a:p>
            <a:pPr marL="0" indent="0">
              <a:buFontTx/>
              <a:buNone/>
              <a:defRPr/>
            </a:pPr>
            <a:r>
              <a:rPr lang="it-IT" sz="1400" b="1" dirty="0" smtClean="0">
                <a:solidFill>
                  <a:schemeClr val="accent6">
                    <a:lumMod val="50000"/>
                  </a:schemeClr>
                </a:solidFill>
              </a:rPr>
              <a:t>Ricerca </a:t>
            </a:r>
            <a:r>
              <a:rPr lang="it-IT" sz="1400" dirty="0" smtClean="0">
                <a:solidFill>
                  <a:schemeClr val="accent6">
                    <a:lumMod val="50000"/>
                  </a:schemeClr>
                </a:solidFill>
              </a:rPr>
              <a:t> nei singoli siti, in The </a:t>
            </a:r>
            <a:r>
              <a:rPr lang="it-IT" sz="1400" dirty="0" err="1" smtClean="0">
                <a:solidFill>
                  <a:schemeClr val="accent6">
                    <a:lumMod val="50000"/>
                  </a:schemeClr>
                </a:solidFill>
              </a:rPr>
              <a:t>Cochrane</a:t>
            </a:r>
            <a:r>
              <a:rPr lang="it-IT" sz="1400" dirty="0" smtClean="0">
                <a:solidFill>
                  <a:schemeClr val="accent6">
                    <a:lumMod val="50000"/>
                  </a:schemeClr>
                </a:solidFill>
              </a:rPr>
              <a:t> </a:t>
            </a:r>
            <a:r>
              <a:rPr lang="it-IT" sz="1400" dirty="0" err="1" smtClean="0">
                <a:solidFill>
                  <a:schemeClr val="accent6">
                    <a:lumMod val="50000"/>
                  </a:schemeClr>
                </a:solidFill>
              </a:rPr>
              <a:t>Library</a:t>
            </a:r>
            <a:r>
              <a:rPr lang="it-IT" sz="1400" dirty="0" smtClean="0">
                <a:solidFill>
                  <a:schemeClr val="accent6">
                    <a:lumMod val="50000"/>
                  </a:schemeClr>
                </a:solidFill>
              </a:rPr>
              <a:t>, in </a:t>
            </a:r>
            <a:r>
              <a:rPr lang="it-IT" sz="1400" dirty="0" err="1" smtClean="0">
                <a:solidFill>
                  <a:schemeClr val="accent6">
                    <a:lumMod val="50000"/>
                  </a:schemeClr>
                </a:solidFill>
              </a:rPr>
              <a:t>Centre</a:t>
            </a:r>
            <a:r>
              <a:rPr lang="it-IT" sz="1400" dirty="0" smtClean="0">
                <a:solidFill>
                  <a:schemeClr val="accent6">
                    <a:lumMod val="50000"/>
                  </a:schemeClr>
                </a:solidFill>
              </a:rPr>
              <a:t> </a:t>
            </a:r>
            <a:r>
              <a:rPr lang="it-IT" sz="1400" dirty="0" err="1" smtClean="0">
                <a:solidFill>
                  <a:schemeClr val="accent6">
                    <a:lumMod val="50000"/>
                  </a:schemeClr>
                </a:solidFill>
              </a:rPr>
              <a:t>for</a:t>
            </a:r>
            <a:r>
              <a:rPr lang="it-IT" sz="1400" dirty="0" smtClean="0">
                <a:solidFill>
                  <a:schemeClr val="accent6">
                    <a:lumMod val="50000"/>
                  </a:schemeClr>
                </a:solidFill>
              </a:rPr>
              <a:t> </a:t>
            </a:r>
            <a:r>
              <a:rPr lang="it-IT" sz="1400" dirty="0" err="1" smtClean="0">
                <a:solidFill>
                  <a:schemeClr val="accent6">
                    <a:lumMod val="50000"/>
                  </a:schemeClr>
                </a:solidFill>
              </a:rPr>
              <a:t>Reviews</a:t>
            </a:r>
            <a:r>
              <a:rPr lang="it-IT" sz="1400" dirty="0" smtClean="0">
                <a:solidFill>
                  <a:schemeClr val="accent6">
                    <a:lumMod val="50000"/>
                  </a:schemeClr>
                </a:solidFill>
              </a:rPr>
              <a:t> and </a:t>
            </a:r>
            <a:r>
              <a:rPr lang="it-IT" sz="1400" dirty="0" err="1" smtClean="0">
                <a:solidFill>
                  <a:schemeClr val="accent6">
                    <a:lumMod val="50000"/>
                  </a:schemeClr>
                </a:solidFill>
              </a:rPr>
              <a:t>Dissemination</a:t>
            </a:r>
            <a:r>
              <a:rPr lang="it-IT" sz="1400" dirty="0" smtClean="0">
                <a:solidFill>
                  <a:schemeClr val="accent6">
                    <a:lumMod val="50000"/>
                  </a:schemeClr>
                </a:solidFill>
              </a:rPr>
              <a:t>,  nella letteratura grigia e in </a:t>
            </a:r>
            <a:r>
              <a:rPr lang="it-IT" sz="1400" dirty="0" err="1" smtClean="0">
                <a:solidFill>
                  <a:schemeClr val="accent6">
                    <a:lumMod val="50000"/>
                  </a:schemeClr>
                </a:solidFill>
              </a:rPr>
              <a:t>Health</a:t>
            </a:r>
            <a:r>
              <a:rPr lang="it-IT" sz="1400" dirty="0" smtClean="0">
                <a:solidFill>
                  <a:schemeClr val="accent6">
                    <a:lumMod val="50000"/>
                  </a:schemeClr>
                </a:solidFill>
              </a:rPr>
              <a:t> </a:t>
            </a:r>
            <a:r>
              <a:rPr lang="it-IT" sz="1400" dirty="0" err="1" smtClean="0">
                <a:solidFill>
                  <a:schemeClr val="accent6">
                    <a:lumMod val="50000"/>
                  </a:schemeClr>
                </a:solidFill>
              </a:rPr>
              <a:t>Technology</a:t>
            </a:r>
            <a:r>
              <a:rPr lang="it-IT" sz="1400" dirty="0" smtClean="0">
                <a:solidFill>
                  <a:schemeClr val="accent6">
                    <a:lumMod val="50000"/>
                  </a:schemeClr>
                </a:solidFill>
              </a:rPr>
              <a:t> </a:t>
            </a:r>
            <a:r>
              <a:rPr lang="it-IT" sz="1400" dirty="0" err="1" smtClean="0">
                <a:solidFill>
                  <a:schemeClr val="accent6">
                    <a:lumMod val="50000"/>
                  </a:schemeClr>
                </a:solidFill>
              </a:rPr>
              <a:t>Assessment</a:t>
            </a:r>
            <a:r>
              <a:rPr lang="it-IT" sz="1400" dirty="0" smtClean="0">
                <a:solidFill>
                  <a:schemeClr val="accent6">
                    <a:lumMod val="50000"/>
                  </a:schemeClr>
                </a:solidFill>
              </a:rPr>
              <a:t> </a:t>
            </a:r>
            <a:r>
              <a:rPr lang="it-IT" sz="1400" dirty="0" err="1" smtClean="0">
                <a:solidFill>
                  <a:schemeClr val="accent6">
                    <a:lumMod val="50000"/>
                  </a:schemeClr>
                </a:solidFill>
              </a:rPr>
              <a:t>Engine</a:t>
            </a:r>
            <a:endParaRPr lang="it-IT" sz="1400" dirty="0" smtClean="0">
              <a:solidFill>
                <a:schemeClr val="accent6">
                  <a:lumMod val="50000"/>
                </a:schemeClr>
              </a:solidFill>
            </a:endParaRPr>
          </a:p>
          <a:p>
            <a:pPr marL="0" indent="0">
              <a:buFontTx/>
              <a:buNone/>
              <a:defRPr/>
            </a:pPr>
            <a:endParaRPr lang="it-IT" sz="800" dirty="0" smtClean="0">
              <a:solidFill>
                <a:schemeClr val="accent6">
                  <a:lumMod val="50000"/>
                </a:schemeClr>
              </a:solidFill>
            </a:endParaRPr>
          </a:p>
          <a:p>
            <a:pPr marL="0" indent="0">
              <a:buFontTx/>
              <a:buNone/>
              <a:defRPr/>
            </a:pPr>
            <a:r>
              <a:rPr lang="it-IT" sz="1400" b="1" u="sng" dirty="0" smtClean="0">
                <a:solidFill>
                  <a:schemeClr val="accent6">
                    <a:lumMod val="50000"/>
                  </a:schemeClr>
                </a:solidFill>
              </a:rPr>
              <a:t>Revisioni sistematiche</a:t>
            </a:r>
            <a:r>
              <a:rPr lang="it-IT" sz="1400" dirty="0" smtClean="0">
                <a:solidFill>
                  <a:schemeClr val="accent6">
                    <a:lumMod val="50000"/>
                  </a:schemeClr>
                </a:solidFill>
              </a:rPr>
              <a:t> della The </a:t>
            </a:r>
            <a:r>
              <a:rPr lang="it-IT" sz="1400" dirty="0" err="1" smtClean="0">
                <a:solidFill>
                  <a:schemeClr val="accent6">
                    <a:lumMod val="50000"/>
                  </a:schemeClr>
                </a:solidFill>
              </a:rPr>
              <a:t>Cochrane</a:t>
            </a:r>
            <a:r>
              <a:rPr lang="it-IT" sz="1400" dirty="0" smtClean="0">
                <a:solidFill>
                  <a:schemeClr val="accent6">
                    <a:lumMod val="50000"/>
                  </a:schemeClr>
                </a:solidFill>
              </a:rPr>
              <a:t> </a:t>
            </a:r>
            <a:r>
              <a:rPr lang="it-IT" sz="1400" dirty="0" err="1" smtClean="0">
                <a:solidFill>
                  <a:schemeClr val="accent6">
                    <a:lumMod val="50000"/>
                  </a:schemeClr>
                </a:solidFill>
              </a:rPr>
              <a:t>Library</a:t>
            </a:r>
            <a:r>
              <a:rPr lang="it-IT" sz="1400" dirty="0" smtClean="0">
                <a:solidFill>
                  <a:schemeClr val="accent6">
                    <a:lumMod val="50000"/>
                  </a:schemeClr>
                </a:solidFill>
              </a:rPr>
              <a:t> e da altre fonti</a:t>
            </a:r>
          </a:p>
          <a:p>
            <a:pPr marL="0" indent="0">
              <a:buFontTx/>
              <a:buNone/>
              <a:defRPr/>
            </a:pPr>
            <a:r>
              <a:rPr lang="it-IT" sz="1400" b="1" dirty="0" smtClean="0">
                <a:solidFill>
                  <a:schemeClr val="accent6">
                    <a:lumMod val="50000"/>
                  </a:schemeClr>
                </a:solidFill>
              </a:rPr>
              <a:t>Ricerca </a:t>
            </a:r>
            <a:r>
              <a:rPr lang="it-IT" sz="1400" dirty="0" smtClean="0">
                <a:solidFill>
                  <a:schemeClr val="accent6">
                    <a:lumMod val="50000"/>
                  </a:schemeClr>
                </a:solidFill>
              </a:rPr>
              <a:t>in The </a:t>
            </a:r>
            <a:r>
              <a:rPr lang="it-IT" sz="1400" dirty="0" err="1" smtClean="0">
                <a:solidFill>
                  <a:schemeClr val="accent6">
                    <a:lumMod val="50000"/>
                  </a:schemeClr>
                </a:solidFill>
              </a:rPr>
              <a:t>Cochrane</a:t>
            </a:r>
            <a:r>
              <a:rPr lang="it-IT" sz="1400" dirty="0" smtClean="0">
                <a:solidFill>
                  <a:schemeClr val="accent6">
                    <a:lumMod val="50000"/>
                  </a:schemeClr>
                </a:solidFill>
              </a:rPr>
              <a:t> </a:t>
            </a:r>
            <a:r>
              <a:rPr lang="it-IT" sz="1400" dirty="0" err="1" smtClean="0">
                <a:solidFill>
                  <a:schemeClr val="accent6">
                    <a:lumMod val="50000"/>
                  </a:schemeClr>
                </a:solidFill>
              </a:rPr>
              <a:t>Library</a:t>
            </a:r>
            <a:r>
              <a:rPr lang="it-IT" sz="1400" dirty="0" smtClean="0">
                <a:solidFill>
                  <a:schemeClr val="accent6">
                    <a:lumMod val="50000"/>
                  </a:schemeClr>
                </a:solidFill>
              </a:rPr>
              <a:t>, TRIP Database, NHS </a:t>
            </a:r>
            <a:r>
              <a:rPr lang="it-IT" sz="1400" dirty="0" err="1" smtClean="0">
                <a:solidFill>
                  <a:schemeClr val="accent6">
                    <a:lumMod val="50000"/>
                  </a:schemeClr>
                </a:solidFill>
              </a:rPr>
              <a:t>Evidence</a:t>
            </a:r>
            <a:r>
              <a:rPr lang="it-IT" sz="1400" dirty="0" smtClean="0">
                <a:solidFill>
                  <a:schemeClr val="accent6">
                    <a:lumMod val="50000"/>
                  </a:schemeClr>
                </a:solidFill>
              </a:rPr>
              <a:t>, CRD, </a:t>
            </a:r>
            <a:r>
              <a:rPr lang="it-IT" sz="1400" dirty="0" err="1" smtClean="0">
                <a:solidFill>
                  <a:schemeClr val="accent6">
                    <a:lumMod val="50000"/>
                  </a:schemeClr>
                </a:solidFill>
              </a:rPr>
              <a:t>PubMed</a:t>
            </a:r>
            <a:r>
              <a:rPr lang="it-IT" sz="1400" dirty="0" smtClean="0">
                <a:solidFill>
                  <a:schemeClr val="accent6">
                    <a:lumMod val="50000"/>
                  </a:schemeClr>
                </a:solidFill>
              </a:rPr>
              <a:t>.</a:t>
            </a:r>
          </a:p>
          <a:p>
            <a:pPr marL="0" indent="0">
              <a:buFontTx/>
              <a:buNone/>
              <a:defRPr/>
            </a:pPr>
            <a:endParaRPr lang="it-IT" sz="800" dirty="0" smtClean="0">
              <a:solidFill>
                <a:schemeClr val="accent6">
                  <a:lumMod val="50000"/>
                </a:schemeClr>
              </a:solidFill>
            </a:endParaRPr>
          </a:p>
          <a:p>
            <a:pPr marL="0" indent="0">
              <a:buFontTx/>
              <a:buNone/>
              <a:defRPr/>
            </a:pPr>
            <a:r>
              <a:rPr lang="it-IT" sz="1400" b="1" u="sng" dirty="0" smtClean="0">
                <a:solidFill>
                  <a:schemeClr val="accent6">
                    <a:lumMod val="50000"/>
                  </a:schemeClr>
                </a:solidFill>
              </a:rPr>
              <a:t>Articoli e studi</a:t>
            </a:r>
            <a:r>
              <a:rPr lang="it-IT" sz="1400" dirty="0" smtClean="0">
                <a:solidFill>
                  <a:schemeClr val="accent6">
                    <a:lumMod val="50000"/>
                  </a:schemeClr>
                </a:solidFill>
              </a:rPr>
              <a:t> </a:t>
            </a:r>
            <a:r>
              <a:rPr lang="it-IT" sz="1400" dirty="0" smtClean="0">
                <a:solidFill>
                  <a:srgbClr val="FF0000"/>
                </a:solidFill>
              </a:rPr>
              <a:t>di letteratura primaria tratti da banche dati, archivi aperti, motori di ricerca scientifici</a:t>
            </a:r>
          </a:p>
          <a:p>
            <a:pPr marL="0" indent="0">
              <a:buFontTx/>
              <a:buNone/>
              <a:defRPr/>
            </a:pPr>
            <a:r>
              <a:rPr lang="it-IT" sz="1400" b="1" dirty="0" smtClean="0">
                <a:solidFill>
                  <a:schemeClr val="accent6">
                    <a:lumMod val="50000"/>
                  </a:schemeClr>
                </a:solidFill>
              </a:rPr>
              <a:t>Ricerca</a:t>
            </a:r>
            <a:r>
              <a:rPr lang="it-IT" sz="1400" dirty="0" smtClean="0">
                <a:solidFill>
                  <a:schemeClr val="accent6">
                    <a:lumMod val="50000"/>
                  </a:schemeClr>
                </a:solidFill>
              </a:rPr>
              <a:t> i</a:t>
            </a:r>
            <a:r>
              <a:rPr lang="it-IT" sz="1400" dirty="0" smtClean="0">
                <a:solidFill>
                  <a:srgbClr val="FF0000"/>
                </a:solidFill>
              </a:rPr>
              <a:t>n banche dati es.: </a:t>
            </a:r>
            <a:r>
              <a:rPr lang="it-IT" sz="1400" dirty="0" err="1" smtClean="0">
                <a:solidFill>
                  <a:srgbClr val="FF0000"/>
                </a:solidFill>
              </a:rPr>
              <a:t>PubMed</a:t>
            </a:r>
            <a:r>
              <a:rPr lang="it-IT" sz="1400" dirty="0" smtClean="0">
                <a:solidFill>
                  <a:srgbClr val="FF0000"/>
                </a:solidFill>
              </a:rPr>
              <a:t>, CINAHL, </a:t>
            </a:r>
            <a:r>
              <a:rPr lang="it-IT" sz="1400" dirty="0" err="1" smtClean="0">
                <a:solidFill>
                  <a:srgbClr val="FF0000"/>
                </a:solidFill>
              </a:rPr>
              <a:t>EMBASE…</a:t>
            </a:r>
            <a:endParaRPr lang="it-IT" sz="1400" dirty="0" smtClean="0">
              <a:solidFill>
                <a:srgbClr val="FF0000"/>
              </a:solidFill>
            </a:endParaRPr>
          </a:p>
          <a:p>
            <a:pPr marL="0" indent="0">
              <a:buFontTx/>
              <a:buNone/>
              <a:defRPr/>
            </a:pPr>
            <a:r>
              <a:rPr lang="it-IT" sz="1400" dirty="0" smtClean="0">
                <a:solidFill>
                  <a:schemeClr val="accent6">
                    <a:lumMod val="50000"/>
                  </a:schemeClr>
                </a:solidFill>
              </a:rPr>
              <a:t>in motori di ricerca es.: Google </a:t>
            </a:r>
            <a:r>
              <a:rPr lang="it-IT" sz="1400" dirty="0" err="1" smtClean="0">
                <a:solidFill>
                  <a:schemeClr val="accent6">
                    <a:lumMod val="50000"/>
                  </a:schemeClr>
                </a:solidFill>
              </a:rPr>
              <a:t>Scholar</a:t>
            </a:r>
            <a:r>
              <a:rPr lang="it-IT" sz="1400" dirty="0" smtClean="0">
                <a:solidFill>
                  <a:schemeClr val="accent6">
                    <a:lumMod val="50000"/>
                  </a:schemeClr>
                </a:solidFill>
              </a:rPr>
              <a:t>, </a:t>
            </a:r>
            <a:r>
              <a:rPr lang="it-IT" sz="1400" dirty="0" err="1" smtClean="0">
                <a:solidFill>
                  <a:schemeClr val="accent6">
                    <a:lumMod val="50000"/>
                  </a:schemeClr>
                </a:solidFill>
              </a:rPr>
              <a:t>Scirus</a:t>
            </a:r>
            <a:r>
              <a:rPr lang="it-IT" sz="1400" dirty="0" smtClean="0">
                <a:solidFill>
                  <a:schemeClr val="accent6">
                    <a:lumMod val="50000"/>
                  </a:schemeClr>
                </a:solidFill>
              </a:rPr>
              <a:t> </a:t>
            </a:r>
          </a:p>
          <a:p>
            <a:pPr marL="0" indent="0">
              <a:buFontTx/>
              <a:buNone/>
              <a:defRPr/>
            </a:pPr>
            <a:endParaRPr lang="it-IT" sz="1400" dirty="0" smtClean="0">
              <a:solidFill>
                <a:schemeClr val="accent6">
                  <a:lumMod val="50000"/>
                </a:schemeClr>
              </a:solidFill>
            </a:endParaRPr>
          </a:p>
          <a:p>
            <a:pPr marL="0" indent="0">
              <a:defRPr/>
            </a:pPr>
            <a:endParaRPr lang="it-IT" sz="1600" dirty="0" smtClean="0">
              <a:solidFill>
                <a:srgbClr val="002C5F"/>
              </a:solidFill>
            </a:endParaRPr>
          </a:p>
          <a:p>
            <a:pPr marL="0" indent="0">
              <a:buFontTx/>
              <a:buNone/>
              <a:defRPr/>
            </a:pPr>
            <a:endParaRPr lang="it-IT" sz="1400" dirty="0" smtClean="0">
              <a:solidFill>
                <a:srgbClr val="002C5F"/>
              </a:solidFill>
            </a:endParaRPr>
          </a:p>
          <a:p>
            <a:pPr marL="0" indent="0">
              <a:buFontTx/>
              <a:buNone/>
              <a:defRPr/>
            </a:pPr>
            <a:endParaRPr lang="it-IT" sz="1400" dirty="0" smtClean="0"/>
          </a:p>
        </p:txBody>
      </p:sp>
      <p:sp>
        <p:nvSpPr>
          <p:cNvPr id="6150" name="Text Box 5"/>
          <p:cNvSpPr txBox="1">
            <a:spLocks noChangeArrowheads="1"/>
          </p:cNvSpPr>
          <p:nvPr/>
        </p:nvSpPr>
        <p:spPr bwMode="auto">
          <a:xfrm>
            <a:off x="4716463" y="2852738"/>
            <a:ext cx="3887787" cy="369887"/>
          </a:xfrm>
          <a:prstGeom prst="rect">
            <a:avLst/>
          </a:prstGeom>
          <a:noFill/>
          <a:ln w="9525">
            <a:noFill/>
            <a:miter lim="800000"/>
            <a:headEnd/>
            <a:tailEnd/>
          </a:ln>
        </p:spPr>
        <p:txBody>
          <a:bodyPr>
            <a:spAutoFit/>
          </a:bodyPr>
          <a:lstStyle/>
          <a:p>
            <a:pPr>
              <a:spcBef>
                <a:spcPct val="50000"/>
              </a:spcBef>
              <a:defRPr/>
            </a:pPr>
            <a:endParaRPr lang="it-IT" sz="1800">
              <a:solidFill>
                <a:srgbClr val="000000"/>
              </a:solidFill>
              <a:latin typeface="Arial" pitchFamily="34" charset="0"/>
              <a:ea typeface="+mn-ea"/>
            </a:endParaRPr>
          </a:p>
        </p:txBody>
      </p:sp>
      <p:sp>
        <p:nvSpPr>
          <p:cNvPr id="33799" name="Segnaposto data 7"/>
          <p:cNvSpPr>
            <a:spLocks noGrp="1"/>
          </p:cNvSpPr>
          <p:nvPr>
            <p:ph type="dt" sz="quarter" idx="10"/>
          </p:nvPr>
        </p:nvSpPr>
        <p:spPr>
          <a:xfrm>
            <a:off x="0" y="6245225"/>
            <a:ext cx="5368925" cy="473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r>
              <a:rPr lang="it-IT" altLang="it-IT" sz="1400" dirty="0">
                <a:solidFill>
                  <a:srgbClr val="000000"/>
                </a:solidFill>
                <a:latin typeface="Arial" charset="0"/>
              </a:rPr>
              <a:t>Fonte: </a:t>
            </a:r>
            <a:r>
              <a:rPr lang="it-IT" altLang="it-IT" sz="1400" dirty="0">
                <a:latin typeface="Arial" charset="0"/>
              </a:rPr>
              <a:t>Giovanni </a:t>
            </a:r>
            <a:r>
              <a:rPr lang="it-IT" altLang="it-IT" sz="1400" dirty="0" err="1">
                <a:latin typeface="Arial" charset="0"/>
              </a:rPr>
              <a:t>Guarrera</a:t>
            </a:r>
            <a:endParaRPr lang="it-IT" altLang="it-IT" sz="1400" dirty="0">
              <a:latin typeface="Arial" charset="0"/>
            </a:endParaRPr>
          </a:p>
          <a:p>
            <a:pPr eaLnBrk="1" hangingPunct="1"/>
            <a:r>
              <a:rPr lang="it-IT" altLang="it-IT" sz="1400" dirty="0">
                <a:latin typeface="Arial" charset="0"/>
              </a:rPr>
              <a:t>Direttore Area di Governance APSS – Trento   - 8° congresso </a:t>
            </a:r>
            <a:r>
              <a:rPr lang="it-IT" altLang="it-IT" sz="1400" dirty="0" err="1">
                <a:latin typeface="Arial" charset="0"/>
              </a:rPr>
              <a:t>SItha</a:t>
            </a:r>
            <a:endParaRPr lang="it-IT" altLang="it-IT" sz="1400" dirty="0">
              <a:latin typeface="Arial" charset="0"/>
            </a:endParaRPr>
          </a:p>
          <a:p>
            <a:pPr eaLnBrk="1" hangingPunct="1"/>
            <a:endParaRPr lang="it-IT" altLang="it-IT" sz="1400" dirty="0">
              <a:solidFill>
                <a:srgbClr val="000000"/>
              </a:solidFill>
              <a:latin typeface="Arial" charset="0"/>
            </a:endParaRPr>
          </a:p>
        </p:txBody>
      </p:sp>
      <p:sp>
        <p:nvSpPr>
          <p:cNvPr id="33800" name="Segnaposto numero diapositiva 8"/>
          <p:cNvSpPr>
            <a:spLocks noGrp="1"/>
          </p:cNvSpPr>
          <p:nvPr>
            <p:ph type="sldNum" sz="quarter" idx="4294967295"/>
          </p:nvPr>
        </p:nvSpPr>
        <p:spPr>
          <a:xfrm>
            <a:off x="6553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002C5F"/>
                </a:solidFill>
                <a:latin typeface="Arial Black" charset="0"/>
                <a:ea typeface="Osaka" charset="-128"/>
              </a:defRPr>
            </a:lvl1pPr>
            <a:lvl2pPr marL="742950" indent="-285750" eaLnBrk="0" hangingPunct="0">
              <a:defRPr sz="2400">
                <a:solidFill>
                  <a:srgbClr val="002C5F"/>
                </a:solidFill>
                <a:latin typeface="Arial Black" charset="0"/>
                <a:ea typeface="Osaka" charset="-128"/>
              </a:defRPr>
            </a:lvl2pPr>
            <a:lvl3pPr marL="1143000" indent="-228600" eaLnBrk="0" hangingPunct="0">
              <a:defRPr sz="2400">
                <a:solidFill>
                  <a:srgbClr val="002C5F"/>
                </a:solidFill>
                <a:latin typeface="Arial Black" charset="0"/>
                <a:ea typeface="Osaka" charset="-128"/>
              </a:defRPr>
            </a:lvl3pPr>
            <a:lvl4pPr marL="1600200" indent="-228600" eaLnBrk="0" hangingPunct="0">
              <a:defRPr sz="2400">
                <a:solidFill>
                  <a:srgbClr val="002C5F"/>
                </a:solidFill>
                <a:latin typeface="Arial Black" charset="0"/>
                <a:ea typeface="Osaka" charset="-128"/>
              </a:defRPr>
            </a:lvl4pPr>
            <a:lvl5pPr marL="2057400" indent="-228600" eaLnBrk="0" hangingPunct="0">
              <a:defRPr sz="2400">
                <a:solidFill>
                  <a:srgbClr val="002C5F"/>
                </a:solidFill>
                <a:latin typeface="Arial Black" charset="0"/>
                <a:ea typeface="Osaka" charset="-128"/>
              </a:defRPr>
            </a:lvl5pPr>
            <a:lvl6pPr marL="2514600" indent="-228600" eaLnBrk="0" fontAlgn="base" hangingPunct="0">
              <a:spcBef>
                <a:spcPct val="0"/>
              </a:spcBef>
              <a:spcAft>
                <a:spcPct val="0"/>
              </a:spcAft>
              <a:defRPr sz="2400">
                <a:solidFill>
                  <a:srgbClr val="002C5F"/>
                </a:solidFill>
                <a:latin typeface="Arial Black" charset="0"/>
                <a:ea typeface="Osaka" charset="-128"/>
              </a:defRPr>
            </a:lvl6pPr>
            <a:lvl7pPr marL="2971800" indent="-228600" eaLnBrk="0" fontAlgn="base" hangingPunct="0">
              <a:spcBef>
                <a:spcPct val="0"/>
              </a:spcBef>
              <a:spcAft>
                <a:spcPct val="0"/>
              </a:spcAft>
              <a:defRPr sz="2400">
                <a:solidFill>
                  <a:srgbClr val="002C5F"/>
                </a:solidFill>
                <a:latin typeface="Arial Black" charset="0"/>
                <a:ea typeface="Osaka" charset="-128"/>
              </a:defRPr>
            </a:lvl7pPr>
            <a:lvl8pPr marL="3429000" indent="-228600" eaLnBrk="0" fontAlgn="base" hangingPunct="0">
              <a:spcBef>
                <a:spcPct val="0"/>
              </a:spcBef>
              <a:spcAft>
                <a:spcPct val="0"/>
              </a:spcAft>
              <a:defRPr sz="2400">
                <a:solidFill>
                  <a:srgbClr val="002C5F"/>
                </a:solidFill>
                <a:latin typeface="Arial Black" charset="0"/>
                <a:ea typeface="Osaka" charset="-128"/>
              </a:defRPr>
            </a:lvl8pPr>
            <a:lvl9pPr marL="3886200" indent="-228600" eaLnBrk="0" fontAlgn="base" hangingPunct="0">
              <a:spcBef>
                <a:spcPct val="0"/>
              </a:spcBef>
              <a:spcAft>
                <a:spcPct val="0"/>
              </a:spcAft>
              <a:defRPr sz="2400">
                <a:solidFill>
                  <a:srgbClr val="002C5F"/>
                </a:solidFill>
                <a:latin typeface="Arial Black" charset="0"/>
                <a:ea typeface="Osaka" charset="-128"/>
              </a:defRPr>
            </a:lvl9pPr>
          </a:lstStyle>
          <a:p>
            <a:pPr eaLnBrk="1" hangingPunct="1"/>
            <a:fld id="{4078E8B3-61CC-AF4C-8C72-F5C7FA077626}" type="slidenum">
              <a:rPr lang="it-IT" altLang="it-IT" sz="1400">
                <a:solidFill>
                  <a:srgbClr val="000000"/>
                </a:solidFill>
                <a:latin typeface="Arial" charset="0"/>
              </a:rPr>
              <a:pPr eaLnBrk="1" hangingPunct="1"/>
              <a:t>15</a:t>
            </a:fld>
            <a:endParaRPr lang="it-IT" altLang="it-IT" sz="1400">
              <a:solidFill>
                <a:srgbClr val="000000"/>
              </a:solidFill>
              <a:latin typeface="Arial" charset="0"/>
            </a:endParaRPr>
          </a:p>
        </p:txBody>
      </p:sp>
    </p:spTree>
    <p:extLst>
      <p:ext uri="{BB962C8B-B14F-4D97-AF65-F5344CB8AC3E}">
        <p14:creationId xmlns:p14="http://schemas.microsoft.com/office/powerpoint/2010/main" val="161373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olo 1"/>
          <p:cNvSpPr>
            <a:spLocks noGrp="1"/>
          </p:cNvSpPr>
          <p:nvPr>
            <p:ph type="title"/>
          </p:nvPr>
        </p:nvSpPr>
        <p:spPr>
          <a:xfrm>
            <a:off x="1462089" y="1750220"/>
            <a:ext cx="6169819" cy="854869"/>
          </a:xfrm>
        </p:spPr>
        <p:txBody>
          <a:bodyPr/>
          <a:lstStyle/>
          <a:p>
            <a:r>
              <a:rPr lang="it-IT" altLang="it-IT" dirty="0">
                <a:solidFill>
                  <a:srgbClr val="FF0000"/>
                </a:solidFill>
              </a:rPr>
              <a:t>Un indice/una traccia</a:t>
            </a:r>
            <a:endParaRPr lang="it-IT" altLang="it-IT"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636648119"/>
              </p:ext>
            </p:extLst>
          </p:nvPr>
        </p:nvGraphicFramePr>
        <p:xfrm>
          <a:off x="1491372" y="2754534"/>
          <a:ext cx="6172200" cy="339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olo 1"/>
          <p:cNvSpPr txBox="1">
            <a:spLocks/>
          </p:cNvSpPr>
          <p:nvPr/>
        </p:nvSpPr>
        <p:spPr bwMode="auto">
          <a:xfrm>
            <a:off x="0" y="1"/>
            <a:ext cx="9144000" cy="148478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67500" tIns="35100" rIns="67500" bIns="35100" anchor="ctr"/>
          <a:lst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0"/>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9pPr>
          </a:lstStyle>
          <a:p>
            <a:pPr>
              <a:defRPr/>
            </a:pPr>
            <a:r>
              <a:rPr lang="it-IT" altLang="it-IT" sz="3300" kern="0" dirty="0">
                <a:solidFill>
                  <a:schemeClr val="bg1"/>
                </a:solidFill>
              </a:rPr>
              <a:t>LE NUOVE SFIDE – PDTA  e </a:t>
            </a:r>
            <a:r>
              <a:rPr lang="it-IT" altLang="it-IT" sz="3300" kern="0" dirty="0" smtClean="0">
                <a:solidFill>
                  <a:schemeClr val="bg1"/>
                </a:solidFill>
              </a:rPr>
              <a:t>HTA</a:t>
            </a:r>
            <a:endParaRPr lang="it-IT" altLang="it-IT" sz="3300" kern="0" dirty="0">
              <a:solidFill>
                <a:schemeClr val="bg1"/>
              </a:solidFill>
            </a:endParaRPr>
          </a:p>
        </p:txBody>
      </p:sp>
    </p:spTree>
    <p:extLst>
      <p:ext uri="{BB962C8B-B14F-4D97-AF65-F5344CB8AC3E}">
        <p14:creationId xmlns:p14="http://schemas.microsoft.com/office/powerpoint/2010/main" val="21174777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egnaposto piè di pagina 2"/>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z="1000">
                <a:latin typeface="Calibri" charset="0"/>
              </a:rPr>
              <a:t>© 2014 - Ospedale Pediatrico Bambino Gesù e Accademia Nazionale di Medicina</a:t>
            </a:r>
          </a:p>
        </p:txBody>
      </p:sp>
      <p:sp>
        <p:nvSpPr>
          <p:cNvPr id="5" name="Titre 1"/>
          <p:cNvSpPr txBox="1">
            <a:spLocks noGrp="1"/>
          </p:cNvSpPr>
          <p:nvPr>
            <p:ph type="title"/>
          </p:nvPr>
        </p:nvSpPr>
        <p:spPr>
          <a:xfrm>
            <a:off x="0" y="-243408"/>
            <a:ext cx="9144000" cy="1081088"/>
          </a:xfrm>
          <a:solidFill>
            <a:schemeClr val="accent2"/>
          </a:solidFill>
          <a:extLst/>
        </p:spPr>
        <p:style>
          <a:lnRef idx="2">
            <a:schemeClr val="accent1">
              <a:shade val="50000"/>
            </a:schemeClr>
          </a:lnRef>
          <a:fillRef idx="1">
            <a:schemeClr val="accent1"/>
          </a:fillRef>
          <a:effectRef idx="0">
            <a:schemeClr val="accent1"/>
          </a:effectRef>
          <a:fontRef idx="minor">
            <a:schemeClr val="lt1"/>
          </a:fontRef>
        </p:style>
        <p:txBody>
          <a:bodyPr/>
          <a:lstStyle>
            <a:defPPr>
              <a:defRPr lang="it-IT"/>
            </a:defPPr>
            <a:lvl1pPr algn="ctr" eaLnBrk="1" hangingPunct="1">
              <a:defRPr sz="4400">
                <a:ea typeface="ＭＳ Ｐゴシック" charset="-128"/>
              </a:defRPr>
            </a:lvl1pPr>
            <a:lvl2pPr algn="ctr" eaLnBrk="0" hangingPunct="0">
              <a:defRPr sz="4400">
                <a:latin typeface="Calibri" charset="0"/>
                <a:ea typeface="ＭＳ Ｐゴシック" charset="-128"/>
              </a:defRPr>
            </a:lvl2pPr>
            <a:lvl3pPr algn="ctr" eaLnBrk="0" hangingPunct="0">
              <a:defRPr sz="4400">
                <a:latin typeface="Calibri" charset="0"/>
                <a:ea typeface="ＭＳ Ｐゴシック" charset="-128"/>
              </a:defRPr>
            </a:lvl3pPr>
            <a:lvl4pPr algn="ctr" eaLnBrk="0" hangingPunct="0">
              <a:defRPr sz="4400">
                <a:latin typeface="Calibri" charset="0"/>
                <a:ea typeface="ＭＳ Ｐゴシック" charset="-128"/>
              </a:defRPr>
            </a:lvl4pPr>
            <a:lvl5pPr algn="ctr" eaLnBrk="0" hangingPunct="0">
              <a:defRPr sz="4400">
                <a:latin typeface="Calibri" charset="0"/>
                <a:ea typeface="ＭＳ Ｐゴシック" charset="-128"/>
              </a:defRPr>
            </a:lvl5pPr>
            <a:lvl6pPr marL="457200" algn="ctr" fontAlgn="base">
              <a:spcBef>
                <a:spcPct val="0"/>
              </a:spcBef>
              <a:spcAft>
                <a:spcPct val="0"/>
              </a:spcAft>
              <a:defRPr sz="4400">
                <a:latin typeface="Calibri" charset="0"/>
                <a:ea typeface="ＭＳ Ｐゴシック" charset="-128"/>
              </a:defRPr>
            </a:lvl6pPr>
            <a:lvl7pPr marL="914400" algn="ctr" fontAlgn="base">
              <a:spcBef>
                <a:spcPct val="0"/>
              </a:spcBef>
              <a:spcAft>
                <a:spcPct val="0"/>
              </a:spcAft>
              <a:defRPr sz="4400">
                <a:latin typeface="Calibri" charset="0"/>
                <a:ea typeface="ＭＳ Ｐゴシック" charset="-128"/>
              </a:defRPr>
            </a:lvl7pPr>
            <a:lvl8pPr marL="1371600" algn="ctr" fontAlgn="base">
              <a:spcBef>
                <a:spcPct val="0"/>
              </a:spcBef>
              <a:spcAft>
                <a:spcPct val="0"/>
              </a:spcAft>
              <a:defRPr sz="4400">
                <a:latin typeface="Calibri" charset="0"/>
                <a:ea typeface="ＭＳ Ｐゴシック" charset="-128"/>
              </a:defRPr>
            </a:lvl8pPr>
            <a:lvl9pPr marL="1828800" algn="ctr" fontAlgn="base">
              <a:spcBef>
                <a:spcPct val="0"/>
              </a:spcBef>
              <a:spcAft>
                <a:spcPct val="0"/>
              </a:spcAft>
              <a:defRPr sz="4400">
                <a:latin typeface="Calibri" charset="0"/>
                <a:ea typeface="ＭＳ Ｐゴシック" charset="-128"/>
              </a:defRPr>
            </a:lvl9pPr>
          </a:lstStyle>
          <a:p>
            <a:pPr>
              <a:defRPr/>
            </a:pPr>
            <a:r>
              <a:rPr lang="it-IT" dirty="0" smtClean="0">
                <a:solidFill>
                  <a:schemeClr val="bg1"/>
                </a:solidFill>
              </a:rPr>
              <a:t>ASSISTENZA - P.D.T.A.</a:t>
            </a:r>
            <a:endParaRPr lang="en-GB" dirty="0" smtClean="0">
              <a:solidFill>
                <a:schemeClr val="bg1"/>
              </a:solidFill>
            </a:endParaRPr>
          </a:p>
        </p:txBody>
      </p:sp>
    </p:spTree>
    <p:extLst>
      <p:ext uri="{BB962C8B-B14F-4D97-AF65-F5344CB8AC3E}">
        <p14:creationId xmlns:p14="http://schemas.microsoft.com/office/powerpoint/2010/main" val="1706972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p:cNvSpPr>
          <p:nvPr>
            <p:ph type="title" idx="4294967295"/>
          </p:nvPr>
        </p:nvSpPr>
        <p:spPr>
          <a:xfrm>
            <a:off x="484188" y="-4761"/>
            <a:ext cx="7056437" cy="1400175"/>
          </a:xfrm>
        </p:spPr>
        <p:txBody>
          <a:bodyPr/>
          <a:lstStyle/>
          <a:p>
            <a:r>
              <a:rPr lang="it-IT" dirty="0" smtClean="0"/>
              <a:t>Progetto </a:t>
            </a:r>
            <a:r>
              <a:rPr lang="it-IT" dirty="0" err="1" smtClean="0"/>
              <a:t>empowerment</a:t>
            </a:r>
            <a:r>
              <a:rPr lang="it-IT" dirty="0" smtClean="0"/>
              <a:t> organizzativo</a:t>
            </a:r>
          </a:p>
        </p:txBody>
      </p:sp>
      <p:pic>
        <p:nvPicPr>
          <p:cNvPr id="3" name="Immagine 2"/>
          <p:cNvPicPr>
            <a:picLocks noChangeAspect="1"/>
          </p:cNvPicPr>
          <p:nvPr/>
        </p:nvPicPr>
        <p:blipFill>
          <a:blip r:embed="rId2"/>
          <a:stretch>
            <a:fillRect/>
          </a:stretch>
        </p:blipFill>
        <p:spPr>
          <a:xfrm>
            <a:off x="342900" y="1555604"/>
            <a:ext cx="8458200" cy="2743200"/>
          </a:xfrm>
          <a:prstGeom prst="rect">
            <a:avLst/>
          </a:prstGeom>
        </p:spPr>
      </p:pic>
      <p:pic>
        <p:nvPicPr>
          <p:cNvPr id="4" name="Immagine 3"/>
          <p:cNvPicPr>
            <a:picLocks noChangeAspect="1"/>
          </p:cNvPicPr>
          <p:nvPr/>
        </p:nvPicPr>
        <p:blipFill>
          <a:blip r:embed="rId3"/>
          <a:stretch>
            <a:fillRect/>
          </a:stretch>
        </p:blipFill>
        <p:spPr>
          <a:xfrm>
            <a:off x="342900" y="4265004"/>
            <a:ext cx="8458200" cy="1628775"/>
          </a:xfrm>
          <a:prstGeom prst="rect">
            <a:avLst/>
          </a:prstGeom>
        </p:spPr>
      </p:pic>
      <p:pic>
        <p:nvPicPr>
          <p:cNvPr id="5" name="Immagine 4"/>
          <p:cNvPicPr>
            <a:picLocks noChangeAspect="1"/>
          </p:cNvPicPr>
          <p:nvPr/>
        </p:nvPicPr>
        <p:blipFill>
          <a:blip r:embed="rId4"/>
          <a:stretch>
            <a:fillRect/>
          </a:stretch>
        </p:blipFill>
        <p:spPr>
          <a:xfrm>
            <a:off x="301779" y="6134910"/>
            <a:ext cx="8629650" cy="542925"/>
          </a:xfrm>
          <a:prstGeom prst="rect">
            <a:avLst/>
          </a:prstGeom>
        </p:spPr>
      </p:pic>
      <p:sp>
        <p:nvSpPr>
          <p:cNvPr id="8" name="Rettangolo 7"/>
          <p:cNvSpPr/>
          <p:nvPr/>
        </p:nvSpPr>
        <p:spPr>
          <a:xfrm>
            <a:off x="7689850" y="0"/>
            <a:ext cx="838200" cy="1158875"/>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sz="1800">
              <a:solidFill>
                <a:schemeClr val="bg2">
                  <a:lumMod val="60000"/>
                  <a:lumOff val="40000"/>
                </a:schemeClr>
              </a:solidFill>
            </a:endParaRPr>
          </a:p>
        </p:txBody>
      </p:sp>
      <p:pic>
        <p:nvPicPr>
          <p:cNvPr id="9" name="Immagine 3"/>
          <p:cNvPicPr>
            <a:picLocks noChangeAspect="1"/>
          </p:cNvPicPr>
          <p:nvPr/>
        </p:nvPicPr>
        <p:blipFill>
          <a:blip r:embed="rId5"/>
          <a:srcRect/>
          <a:stretch>
            <a:fillRect/>
          </a:stretch>
        </p:blipFill>
        <p:spPr bwMode="auto">
          <a:xfrm>
            <a:off x="7716838" y="184150"/>
            <a:ext cx="811212" cy="765175"/>
          </a:xfrm>
          <a:prstGeom prst="rect">
            <a:avLst/>
          </a:prstGeom>
          <a:noFill/>
          <a:ln w="9525">
            <a:noFill/>
            <a:miter lim="800000"/>
            <a:headEnd/>
            <a:tailEnd/>
          </a:ln>
        </p:spPr>
      </p:pic>
    </p:spTree>
    <p:extLst>
      <p:ext uri="{BB962C8B-B14F-4D97-AF65-F5344CB8AC3E}">
        <p14:creationId xmlns:p14="http://schemas.microsoft.com/office/powerpoint/2010/main" val="13588149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sp>
        <p:nvSpPr>
          <p:cNvPr id="4" name="Segnaposto testo 3"/>
          <p:cNvSpPr>
            <a:spLocks noGrp="1"/>
          </p:cNvSpPr>
          <p:nvPr>
            <p:ph type="body" sz="half" idx="2"/>
          </p:nvPr>
        </p:nvSpPr>
        <p:spPr/>
        <p:txBody>
          <a:bodyPr/>
          <a:lstStyle/>
          <a:p>
            <a:endParaRPr lang="it-IT"/>
          </a:p>
        </p:txBody>
      </p:sp>
      <p:pic>
        <p:nvPicPr>
          <p:cNvPr id="5" name="Immagine 4"/>
          <p:cNvPicPr>
            <a:picLocks noChangeAspect="1"/>
          </p:cNvPicPr>
          <p:nvPr/>
        </p:nvPicPr>
        <p:blipFill>
          <a:blip r:embed="rId2"/>
          <a:stretch>
            <a:fillRect/>
          </a:stretch>
        </p:blipFill>
        <p:spPr>
          <a:xfrm>
            <a:off x="385762" y="419100"/>
            <a:ext cx="8372475" cy="6019800"/>
          </a:xfrm>
          <a:prstGeom prst="rect">
            <a:avLst/>
          </a:prstGeom>
        </p:spPr>
      </p:pic>
    </p:spTree>
    <p:extLst>
      <p:ext uri="{BB962C8B-B14F-4D97-AF65-F5344CB8AC3E}">
        <p14:creationId xmlns:p14="http://schemas.microsoft.com/office/powerpoint/2010/main" val="1860803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ottotitolo 3"/>
          <p:cNvSpPr>
            <a:spLocks noGrp="1"/>
          </p:cNvSpPr>
          <p:nvPr>
            <p:ph type="subTitle" idx="1"/>
          </p:nvPr>
        </p:nvSpPr>
        <p:spPr>
          <a:xfrm>
            <a:off x="-35719" y="1019174"/>
            <a:ext cx="9360247" cy="5838826"/>
          </a:xfrm>
        </p:spPr>
        <p:txBody>
          <a:bodyPr/>
          <a:lstStyle/>
          <a:p>
            <a:endParaRPr lang="it-IT" altLang="it-IT" sz="2000" b="1" dirty="0"/>
          </a:p>
          <a:p>
            <a:r>
              <a:rPr lang="it-IT" altLang="it-IT" b="1" dirty="0"/>
              <a:t>MALATTIE  </a:t>
            </a:r>
            <a:r>
              <a:rPr lang="it-IT" altLang="it-IT" b="1" dirty="0" smtClean="0"/>
              <a:t>RARE</a:t>
            </a:r>
          </a:p>
          <a:p>
            <a:r>
              <a:rPr lang="it-IT" altLang="it-IT" b="1" dirty="0" smtClean="0"/>
              <a:t>Farmaci orfani</a:t>
            </a:r>
          </a:p>
          <a:p>
            <a:r>
              <a:rPr lang="it-IT" altLang="it-IT" b="1" dirty="0" smtClean="0"/>
              <a:t>Salute pubblica</a:t>
            </a:r>
          </a:p>
          <a:p>
            <a:r>
              <a:rPr lang="it-IT" altLang="it-IT" b="1" dirty="0" smtClean="0"/>
              <a:t>E falsi miti</a:t>
            </a:r>
          </a:p>
          <a:p>
            <a:endParaRPr lang="it-IT" altLang="it-IT" b="1" dirty="0"/>
          </a:p>
          <a:p>
            <a:r>
              <a:rPr lang="it-IT" altLang="it-IT" b="1" dirty="0" smtClean="0">
                <a:solidFill>
                  <a:srgbClr val="FF0000"/>
                </a:solidFill>
              </a:rPr>
              <a:t>IL DIFFICILE EQUILIBRIO TRA </a:t>
            </a:r>
          </a:p>
          <a:p>
            <a:r>
              <a:rPr lang="it-IT" altLang="it-IT" b="1" dirty="0" smtClean="0">
                <a:solidFill>
                  <a:srgbClr val="FF0000"/>
                </a:solidFill>
              </a:rPr>
              <a:t>INFORMAZIONE GIORNALISTICA</a:t>
            </a:r>
          </a:p>
          <a:p>
            <a:r>
              <a:rPr lang="it-IT" altLang="it-IT" b="1" dirty="0" smtClean="0">
                <a:solidFill>
                  <a:srgbClr val="FF0000"/>
                </a:solidFill>
              </a:rPr>
              <a:t>E ACCURATEZZA SCIENTIFICA</a:t>
            </a:r>
          </a:p>
          <a:p>
            <a:endParaRPr lang="it-IT" altLang="it-IT" b="1" dirty="0"/>
          </a:p>
        </p:txBody>
      </p:sp>
      <p:sp>
        <p:nvSpPr>
          <p:cNvPr id="3" name="Titre 1"/>
          <p:cNvSpPr txBox="1">
            <a:spLocks/>
          </p:cNvSpPr>
          <p:nvPr/>
        </p:nvSpPr>
        <p:spPr bwMode="auto">
          <a:xfrm>
            <a:off x="0" y="-114709"/>
            <a:ext cx="9140825" cy="1133883"/>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charset="0"/>
              <a:buNone/>
              <a:defRPr/>
            </a:pPr>
            <a:r>
              <a:rPr lang="en-GB" sz="4400" dirty="0" err="1">
                <a:solidFill>
                  <a:schemeClr val="bg1"/>
                </a:solidFill>
                <a:cs typeface="ＭＳ Ｐゴシック" charset="0"/>
              </a:rPr>
              <a:t>contesto</a:t>
            </a:r>
            <a:endParaRPr lang="en-GB" sz="4400" dirty="0">
              <a:solidFill>
                <a:schemeClr val="bg1"/>
              </a:solidFill>
              <a:cs typeface="ＭＳ Ｐゴシック" charset="0"/>
            </a:endParaRPr>
          </a:p>
        </p:txBody>
      </p:sp>
      <p:pic>
        <p:nvPicPr>
          <p:cNvPr id="17411"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53057"/>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olo 1"/>
          <p:cNvSpPr>
            <a:spLocks noGrp="1"/>
          </p:cNvSpPr>
          <p:nvPr>
            <p:ph type="title"/>
          </p:nvPr>
        </p:nvSpPr>
        <p:spPr>
          <a:xfrm>
            <a:off x="0" y="0"/>
            <a:ext cx="9144000" cy="1268413"/>
          </a:xfrm>
          <a:solidFill>
            <a:schemeClr val="accent2"/>
          </a:solidFill>
        </p:spPr>
        <p:txBody>
          <a:bodyPr/>
          <a:lstStyle/>
          <a:p>
            <a:r>
              <a:rPr lang="it-IT" altLang="it-IT">
                <a:solidFill>
                  <a:schemeClr val="bg1"/>
                </a:solidFill>
              </a:rPr>
              <a:t>LE NUOVE SFIDE – PROCESSO DI SVILUPPO DELLE ERN</a:t>
            </a:r>
          </a:p>
        </p:txBody>
      </p:sp>
      <p:sp>
        <p:nvSpPr>
          <p:cNvPr id="26626" name="CasellaDiTesto 2"/>
          <p:cNvSpPr txBox="1">
            <a:spLocks noChangeArrowheads="1"/>
          </p:cNvSpPr>
          <p:nvPr/>
        </p:nvSpPr>
        <p:spPr bwMode="auto">
          <a:xfrm>
            <a:off x="0" y="1268413"/>
            <a:ext cx="9144000" cy="6556375"/>
          </a:xfrm>
          <a:prstGeom prst="rect">
            <a:avLst/>
          </a:prstGeom>
          <a:noFill/>
          <a:ln>
            <a:noFill/>
          </a:ln>
          <a:extLst/>
        </p:spPr>
        <p:txBody>
          <a:bodyPr>
            <a:spAutoFit/>
          </a:bodyPr>
          <a:lstStyle/>
          <a:p>
            <a:pPr marL="342900" indent="-342900" eaLnBrk="1" hangingPunct="1">
              <a:buFont typeface="Arial" charset="0"/>
              <a:buChar char="•"/>
              <a:defRPr/>
            </a:pPr>
            <a:r>
              <a:rPr lang="it-IT" altLang="it-IT" sz="2400" dirty="0">
                <a:solidFill>
                  <a:schemeClr val="tx1"/>
                </a:solidFill>
              </a:rPr>
              <a:t>ERN: x raggruppamenti di malattia</a:t>
            </a:r>
          </a:p>
          <a:p>
            <a:pPr eaLnBrk="1" hangingPunct="1">
              <a:defRPr/>
            </a:pPr>
            <a:endParaRPr lang="it-IT" altLang="it-IT" sz="2400" dirty="0">
              <a:solidFill>
                <a:schemeClr val="tx1"/>
              </a:solidFill>
            </a:endParaRPr>
          </a:p>
          <a:p>
            <a:pPr marL="342900" indent="-342900" eaLnBrk="1" hangingPunct="1">
              <a:buFont typeface="Arial" charset="0"/>
              <a:buChar char="•"/>
              <a:defRPr/>
            </a:pPr>
            <a:r>
              <a:rPr lang="it-IT" altLang="it-IT" sz="2400" dirty="0">
                <a:solidFill>
                  <a:schemeClr val="tx1"/>
                </a:solidFill>
              </a:rPr>
              <a:t>EURORDIS ha sviluppato un </a:t>
            </a:r>
            <a:r>
              <a:rPr lang="it-IT" altLang="it-IT" sz="2400" dirty="0" err="1">
                <a:solidFill>
                  <a:schemeClr val="tx1"/>
                </a:solidFill>
              </a:rPr>
              <a:t>Patient</a:t>
            </a:r>
            <a:r>
              <a:rPr lang="it-IT" altLang="it-IT" sz="2400" dirty="0">
                <a:solidFill>
                  <a:schemeClr val="tx1"/>
                </a:solidFill>
              </a:rPr>
              <a:t> </a:t>
            </a:r>
            <a:r>
              <a:rPr lang="it-IT" altLang="it-IT" sz="2400" dirty="0" err="1">
                <a:solidFill>
                  <a:schemeClr val="tx1"/>
                </a:solidFill>
              </a:rPr>
              <a:t>Advocacy</a:t>
            </a:r>
            <a:r>
              <a:rPr lang="it-IT" altLang="it-IT" sz="2400" dirty="0">
                <a:solidFill>
                  <a:schemeClr val="tx1"/>
                </a:solidFill>
              </a:rPr>
              <a:t> Group europea (EPAG) per ciascuno dei raggruppamenti di malattie ERN</a:t>
            </a:r>
          </a:p>
          <a:p>
            <a:pPr eaLnBrk="1" hangingPunct="1">
              <a:defRPr/>
            </a:pPr>
            <a:endParaRPr lang="it-IT" altLang="it-IT" sz="2400" dirty="0">
              <a:solidFill>
                <a:schemeClr val="tx1"/>
              </a:solidFill>
            </a:endParaRPr>
          </a:p>
          <a:p>
            <a:pPr marL="342900" indent="-342900" eaLnBrk="1" hangingPunct="1">
              <a:buFont typeface="Arial" charset="0"/>
              <a:buChar char="•"/>
              <a:defRPr/>
            </a:pPr>
            <a:r>
              <a:rPr lang="it-IT" altLang="it-IT" sz="2400" dirty="0">
                <a:solidFill>
                  <a:schemeClr val="tx1"/>
                </a:solidFill>
              </a:rPr>
              <a:t>I rappresentanti dei pazienti insieme eletti e organizzazioni affiliate per assicurare che la voce del paziente si sente in tutto il processo di sviluppo ERN</a:t>
            </a:r>
          </a:p>
          <a:p>
            <a:pPr marL="342900" indent="-342900" eaLnBrk="1" hangingPunct="1">
              <a:buFont typeface="Arial" charset="0"/>
              <a:buChar char="•"/>
              <a:defRPr/>
            </a:pPr>
            <a:endParaRPr lang="it-IT" altLang="it-IT" sz="2400" dirty="0">
              <a:solidFill>
                <a:schemeClr val="tx1"/>
              </a:solidFill>
            </a:endParaRPr>
          </a:p>
          <a:p>
            <a:pPr marL="342900" indent="-342900" eaLnBrk="1" hangingPunct="1">
              <a:buFont typeface="Arial" charset="0"/>
              <a:buChar char="•"/>
              <a:defRPr/>
            </a:pPr>
            <a:r>
              <a:rPr lang="it-IT" altLang="it-IT" sz="2400" dirty="0">
                <a:solidFill>
                  <a:schemeClr val="tx1"/>
                </a:solidFill>
              </a:rPr>
              <a:t>16 rappresentanti italiani x 23 rete europee</a:t>
            </a:r>
          </a:p>
          <a:p>
            <a:pPr eaLnBrk="1" hangingPunct="1">
              <a:defRPr/>
            </a:pPr>
            <a:endParaRPr lang="it-IT" altLang="it-IT" sz="2400" dirty="0">
              <a:solidFill>
                <a:schemeClr val="tx1"/>
              </a:solidFill>
            </a:endParaRPr>
          </a:p>
          <a:p>
            <a:pPr marL="342900" indent="-342900" eaLnBrk="1" hangingPunct="1">
              <a:buFont typeface="Arial" charset="0"/>
              <a:buChar char="•"/>
              <a:defRPr/>
            </a:pPr>
            <a:r>
              <a:rPr lang="it-IT" altLang="it-IT" sz="2400" dirty="0">
                <a:solidFill>
                  <a:schemeClr val="tx1"/>
                </a:solidFill>
              </a:rPr>
              <a:t>Di cui 11 rappresentanti collegati alla federazione </a:t>
            </a:r>
          </a:p>
          <a:p>
            <a:pPr marL="342900" indent="-342900" eaLnBrk="1" hangingPunct="1">
              <a:buFont typeface="Arial" charset="0"/>
              <a:buChar char="•"/>
              <a:defRPr/>
            </a:pPr>
            <a:endParaRPr lang="it-IT" altLang="it-IT" sz="2400" dirty="0">
              <a:solidFill>
                <a:schemeClr val="tx1"/>
              </a:solidFill>
            </a:endParaRPr>
          </a:p>
          <a:p>
            <a:pPr marL="342900" indent="-342900" eaLnBrk="1" hangingPunct="1">
              <a:buFont typeface="Arial" charset="0"/>
              <a:buChar char="•"/>
              <a:defRPr/>
            </a:pPr>
            <a:r>
              <a:rPr lang="it-IT" altLang="it-IT" sz="2400" dirty="0">
                <a:solidFill>
                  <a:schemeClr val="tx1"/>
                </a:solidFill>
              </a:rPr>
              <a:t>A DICEMBRE 2016 l’ufficialità e ora gli appuntamenti </a:t>
            </a:r>
          </a:p>
          <a:p>
            <a:pPr marL="342900" indent="-342900" eaLnBrk="1" hangingPunct="1">
              <a:buFont typeface="Arial" charset="0"/>
              <a:buChar char="•"/>
              <a:defRPr/>
            </a:pPr>
            <a:endParaRPr lang="it-IT" altLang="it-IT" sz="2400" dirty="0">
              <a:solidFill>
                <a:schemeClr val="tx1"/>
              </a:solidFill>
            </a:endParaRPr>
          </a:p>
          <a:p>
            <a:pPr marL="342900" indent="-342900" eaLnBrk="1" hangingPunct="1">
              <a:buFont typeface="Arial" charset="0"/>
              <a:buChar char="•"/>
              <a:defRPr/>
            </a:pPr>
            <a:endParaRPr lang="it-IT" altLang="it-IT" sz="2400" dirty="0">
              <a:solidFill>
                <a:schemeClr val="tx1"/>
              </a:solidFill>
            </a:endParaRPr>
          </a:p>
          <a:p>
            <a:pPr eaLnBrk="1" hangingPunct="1">
              <a:defRPr/>
            </a:pPr>
            <a:r>
              <a:rPr lang="it-IT" altLang="it-IT" dirty="0">
                <a:solidFill>
                  <a:schemeClr val="tx1"/>
                </a:solidFill>
              </a:rPr>
              <a:t> </a:t>
            </a:r>
          </a:p>
          <a:p>
            <a:pPr eaLnBrk="1" hangingPunct="1">
              <a:defRPr/>
            </a:pPr>
            <a:endParaRPr lang="it-IT" altLang="it-IT" dirty="0"/>
          </a:p>
        </p:txBody>
      </p:sp>
      <p:pic>
        <p:nvPicPr>
          <p:cNvPr id="33795"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5930900"/>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olo 1"/>
          <p:cNvSpPr>
            <a:spLocks noGrp="1"/>
          </p:cNvSpPr>
          <p:nvPr>
            <p:ph type="title"/>
          </p:nvPr>
        </p:nvSpPr>
        <p:spPr>
          <a:xfrm>
            <a:off x="0" y="0"/>
            <a:ext cx="9144000" cy="1268413"/>
          </a:xfrm>
          <a:solidFill>
            <a:schemeClr val="accent2"/>
          </a:solidFill>
        </p:spPr>
        <p:txBody>
          <a:bodyPr/>
          <a:lstStyle/>
          <a:p>
            <a:r>
              <a:rPr lang="it-IT" altLang="it-IT">
                <a:solidFill>
                  <a:schemeClr val="bg1"/>
                </a:solidFill>
              </a:rPr>
              <a:t>LE NUOVE SFIDE – PROCESSO DI SVILUPPO DELLE ERN</a:t>
            </a:r>
          </a:p>
        </p:txBody>
      </p:sp>
      <p:sp>
        <p:nvSpPr>
          <p:cNvPr id="34818" name="CasellaDiTesto 2"/>
          <p:cNvSpPr txBox="1">
            <a:spLocks noChangeArrowheads="1"/>
          </p:cNvSpPr>
          <p:nvPr/>
        </p:nvSpPr>
        <p:spPr bwMode="auto">
          <a:xfrm>
            <a:off x="395288" y="2708275"/>
            <a:ext cx="9144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is-IS" altLang="it-IT" sz="2400" u="sng"/>
          </a:p>
          <a:p>
            <a:endParaRPr lang="is-IS" altLang="it-IT" sz="2400" u="sng"/>
          </a:p>
          <a:p>
            <a:endParaRPr lang="is-IS" altLang="it-IT" sz="2400" u="sng"/>
          </a:p>
          <a:p>
            <a:endParaRPr lang="is-IS" altLang="it-IT" sz="2400" u="sng"/>
          </a:p>
          <a:p>
            <a:endParaRPr lang="is-IS" altLang="it-IT" sz="2400" u="sng"/>
          </a:p>
          <a:p>
            <a:endParaRPr lang="is-IS" altLang="it-IT" sz="2400" u="sng"/>
          </a:p>
        </p:txBody>
      </p:sp>
      <p:pic>
        <p:nvPicPr>
          <p:cNvPr id="34819"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100" y="5930900"/>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1844675"/>
            <a:ext cx="499745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5"/>
          <p:cNvSpPr txBox="1">
            <a:spLocks noChangeArrowheads="1"/>
          </p:cNvSpPr>
          <p:nvPr/>
        </p:nvSpPr>
        <p:spPr bwMode="auto">
          <a:xfrm>
            <a:off x="7924800" y="6477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endParaRPr lang="en-US" altLang="it-IT">
              <a:solidFill>
                <a:schemeClr val="tx1"/>
              </a:solidFill>
              <a:latin typeface="Calibri" charset="0"/>
            </a:endParaRPr>
          </a:p>
        </p:txBody>
      </p:sp>
      <p:sp>
        <p:nvSpPr>
          <p:cNvPr id="35842" name="Rectangle 27"/>
          <p:cNvSpPr>
            <a:spLocks noChangeArrowheads="1"/>
          </p:cNvSpPr>
          <p:nvPr/>
        </p:nvSpPr>
        <p:spPr bwMode="gray">
          <a:xfrm>
            <a:off x="0" y="0"/>
            <a:ext cx="9144000" cy="823913"/>
          </a:xfrm>
          <a:prstGeom prst="rect">
            <a:avLst/>
          </a:prstGeom>
          <a:solidFill>
            <a:schemeClr val="accent2"/>
          </a:solidFill>
          <a:ln>
            <a:noFill/>
          </a:ln>
          <a:extLst/>
        </p:spPr>
        <p:txBody>
          <a:bodyPr wrap="none" anchor="ctr"/>
          <a:lstStyle/>
          <a:p>
            <a:r>
              <a:rPr lang="fr-FR" altLang="it-IT" sz="1400">
                <a:solidFill>
                  <a:srgbClr val="FAFAFA"/>
                </a:solidFill>
                <a:latin typeface="Arial Black" charset="0"/>
              </a:rPr>
              <a:t> </a:t>
            </a:r>
            <a:r>
              <a:rPr lang="fr-FR" altLang="it-IT">
                <a:latin typeface="Calibri" charset="0"/>
                <a:hlinkClick r:id="rId3"/>
              </a:rPr>
              <a:t>www.eurordis.org</a:t>
            </a:r>
            <a:r>
              <a:rPr lang="fr-FR" altLang="it-IT">
                <a:latin typeface="Calibri" charset="0"/>
              </a:rPr>
              <a:t> 													</a:t>
            </a:r>
            <a:r>
              <a:rPr lang="fr-FR" altLang="it-IT">
                <a:latin typeface="Calibri" charset="0"/>
                <a:hlinkClick r:id="rId4"/>
              </a:rPr>
              <a:t>www.uniamo.org</a:t>
            </a:r>
            <a:r>
              <a:rPr lang="fr-FR" altLang="it-IT">
                <a:latin typeface="Calibri" charset="0"/>
              </a:rPr>
              <a:t> </a:t>
            </a:r>
          </a:p>
        </p:txBody>
      </p:sp>
      <p:sp>
        <p:nvSpPr>
          <p:cNvPr id="35843" name="CasellaDiTesto 2"/>
          <p:cNvSpPr txBox="1">
            <a:spLocks noChangeArrowheads="1"/>
          </p:cNvSpPr>
          <p:nvPr/>
        </p:nvSpPr>
        <p:spPr bwMode="auto">
          <a:xfrm>
            <a:off x="0" y="936625"/>
            <a:ext cx="93218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ea typeface="ＭＳ Ｐゴシック" charset="-128"/>
              </a:defRPr>
            </a:lvl1pPr>
            <a:lvl2pPr>
              <a:defRPr>
                <a:solidFill>
                  <a:schemeClr val="bg1"/>
                </a:solidFill>
                <a:latin typeface="Arial" charset="0"/>
                <a:ea typeface="ＭＳ Ｐゴシック" charset="-128"/>
              </a:defRPr>
            </a:lvl2pPr>
            <a:lvl3pPr>
              <a:defRPr>
                <a:solidFill>
                  <a:schemeClr val="bg1"/>
                </a:solidFill>
                <a:latin typeface="Arial" charset="0"/>
                <a:ea typeface="ＭＳ Ｐゴシック" charset="-128"/>
              </a:defRPr>
            </a:lvl3pPr>
            <a:lvl4pPr>
              <a:defRPr>
                <a:solidFill>
                  <a:schemeClr val="bg1"/>
                </a:solidFill>
                <a:latin typeface="Arial" charset="0"/>
                <a:ea typeface="ＭＳ Ｐゴシック" charset="-128"/>
              </a:defRPr>
            </a:lvl4pPr>
            <a:lvl5pPr>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defRPr>
                <a:solidFill>
                  <a:schemeClr val="bg1"/>
                </a:solidFill>
                <a:latin typeface="Arial" charset="0"/>
                <a:ea typeface="ＭＳ Ｐゴシック" charset="-128"/>
              </a:defRPr>
            </a:lvl9pPr>
          </a:lstStyle>
          <a:p>
            <a:pPr lvl="1" indent="0" eaLnBrk="1" hangingPunct="1">
              <a:spcBef>
                <a:spcPts val="700"/>
              </a:spcBef>
            </a:pPr>
            <a:endParaRPr lang="it-IT" altLang="it-IT" sz="2000">
              <a:solidFill>
                <a:schemeClr val="tx1"/>
              </a:solidFill>
              <a:latin typeface="Calibri" charset="0"/>
            </a:endParaRPr>
          </a:p>
          <a:p>
            <a:pPr lvl="1" indent="0" eaLnBrk="1" hangingPunct="1">
              <a:spcBef>
                <a:spcPts val="700"/>
              </a:spcBef>
            </a:pPr>
            <a:r>
              <a:rPr lang="it-IT" altLang="it-IT" sz="2800" b="1" i="1">
                <a:solidFill>
                  <a:schemeClr val="tx1"/>
                </a:solidFill>
                <a:latin typeface="Calibri" charset="0"/>
              </a:rPr>
              <a:t>Diceva Marcel Proust:</a:t>
            </a:r>
          </a:p>
          <a:p>
            <a:pPr lvl="1" indent="0" eaLnBrk="1" hangingPunct="1">
              <a:spcBef>
                <a:spcPts val="700"/>
              </a:spcBef>
            </a:pPr>
            <a:r>
              <a:rPr lang="it-IT" altLang="it-IT" sz="2800">
                <a:solidFill>
                  <a:schemeClr val="tx1"/>
                </a:solidFill>
                <a:latin typeface="Calibri" charset="0"/>
              </a:rPr>
              <a:t>“la scoperta non consiste nella ricerca di nuovi paesaggi</a:t>
            </a:r>
          </a:p>
          <a:p>
            <a:pPr lvl="1" indent="0" eaLnBrk="1" hangingPunct="1">
              <a:spcBef>
                <a:spcPts val="700"/>
              </a:spcBef>
            </a:pPr>
            <a:r>
              <a:rPr lang="it-IT" altLang="it-IT" sz="2800">
                <a:solidFill>
                  <a:schemeClr val="tx1"/>
                </a:solidFill>
                <a:latin typeface="Calibri" charset="0"/>
              </a:rPr>
              <a:t>ma nell’usare </a:t>
            </a:r>
            <a:r>
              <a:rPr lang="it-IT" altLang="it-IT" sz="2800" b="1">
                <a:solidFill>
                  <a:schemeClr val="tx1"/>
                </a:solidFill>
                <a:latin typeface="Calibri" charset="0"/>
              </a:rPr>
              <a:t>nuovi occhi”</a:t>
            </a:r>
          </a:p>
          <a:p>
            <a:pPr lvl="1" indent="0" eaLnBrk="1" hangingPunct="1">
              <a:spcBef>
                <a:spcPts val="700"/>
              </a:spcBef>
            </a:pPr>
            <a:endParaRPr lang="it-IT" altLang="it-IT" sz="2800" b="1" i="1">
              <a:solidFill>
                <a:schemeClr val="tx1"/>
              </a:solidFill>
              <a:latin typeface="Calibri" charset="0"/>
            </a:endParaRPr>
          </a:p>
          <a:p>
            <a:pPr lvl="1" indent="0" eaLnBrk="1" hangingPunct="1">
              <a:spcBef>
                <a:spcPts val="700"/>
              </a:spcBef>
            </a:pPr>
            <a:r>
              <a:rPr lang="it-IT" altLang="it-IT" sz="2800" b="1" i="1">
                <a:solidFill>
                  <a:schemeClr val="tx1"/>
                </a:solidFill>
                <a:latin typeface="Calibri" charset="0"/>
              </a:rPr>
              <a:t>così per le malattie rare:</a:t>
            </a:r>
          </a:p>
          <a:p>
            <a:pPr lvl="1" indent="0" eaLnBrk="1" hangingPunct="1">
              <a:spcBef>
                <a:spcPts val="700"/>
              </a:spcBef>
            </a:pPr>
            <a:r>
              <a:rPr lang="it-IT" altLang="it-IT" sz="2800">
                <a:solidFill>
                  <a:schemeClr val="tx1"/>
                </a:solidFill>
                <a:latin typeface="Calibri" charset="0"/>
              </a:rPr>
              <a:t> bisogna innovare anche cambiando punti di vista e usando nuovi approcci al fine di costruire una nuova cultura della conoscenza delle malattie rare, </a:t>
            </a:r>
          </a:p>
          <a:p>
            <a:pPr lvl="1" indent="0" eaLnBrk="1" hangingPunct="1">
              <a:spcBef>
                <a:spcPts val="700"/>
              </a:spcBef>
            </a:pPr>
            <a:r>
              <a:rPr lang="it-IT" altLang="it-IT" sz="2800">
                <a:solidFill>
                  <a:schemeClr val="tx1"/>
                </a:solidFill>
                <a:latin typeface="Calibri" charset="0"/>
              </a:rPr>
              <a:t>un’ assistenza appropriata, un’accessibilità alla cura e una ricerca personalizzata</a:t>
            </a:r>
            <a:endParaRPr lang="it-IT" altLang="it-IT">
              <a:solidFill>
                <a:schemeClr val="tx1"/>
              </a:solidFill>
            </a:endParaRPr>
          </a:p>
          <a:p>
            <a:endParaRPr lang="it-IT" altLang="it-IT">
              <a:solidFill>
                <a:schemeClr val="tx1"/>
              </a:solidFill>
            </a:endParaRPr>
          </a:p>
          <a:p>
            <a:r>
              <a:rPr lang="it-IT" altLang="it-IT">
                <a:solidFill>
                  <a:schemeClr val="tx1"/>
                </a:solidFill>
              </a:rPr>
              <a:t>                                                                                                                                                                                                          </a:t>
            </a:r>
          </a:p>
        </p:txBody>
      </p:sp>
      <p:pic>
        <p:nvPicPr>
          <p:cNvPr id="35844" name="Immagine 2" descr="Rare Disease Day logo | insignia | marchio | Firmenzeichen - 5.1 k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286000"/>
            <a:ext cx="1423987"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a:xfrm>
            <a:off x="0" y="0"/>
            <a:ext cx="9144000" cy="1196975"/>
          </a:xfrm>
          <a:solidFill>
            <a:schemeClr val="accent2"/>
          </a:solidFill>
        </p:spPr>
        <p:txBody>
          <a:bodyPr/>
          <a:lstStyle/>
          <a:p>
            <a:r>
              <a:rPr lang="it-IT" altLang="it-IT">
                <a:solidFill>
                  <a:schemeClr val="bg1"/>
                </a:solidFill>
              </a:rPr>
              <a:t>CONCLUSIONI</a:t>
            </a:r>
          </a:p>
        </p:txBody>
      </p:sp>
      <p:sp>
        <p:nvSpPr>
          <p:cNvPr id="37890" name="CasellaDiTesto 2"/>
          <p:cNvSpPr txBox="1">
            <a:spLocks noChangeArrowheads="1"/>
          </p:cNvSpPr>
          <p:nvPr/>
        </p:nvSpPr>
        <p:spPr bwMode="auto">
          <a:xfrm>
            <a:off x="-7938" y="1052513"/>
            <a:ext cx="9144001" cy="689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it-IT">
                <a:solidFill>
                  <a:schemeClr val="tx1"/>
                </a:solidFill>
              </a:rPr>
              <a:t> </a:t>
            </a:r>
          </a:p>
          <a:p>
            <a:pPr eaLnBrk="1" hangingPunct="1"/>
            <a:r>
              <a:rPr lang="it-IT" altLang="it-IT" sz="3200">
                <a:solidFill>
                  <a:schemeClr val="tx1"/>
                </a:solidFill>
              </a:rPr>
              <a:t>Ognuno noi deve sentirsi “parte attiva del sistema” e deve fare sistema</a:t>
            </a:r>
          </a:p>
          <a:p>
            <a:pPr eaLnBrk="1" hangingPunct="1"/>
            <a:r>
              <a:rPr lang="it-IT" altLang="it-IT" sz="3200">
                <a:solidFill>
                  <a:schemeClr val="tx1"/>
                </a:solidFill>
              </a:rPr>
              <a:t>Un sistema che si sviluppa con obiettivi, che si attivano con azioni grazie al processo di </a:t>
            </a:r>
          </a:p>
          <a:p>
            <a:pPr algn="ctr" eaLnBrk="1" hangingPunct="1"/>
            <a:r>
              <a:rPr lang="it-IT" altLang="it-IT" sz="3200">
                <a:solidFill>
                  <a:schemeClr val="tx1"/>
                </a:solidFill>
              </a:rPr>
              <a:t>EMPOWERMENT</a:t>
            </a:r>
          </a:p>
          <a:p>
            <a:pPr eaLnBrk="1" hangingPunct="1"/>
            <a:endParaRPr lang="it-IT" altLang="it-IT" sz="3200">
              <a:solidFill>
                <a:schemeClr val="tx1"/>
              </a:solidFill>
            </a:endParaRPr>
          </a:p>
          <a:p>
            <a:pPr eaLnBrk="1" hangingPunct="1"/>
            <a:r>
              <a:rPr lang="it-IT" altLang="it-IT" sz="3200">
                <a:solidFill>
                  <a:schemeClr val="tx1"/>
                </a:solidFill>
              </a:rPr>
              <a:t>un processo di azione sociale  attraverso il quale </a:t>
            </a:r>
            <a:r>
              <a:rPr lang="it-IT" altLang="it-IT" sz="3200">
                <a:solidFill>
                  <a:srgbClr val="3333FF"/>
                </a:solidFill>
              </a:rPr>
              <a:t>le persone, le organizzazioni e le comunità </a:t>
            </a:r>
            <a:r>
              <a:rPr lang="it-IT" altLang="it-IT" sz="3200"/>
              <a:t> </a:t>
            </a:r>
            <a:r>
              <a:rPr lang="it-IT" altLang="it-IT" sz="3200" b="1">
                <a:solidFill>
                  <a:schemeClr val="tx1"/>
                </a:solidFill>
              </a:rPr>
              <a:t>acquisiscono competenza sulle proprie vite</a:t>
            </a:r>
            <a:r>
              <a:rPr lang="it-IT" altLang="it-IT" sz="3200" b="1"/>
              <a:t>,</a:t>
            </a:r>
            <a:r>
              <a:rPr lang="it-IT" altLang="it-IT" sz="3200"/>
              <a:t> </a:t>
            </a:r>
            <a:r>
              <a:rPr lang="it-IT" altLang="it-IT" sz="3200">
                <a:solidFill>
                  <a:srgbClr val="FF0000"/>
                </a:solidFill>
              </a:rPr>
              <a:t>al fine di cambiare il proprio ambiente sociale  e politico </a:t>
            </a:r>
            <a:r>
              <a:rPr lang="it-IT" altLang="it-IT" sz="3200"/>
              <a:t> </a:t>
            </a:r>
            <a:r>
              <a:rPr lang="it-IT" altLang="it-IT" sz="3200">
                <a:solidFill>
                  <a:schemeClr val="tx1"/>
                </a:solidFill>
              </a:rPr>
              <a:t>per migliorare </a:t>
            </a:r>
            <a:r>
              <a:rPr lang="it-IT" altLang="it-IT" sz="3200">
                <a:solidFill>
                  <a:srgbClr val="3333FF"/>
                </a:solidFill>
              </a:rPr>
              <a:t>l’equità</a:t>
            </a:r>
            <a:r>
              <a:rPr lang="it-IT" altLang="it-IT" sz="3200"/>
              <a:t> </a:t>
            </a:r>
            <a:r>
              <a:rPr lang="it-IT" altLang="it-IT" sz="3200">
                <a:solidFill>
                  <a:schemeClr val="tx1"/>
                </a:solidFill>
              </a:rPr>
              <a:t>e la </a:t>
            </a:r>
            <a:r>
              <a:rPr lang="it-IT" altLang="it-IT" sz="3200">
                <a:solidFill>
                  <a:srgbClr val="00B050"/>
                </a:solidFill>
              </a:rPr>
              <a:t>qualità di vita</a:t>
            </a:r>
          </a:p>
          <a:p>
            <a:pPr eaLnBrk="1" hangingPunct="1"/>
            <a:endParaRPr lang="it-IT" altLang="it-IT">
              <a:solidFill>
                <a:srgbClr val="00B050"/>
              </a:solidFill>
            </a:endParaRPr>
          </a:p>
          <a:p>
            <a:pPr eaLnBrk="1" hangingPunct="1"/>
            <a:endParaRPr lang="it-IT" altLang="it-IT">
              <a:solidFill>
                <a:schemeClr val="tx1"/>
              </a:solidFill>
            </a:endParaRPr>
          </a:p>
          <a:p>
            <a:pPr eaLnBrk="1" hangingPunct="1"/>
            <a:endParaRPr lang="it-IT" altLang="it-IT">
              <a:solidFill>
                <a:schemeClr val="tx1"/>
              </a:solidFill>
            </a:endParaRPr>
          </a:p>
          <a:p>
            <a:pPr eaLnBrk="1" hangingPunct="1"/>
            <a:endParaRPr lang="it-IT" altLang="it-IT"/>
          </a:p>
        </p:txBody>
      </p:sp>
      <p:pic>
        <p:nvPicPr>
          <p:cNvPr id="37891"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357563"/>
            <a:ext cx="1506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olo 1"/>
          <p:cNvSpPr>
            <a:spLocks noGrp="1"/>
          </p:cNvSpPr>
          <p:nvPr>
            <p:ph type="title"/>
          </p:nvPr>
        </p:nvSpPr>
        <p:spPr>
          <a:xfrm>
            <a:off x="0" y="0"/>
            <a:ext cx="9144000" cy="1196975"/>
          </a:xfrm>
          <a:solidFill>
            <a:schemeClr val="accent2"/>
          </a:solidFill>
        </p:spPr>
        <p:txBody>
          <a:bodyPr/>
          <a:lstStyle/>
          <a:p>
            <a:r>
              <a:rPr lang="it-IT" altLang="it-IT" dirty="0" smtClean="0">
                <a:solidFill>
                  <a:schemeClr val="bg1"/>
                </a:solidFill>
              </a:rPr>
              <a:t>Due compiti  per casa</a:t>
            </a:r>
            <a:endParaRPr lang="it-IT" altLang="it-IT" dirty="0">
              <a:solidFill>
                <a:schemeClr val="bg1"/>
              </a:solidFill>
            </a:endParaRPr>
          </a:p>
        </p:txBody>
      </p:sp>
      <p:pic>
        <p:nvPicPr>
          <p:cNvPr id="37891"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9062"/>
            <a:ext cx="1506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08520" y="1316037"/>
            <a:ext cx="8974723" cy="5078313"/>
          </a:xfrm>
          <a:prstGeom prst="rect">
            <a:avLst/>
          </a:prstGeom>
          <a:noFill/>
        </p:spPr>
        <p:txBody>
          <a:bodyPr wrap="square" lIns="91440" tIns="45720" rIns="91440" bIns="45720">
            <a:spAutoFit/>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1.Vedere con occhi diversi </a:t>
            </a:r>
          </a:p>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il sito </a:t>
            </a: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hlinkClick r:id="rId3"/>
              </a:rPr>
              <a:t>www.uniamo.org</a:t>
            </a:r>
            <a:endParaRPr lang="it-IT"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it-IT"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2.Promuovere gli esiti dei</a:t>
            </a:r>
          </a:p>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Progetti di UNIAMO FIMR </a:t>
            </a:r>
            <a:r>
              <a:rPr lang="it-IT" sz="5400" b="1" cap="none" spc="0"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onlus</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258910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0" y="0"/>
            <a:ext cx="9144000" cy="1412875"/>
          </a:xfrm>
          <a:solidFill>
            <a:schemeClr val="accent2"/>
          </a:solidFill>
        </p:spPr>
        <p:txBody>
          <a:bodyPr/>
          <a:lstStyle/>
          <a:p>
            <a:r>
              <a:rPr lang="it-IT" altLang="it-IT" sz="3200" dirty="0">
                <a:solidFill>
                  <a:schemeClr val="bg1"/>
                </a:solidFill>
              </a:rPr>
              <a:t>STRUMENTI UTILI  </a:t>
            </a:r>
            <a:r>
              <a:rPr lang="it-IT" altLang="it-IT" sz="3200" dirty="0" smtClean="0">
                <a:solidFill>
                  <a:schemeClr val="bg1"/>
                </a:solidFill>
              </a:rPr>
              <a:t>- 1)</a:t>
            </a:r>
            <a:r>
              <a:rPr lang="it-IT" altLang="it-IT" sz="3200" dirty="0">
                <a:solidFill>
                  <a:schemeClr val="bg1"/>
                </a:solidFill>
              </a:rPr>
              <a:t/>
            </a:r>
            <a:br>
              <a:rPr lang="it-IT" altLang="it-IT" sz="3200" dirty="0">
                <a:solidFill>
                  <a:schemeClr val="bg1"/>
                </a:solidFill>
              </a:rPr>
            </a:br>
            <a:r>
              <a:rPr lang="it-IT" altLang="it-IT" sz="3200" dirty="0">
                <a:solidFill>
                  <a:schemeClr val="bg1"/>
                </a:solidFill>
              </a:rPr>
              <a:t>SCARICABILI DA  </a:t>
            </a:r>
            <a:r>
              <a:rPr lang="it-IT" altLang="it-IT" sz="3200" dirty="0">
                <a:solidFill>
                  <a:schemeClr val="bg1"/>
                </a:solidFill>
                <a:hlinkClick r:id="rId2"/>
              </a:rPr>
              <a:t>www.uniamo.org</a:t>
            </a:r>
            <a:r>
              <a:rPr lang="it-IT" altLang="it-IT" sz="3200" dirty="0">
                <a:solidFill>
                  <a:schemeClr val="bg1"/>
                </a:solidFill>
              </a:rPr>
              <a:t> </a:t>
            </a:r>
          </a:p>
        </p:txBody>
      </p:sp>
      <p:pic>
        <p:nvPicPr>
          <p:cNvPr id="28674"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424781"/>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ttangolo 1"/>
          <p:cNvSpPr>
            <a:spLocks noChangeArrowheads="1"/>
          </p:cNvSpPr>
          <p:nvPr/>
        </p:nvSpPr>
        <p:spPr bwMode="auto">
          <a:xfrm>
            <a:off x="0" y="1628801"/>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buFont typeface="Arial" charset="0"/>
              <a:buNone/>
            </a:pPr>
            <a:r>
              <a:rPr lang="it-IT" altLang="it-IT" sz="2400" b="1" dirty="0">
                <a:solidFill>
                  <a:schemeClr val="tx1"/>
                </a:solidFill>
              </a:rPr>
              <a:t>sezione PROGETTI</a:t>
            </a:r>
          </a:p>
          <a:p>
            <a:pPr eaLnBrk="1" hangingPunct="1">
              <a:buFont typeface="Arial" charset="0"/>
              <a:buNone/>
            </a:pPr>
            <a:endParaRPr lang="it-IT" altLang="it-IT" sz="2400" u="sng" dirty="0">
              <a:solidFill>
                <a:schemeClr val="tx1"/>
              </a:solidFill>
            </a:endParaRPr>
          </a:p>
          <a:p>
            <a:pPr eaLnBrk="1" hangingPunct="1"/>
            <a:r>
              <a:rPr lang="it-IT" altLang="it-IT" sz="2400" b="1" u="sng" dirty="0">
                <a:solidFill>
                  <a:srgbClr val="3333FF"/>
                </a:solidFill>
              </a:rPr>
              <a:t>DETERMINAZIONE RARA:</a:t>
            </a:r>
          </a:p>
          <a:p>
            <a:pPr eaLnBrk="1" hangingPunct="1"/>
            <a:r>
              <a:rPr lang="it-IT" altLang="it-IT" sz="2400" b="1" dirty="0">
                <a:solidFill>
                  <a:schemeClr val="tx1"/>
                </a:solidFill>
              </a:rPr>
              <a:t>la cassetta degli attrezzi </a:t>
            </a:r>
            <a:r>
              <a:rPr lang="it-IT" altLang="it-IT" sz="2400" dirty="0">
                <a:solidFill>
                  <a:schemeClr val="tx1"/>
                </a:solidFill>
              </a:rPr>
              <a:t>utile per avviare un percorso profondo sulla “ricerca scientifica e accessibilità alla cura”</a:t>
            </a:r>
          </a:p>
          <a:p>
            <a:pPr eaLnBrk="1" hangingPunct="1"/>
            <a:endParaRPr lang="it-IT" altLang="it-IT" sz="2400" dirty="0">
              <a:solidFill>
                <a:schemeClr val="tx1"/>
              </a:solidFill>
            </a:endParaRPr>
          </a:p>
          <a:p>
            <a:pPr eaLnBrk="1" hangingPunct="1">
              <a:buFont typeface="Arial" charset="0"/>
              <a:buNone/>
            </a:pPr>
            <a:r>
              <a:rPr lang="it-IT" altLang="it-IT" sz="2400" b="1" u="sng" dirty="0" err="1" smtClean="0">
                <a:solidFill>
                  <a:srgbClr val="3333FF"/>
                </a:solidFill>
              </a:rPr>
              <a:t>MonitoRare</a:t>
            </a:r>
            <a:r>
              <a:rPr lang="it-IT" altLang="it-IT" sz="2400" b="1" u="sng" dirty="0" smtClean="0">
                <a:solidFill>
                  <a:srgbClr val="3333FF"/>
                </a:solidFill>
              </a:rPr>
              <a:t>: </a:t>
            </a:r>
          </a:p>
          <a:p>
            <a:pPr eaLnBrk="1" hangingPunct="1">
              <a:buFont typeface="Arial" charset="0"/>
              <a:buNone/>
            </a:pPr>
            <a:r>
              <a:rPr lang="it-IT" altLang="it-IT" sz="2400" b="1" dirty="0" smtClean="0">
                <a:solidFill>
                  <a:srgbClr val="3333FF"/>
                </a:solidFill>
              </a:rPr>
              <a:t>“Rapporto sulla condizione della persona con malattia rara”  </a:t>
            </a:r>
            <a:r>
              <a:rPr lang="it-IT" altLang="it-IT" sz="2400" b="1" dirty="0" smtClean="0">
                <a:solidFill>
                  <a:schemeClr val="tx1"/>
                </a:solidFill>
              </a:rPr>
              <a:t>per metodo: obiettivi/indicatori e dati</a:t>
            </a:r>
          </a:p>
          <a:p>
            <a:pPr eaLnBrk="1" hangingPunct="1">
              <a:buFont typeface="Arial" charset="0"/>
              <a:buNone/>
            </a:pPr>
            <a:r>
              <a:rPr lang="it-IT" altLang="it-IT" sz="2400" b="1" dirty="0" smtClean="0">
                <a:solidFill>
                  <a:schemeClr val="tx1"/>
                </a:solidFill>
              </a:rPr>
              <a:t>Parte farmaci: </a:t>
            </a:r>
          </a:p>
          <a:p>
            <a:pPr marL="342900" indent="-342900" eaLnBrk="1" hangingPunct="1">
              <a:buFontTx/>
              <a:buChar char="-"/>
            </a:pPr>
            <a:r>
              <a:rPr lang="it-IT" altLang="it-IT" sz="2400" b="1" dirty="0" smtClean="0">
                <a:solidFill>
                  <a:schemeClr val="tx1"/>
                </a:solidFill>
              </a:rPr>
              <a:t>capitolo C.3.4.</a:t>
            </a:r>
          </a:p>
          <a:p>
            <a:pPr marL="342900" indent="-342900" eaLnBrk="1" hangingPunct="1">
              <a:buFontTx/>
              <a:buChar char="-"/>
            </a:pPr>
            <a:r>
              <a:rPr lang="it-IT" altLang="it-IT" sz="2400" b="1" dirty="0" smtClean="0">
                <a:solidFill>
                  <a:schemeClr val="tx1"/>
                </a:solidFill>
              </a:rPr>
              <a:t>Capitolo B – dati di confronto con l’Europa</a:t>
            </a:r>
            <a:endParaRPr lang="it-IT" altLang="it-IT" sz="2400" dirty="0">
              <a:solidFill>
                <a:schemeClr val="tx1"/>
              </a:solidFill>
            </a:endParaRPr>
          </a:p>
          <a:p>
            <a:pPr eaLnBrk="1" hangingPunct="1"/>
            <a:endParaRPr lang="it-IT" altLang="it-IT" sz="2400" dirty="0">
              <a:solidFill>
                <a:schemeClr val="tx1"/>
              </a:solidFill>
            </a:endParaRPr>
          </a:p>
          <a:p>
            <a:pPr eaLnBrk="1" hangingPunct="1"/>
            <a:endParaRPr lang="it-IT" altLang="it-IT" sz="2400" dirty="0">
              <a:solidFill>
                <a:schemeClr val="tx1"/>
              </a:solidFill>
            </a:endParaRPr>
          </a:p>
        </p:txBody>
      </p:sp>
    </p:spTree>
    <p:extLst>
      <p:ext uri="{BB962C8B-B14F-4D97-AF65-F5344CB8AC3E}">
        <p14:creationId xmlns:p14="http://schemas.microsoft.com/office/powerpoint/2010/main" val="11454218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olo 1"/>
          <p:cNvSpPr>
            <a:spLocks noGrp="1"/>
          </p:cNvSpPr>
          <p:nvPr>
            <p:ph type="title"/>
          </p:nvPr>
        </p:nvSpPr>
        <p:spPr>
          <a:xfrm>
            <a:off x="0" y="0"/>
            <a:ext cx="9144000" cy="1412875"/>
          </a:xfrm>
          <a:solidFill>
            <a:schemeClr val="accent2"/>
          </a:solidFill>
        </p:spPr>
        <p:txBody>
          <a:bodyPr/>
          <a:lstStyle/>
          <a:p>
            <a:r>
              <a:rPr lang="it-IT" altLang="it-IT" sz="3200" dirty="0">
                <a:solidFill>
                  <a:schemeClr val="bg1"/>
                </a:solidFill>
              </a:rPr>
              <a:t>STRUMENTI UTILI  </a:t>
            </a:r>
            <a:r>
              <a:rPr lang="it-IT" altLang="it-IT" sz="3200" dirty="0" smtClean="0">
                <a:solidFill>
                  <a:schemeClr val="bg1"/>
                </a:solidFill>
              </a:rPr>
              <a:t>- 2) </a:t>
            </a:r>
            <a:r>
              <a:rPr lang="it-IT" altLang="it-IT" sz="3200" dirty="0">
                <a:solidFill>
                  <a:schemeClr val="bg1"/>
                </a:solidFill>
              </a:rPr>
              <a:t/>
            </a:r>
            <a:br>
              <a:rPr lang="it-IT" altLang="it-IT" sz="3200" dirty="0">
                <a:solidFill>
                  <a:schemeClr val="bg1"/>
                </a:solidFill>
              </a:rPr>
            </a:br>
            <a:r>
              <a:rPr lang="it-IT" altLang="it-IT" sz="3200" dirty="0">
                <a:solidFill>
                  <a:schemeClr val="bg1"/>
                </a:solidFill>
              </a:rPr>
              <a:t>SCARICABILI DA  </a:t>
            </a:r>
            <a:r>
              <a:rPr lang="it-IT" altLang="it-IT" sz="3200" dirty="0">
                <a:solidFill>
                  <a:schemeClr val="bg1"/>
                </a:solidFill>
                <a:hlinkClick r:id="rId2"/>
              </a:rPr>
              <a:t>www.uniamo.org</a:t>
            </a:r>
            <a:r>
              <a:rPr lang="it-IT" altLang="it-IT" sz="3200" dirty="0">
                <a:solidFill>
                  <a:schemeClr val="bg1"/>
                </a:solidFill>
              </a:rPr>
              <a:t> </a:t>
            </a:r>
          </a:p>
        </p:txBody>
      </p:sp>
      <p:pic>
        <p:nvPicPr>
          <p:cNvPr id="28674"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1556792"/>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ttangolo 1"/>
          <p:cNvSpPr>
            <a:spLocks noChangeArrowheads="1"/>
          </p:cNvSpPr>
          <p:nvPr/>
        </p:nvSpPr>
        <p:spPr bwMode="auto">
          <a:xfrm>
            <a:off x="0" y="1412875"/>
            <a:ext cx="9144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Font typeface="Arial" charset="0"/>
              <a:buNone/>
            </a:pPr>
            <a:r>
              <a:rPr lang="it-IT" altLang="it-IT" sz="2400" b="1" dirty="0">
                <a:solidFill>
                  <a:schemeClr val="tx1"/>
                </a:solidFill>
              </a:rPr>
              <a:t>sezione PROGETTI</a:t>
            </a:r>
          </a:p>
          <a:p>
            <a:pPr eaLnBrk="1" hangingPunct="1">
              <a:buFont typeface="Arial" charset="0"/>
              <a:buNone/>
            </a:pPr>
            <a:endParaRPr lang="it-IT" altLang="it-IT" sz="2400" dirty="0">
              <a:solidFill>
                <a:schemeClr val="tx1"/>
              </a:solidFill>
            </a:endParaRPr>
          </a:p>
          <a:p>
            <a:pPr eaLnBrk="1" hangingPunct="1">
              <a:buFont typeface="Arial" charset="0"/>
              <a:buNone/>
            </a:pPr>
            <a:r>
              <a:rPr lang="it-IT" altLang="it-IT" sz="2400" b="1" u="sng" dirty="0" smtClean="0">
                <a:solidFill>
                  <a:srgbClr val="3333FF"/>
                </a:solidFill>
              </a:rPr>
              <a:t>Una </a:t>
            </a:r>
            <a:r>
              <a:rPr lang="it-IT" altLang="it-IT" sz="2400" b="1" u="sng" dirty="0" err="1" smtClean="0">
                <a:solidFill>
                  <a:srgbClr val="3333FF"/>
                </a:solidFill>
              </a:rPr>
              <a:t>Commiunity</a:t>
            </a:r>
            <a:r>
              <a:rPr lang="it-IT" altLang="it-IT" sz="2400" b="1" u="sng" dirty="0" smtClean="0">
                <a:solidFill>
                  <a:srgbClr val="3333FF"/>
                </a:solidFill>
              </a:rPr>
              <a:t> per le </a:t>
            </a:r>
            <a:r>
              <a:rPr lang="it-IT" altLang="it-IT" sz="2400" b="1" dirty="0" smtClean="0">
                <a:solidFill>
                  <a:srgbClr val="3333FF"/>
                </a:solidFill>
              </a:rPr>
              <a:t>malattia </a:t>
            </a:r>
            <a:r>
              <a:rPr lang="it-IT" altLang="it-IT" sz="2400" b="1" dirty="0">
                <a:solidFill>
                  <a:srgbClr val="3333FF"/>
                </a:solidFill>
              </a:rPr>
              <a:t>rara</a:t>
            </a:r>
            <a:r>
              <a:rPr lang="it-IT" altLang="it-IT" sz="2400" b="1" dirty="0" smtClean="0">
                <a:solidFill>
                  <a:srgbClr val="3333FF"/>
                </a:solidFill>
              </a:rPr>
              <a:t>”</a:t>
            </a:r>
          </a:p>
          <a:p>
            <a:pPr eaLnBrk="1" hangingPunct="1">
              <a:buFont typeface="Arial" charset="0"/>
              <a:buNone/>
            </a:pPr>
            <a:r>
              <a:rPr lang="it-IT" altLang="it-IT" sz="2400" b="1" dirty="0" smtClean="0">
                <a:solidFill>
                  <a:schemeClr val="tx1"/>
                </a:solidFill>
              </a:rPr>
              <a:t>“modello di valutazione della qualità dei servizi erogati dai Centri di Malattie Rare” </a:t>
            </a:r>
          </a:p>
          <a:p>
            <a:pPr eaLnBrk="1" hangingPunct="1">
              <a:buFont typeface="Arial" charset="0"/>
              <a:buNone/>
            </a:pPr>
            <a:r>
              <a:rPr lang="it-IT" altLang="it-IT" sz="2400" b="1" dirty="0" smtClean="0">
                <a:solidFill>
                  <a:schemeClr val="tx1"/>
                </a:solidFill>
              </a:rPr>
              <a:t>Con la definizione di “centro di Malattia rara”</a:t>
            </a:r>
          </a:p>
          <a:p>
            <a:pPr eaLnBrk="1" hangingPunct="1">
              <a:buFont typeface="Arial" charset="0"/>
              <a:buNone/>
            </a:pPr>
            <a:endParaRPr lang="it-IT" altLang="it-IT" sz="2400" b="1" dirty="0">
              <a:solidFill>
                <a:schemeClr val="tx1"/>
              </a:solidFill>
            </a:endParaRPr>
          </a:p>
          <a:p>
            <a:pPr eaLnBrk="1" hangingPunct="1">
              <a:buFont typeface="Arial" charset="0"/>
              <a:buNone/>
            </a:pPr>
            <a:r>
              <a:rPr lang="it-IT" altLang="it-IT" sz="2400" b="1" u="sng" dirty="0" smtClean="0">
                <a:solidFill>
                  <a:srgbClr val="3333FF"/>
                </a:solidFill>
              </a:rPr>
              <a:t>Momo: </a:t>
            </a:r>
            <a:r>
              <a:rPr lang="it-IT" altLang="it-IT" sz="2400" b="1" u="sng" dirty="0" err="1" smtClean="0">
                <a:solidFill>
                  <a:srgbClr val="3333FF"/>
                </a:solidFill>
              </a:rPr>
              <a:t>l’empowerment</a:t>
            </a:r>
            <a:r>
              <a:rPr lang="it-IT" altLang="it-IT" sz="2400" b="1" u="sng" dirty="0" smtClean="0">
                <a:solidFill>
                  <a:srgbClr val="3333FF"/>
                </a:solidFill>
              </a:rPr>
              <a:t> che fa la differenza: </a:t>
            </a:r>
          </a:p>
          <a:p>
            <a:pPr eaLnBrk="1" hangingPunct="1">
              <a:buFont typeface="Arial" charset="0"/>
              <a:buNone/>
            </a:pPr>
            <a:r>
              <a:rPr lang="it-IT" altLang="it-IT" sz="2400" u="sng" dirty="0" smtClean="0">
                <a:solidFill>
                  <a:schemeClr val="tx1"/>
                </a:solidFill>
              </a:rPr>
              <a:t>elaborato il Modello Ideale di assistenza </a:t>
            </a:r>
            <a:r>
              <a:rPr lang="it-IT" altLang="it-IT" sz="2400" dirty="0" smtClean="0">
                <a:solidFill>
                  <a:schemeClr val="tx1"/>
                </a:solidFill>
              </a:rPr>
              <a:t>”</a:t>
            </a:r>
          </a:p>
          <a:p>
            <a:pPr eaLnBrk="1" hangingPunct="1">
              <a:buFont typeface="Arial" charset="0"/>
              <a:buNone/>
            </a:pPr>
            <a:endParaRPr lang="it-IT" altLang="it-IT" sz="2400" dirty="0" smtClean="0">
              <a:solidFill>
                <a:schemeClr val="tx1"/>
              </a:solidFill>
            </a:endParaRPr>
          </a:p>
          <a:p>
            <a:pPr eaLnBrk="1" hangingPunct="1"/>
            <a:r>
              <a:rPr lang="it-IT" altLang="it-IT" sz="2400" b="1" u="sng" dirty="0" smtClean="0">
                <a:solidFill>
                  <a:srgbClr val="3333FF"/>
                </a:solidFill>
              </a:rPr>
              <a:t>EUROPLAN 1 E 2:</a:t>
            </a:r>
          </a:p>
          <a:p>
            <a:pPr eaLnBrk="1" hangingPunct="1"/>
            <a:r>
              <a:rPr lang="it-IT" altLang="it-IT" sz="2400" dirty="0" smtClean="0">
                <a:solidFill>
                  <a:schemeClr val="tx1"/>
                </a:solidFill>
              </a:rPr>
              <a:t>Le basi del P.N.M.R.</a:t>
            </a:r>
            <a:endParaRPr lang="it-IT" altLang="it-IT" sz="2400" b="1" dirty="0" smtClean="0">
              <a:solidFill>
                <a:schemeClr val="tx1"/>
              </a:solidFill>
            </a:endParaRPr>
          </a:p>
          <a:p>
            <a:pPr eaLnBrk="1" hangingPunct="1">
              <a:buFont typeface="Arial" charset="0"/>
              <a:buNone/>
            </a:pPr>
            <a:endParaRPr lang="it-IT" altLang="it-IT" sz="2400" b="1" dirty="0">
              <a:solidFill>
                <a:srgbClr val="3333FF"/>
              </a:solidFill>
            </a:endParaRPr>
          </a:p>
          <a:p>
            <a:pPr eaLnBrk="1" hangingPunct="1"/>
            <a:r>
              <a:rPr lang="it-IT" altLang="it-IT" sz="2400" b="1" smtClean="0">
                <a:solidFill>
                  <a:schemeClr val="tx1"/>
                </a:solidFill>
                <a:hlinkClick r:id="rId4"/>
              </a:rPr>
              <a:t>www.malatirari.it</a:t>
            </a:r>
            <a:endParaRPr lang="it-IT" altLang="it-IT" sz="2400" dirty="0">
              <a:solidFill>
                <a:schemeClr val="tx1"/>
              </a:solidFill>
            </a:endParaRPr>
          </a:p>
        </p:txBody>
      </p:sp>
    </p:spTree>
    <p:extLst>
      <p:ext uri="{BB962C8B-B14F-4D97-AF65-F5344CB8AC3E}">
        <p14:creationId xmlns:p14="http://schemas.microsoft.com/office/powerpoint/2010/main" val="14248676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288" y="1385253"/>
            <a:ext cx="9144000" cy="434340"/>
          </a:xfrm>
          <a:solidFill>
            <a:schemeClr val="accent5">
              <a:lumMod val="40000"/>
              <a:lumOff val="60000"/>
            </a:schemeClr>
          </a:solidFill>
        </p:spPr>
        <p:txBody>
          <a:bodyPr>
            <a:normAutofit fontScale="90000"/>
          </a:bodyPr>
          <a:lstStyle/>
          <a:p>
            <a:pPr algn="ctr">
              <a:lnSpc>
                <a:spcPct val="100000"/>
              </a:lnSpc>
            </a:pPr>
            <a:r>
              <a:rPr lang="it-IT" sz="2700" b="1" dirty="0"/>
              <a:t>Empowerment  &amp; </a:t>
            </a:r>
            <a:r>
              <a:rPr lang="it-IT" sz="2700" b="1" dirty="0" smtClean="0"/>
              <a:t>servizi</a:t>
            </a:r>
            <a:endParaRPr lang="it-IT" sz="2700" b="1" dirty="0"/>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52572802"/>
              </p:ext>
            </p:extLst>
          </p:nvPr>
        </p:nvGraphicFramePr>
        <p:xfrm>
          <a:off x="0" y="1883745"/>
          <a:ext cx="9144000" cy="4951395"/>
        </p:xfrm>
        <a:graphic>
          <a:graphicData uri="http://schemas.openxmlformats.org/drawingml/2006/table">
            <a:tbl>
              <a:tblPr firstRow="1" bandRow="1">
                <a:tableStyleId>{5A111915-BE36-4E01-A7E5-04B1672EAD32}</a:tableStyleId>
              </a:tblPr>
              <a:tblGrid>
                <a:gridCol w="3048000"/>
                <a:gridCol w="3048000"/>
                <a:gridCol w="3048000"/>
              </a:tblGrid>
              <a:tr h="292769">
                <a:tc>
                  <a:txBody>
                    <a:bodyPr/>
                    <a:lstStyle/>
                    <a:p>
                      <a:pPr algn="ctr"/>
                      <a:r>
                        <a:rPr lang="it-IT" sz="1400" dirty="0" smtClean="0">
                          <a:solidFill>
                            <a:schemeClr val="tx1"/>
                          </a:solidFill>
                        </a:rPr>
                        <a:t>COMUNICAZIONE </a:t>
                      </a:r>
                      <a:endParaRPr lang="it-IT" sz="1400" dirty="0">
                        <a:solidFill>
                          <a:schemeClr val="tx1"/>
                        </a:solidFill>
                      </a:endParaRPr>
                    </a:p>
                  </a:txBody>
                  <a:tcPr marL="68580" marR="68580" marT="34290" marB="34290">
                    <a:solidFill>
                      <a:schemeClr val="accent4">
                        <a:lumMod val="20000"/>
                        <a:lumOff val="80000"/>
                      </a:schemeClr>
                    </a:solidFill>
                  </a:tcPr>
                </a:tc>
                <a:tc>
                  <a:txBody>
                    <a:bodyPr/>
                    <a:lstStyle/>
                    <a:p>
                      <a:pPr algn="ctr"/>
                      <a:r>
                        <a:rPr lang="it-IT" sz="1400" dirty="0" smtClean="0"/>
                        <a:t> </a:t>
                      </a:r>
                      <a:r>
                        <a:rPr lang="it-IT" sz="1400" dirty="0" smtClean="0">
                          <a:solidFill>
                            <a:schemeClr val="tx1"/>
                          </a:solidFill>
                        </a:rPr>
                        <a:t>FORMAZIONE</a:t>
                      </a:r>
                      <a:endParaRPr lang="it-IT" sz="1400" dirty="0">
                        <a:solidFill>
                          <a:schemeClr val="tx1"/>
                        </a:solidFill>
                      </a:endParaRPr>
                    </a:p>
                  </a:txBody>
                  <a:tcPr marL="68580" marR="68580" marT="34290" marB="34290">
                    <a:solidFill>
                      <a:schemeClr val="accent6">
                        <a:lumMod val="20000"/>
                        <a:lumOff val="80000"/>
                      </a:schemeClr>
                    </a:solidFill>
                  </a:tcPr>
                </a:tc>
                <a:tc>
                  <a:txBody>
                    <a:bodyPr/>
                    <a:lstStyle/>
                    <a:p>
                      <a:pPr algn="ctr"/>
                      <a:r>
                        <a:rPr lang="it-IT" sz="1400" dirty="0" err="1" smtClean="0">
                          <a:solidFill>
                            <a:schemeClr val="tx1"/>
                          </a:solidFill>
                        </a:rPr>
                        <a:t>ATTIVITà</a:t>
                      </a:r>
                      <a:r>
                        <a:rPr lang="it-IT" sz="1400" dirty="0" smtClean="0">
                          <a:solidFill>
                            <a:schemeClr val="tx1"/>
                          </a:solidFill>
                        </a:rPr>
                        <a:t> ISTITUZIONALE</a:t>
                      </a:r>
                      <a:endParaRPr lang="it-IT" sz="1400" dirty="0">
                        <a:solidFill>
                          <a:schemeClr val="tx1"/>
                        </a:solidFill>
                      </a:endParaRPr>
                    </a:p>
                  </a:txBody>
                  <a:tcPr marL="68580" marR="68580" marT="34290" marB="34290">
                    <a:solidFill>
                      <a:schemeClr val="accent2">
                        <a:lumMod val="20000"/>
                        <a:lumOff val="80000"/>
                      </a:schemeClr>
                    </a:solidFill>
                  </a:tcPr>
                </a:tc>
              </a:tr>
              <a:tr h="1171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Piattaforma web innovativa</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R.I.N.G.S. </a:t>
                      </a:r>
                      <a:r>
                        <a:rPr lang="it-IT" sz="1400" dirty="0" smtClean="0"/>
                        <a:t>- </a:t>
                      </a:r>
                      <a:r>
                        <a:rPr lang="it-IT" sz="1400" b="1" dirty="0" smtClean="0">
                          <a:solidFill>
                            <a:schemeClr val="tx1"/>
                          </a:solidFill>
                        </a:rPr>
                        <a:t>R</a:t>
                      </a:r>
                      <a:r>
                        <a:rPr lang="it-IT" sz="1400" dirty="0" smtClean="0"/>
                        <a:t>are </a:t>
                      </a:r>
                      <a:r>
                        <a:rPr lang="it-IT" sz="1400" dirty="0" smtClean="0">
                          <a:solidFill>
                            <a:schemeClr val="tx1"/>
                          </a:solidFill>
                        </a:rPr>
                        <a:t>I</a:t>
                      </a:r>
                      <a:r>
                        <a:rPr lang="it-IT" sz="1400" dirty="0" smtClean="0"/>
                        <a:t>nformation </a:t>
                      </a:r>
                      <a:r>
                        <a:rPr lang="it-IT" sz="1400" b="1" dirty="0" smtClean="0">
                          <a:solidFill>
                            <a:schemeClr val="tx1"/>
                          </a:solidFill>
                        </a:rPr>
                        <a:t>N</a:t>
                      </a:r>
                      <a:r>
                        <a:rPr lang="it-IT" sz="1400" dirty="0" smtClean="0"/>
                        <a:t>etwork </a:t>
                      </a:r>
                      <a:r>
                        <a:rPr lang="it-IT" sz="1400" b="1" dirty="0" err="1" smtClean="0">
                          <a:solidFill>
                            <a:schemeClr val="tx1"/>
                          </a:solidFill>
                        </a:rPr>
                        <a:t>G</a:t>
                      </a:r>
                      <a:r>
                        <a:rPr lang="it-IT" sz="1400" dirty="0" err="1" smtClean="0"/>
                        <a:t>enerating</a:t>
                      </a:r>
                      <a:r>
                        <a:rPr lang="it-IT" sz="1400" dirty="0" smtClean="0"/>
                        <a:t> </a:t>
                      </a:r>
                      <a:r>
                        <a:rPr lang="it-IT" sz="1400" b="1" dirty="0" smtClean="0">
                          <a:solidFill>
                            <a:schemeClr val="tx1"/>
                          </a:solidFill>
                        </a:rPr>
                        <a:t>S</a:t>
                      </a:r>
                      <a:r>
                        <a:rPr lang="it-IT" sz="1400" dirty="0" smtClean="0"/>
                        <a:t>olutions </a:t>
                      </a:r>
                      <a:r>
                        <a:rPr lang="it-IT" sz="1400" b="1" dirty="0" err="1" smtClean="0"/>
                        <a:t>www.malatirari.it</a:t>
                      </a:r>
                      <a:endParaRPr lang="it-IT" sz="14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Attività di interpretariato </a:t>
                      </a:r>
                      <a:r>
                        <a:rPr lang="it-IT" sz="1400" dirty="0" err="1" smtClean="0"/>
                        <a:t>linglese</a:t>
                      </a:r>
                      <a:endParaRPr lang="it-IT"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400" b="0" u="sng" dirty="0" smtClean="0"/>
                        <a:t>Co-Fondi</a:t>
                      </a:r>
                      <a:r>
                        <a:rPr lang="it-IT" sz="1400" u="sng" dirty="0" smtClean="0"/>
                        <a:t>:</a:t>
                      </a:r>
                      <a:r>
                        <a:rPr lang="it-IT" sz="1400" u="sng" baseline="0" dirty="0" smtClean="0"/>
                        <a:t> </a:t>
                      </a:r>
                      <a:r>
                        <a:rPr lang="it-IT" sz="1400" b="1" u="none" baseline="0" dirty="0" smtClean="0"/>
                        <a:t>V</a:t>
                      </a:r>
                      <a:r>
                        <a:rPr lang="it-IT" sz="1400" b="1" baseline="0" dirty="0" smtClean="0"/>
                        <a:t>odafone</a:t>
                      </a:r>
                      <a:endParaRPr lang="it-IT" sz="1400" b="1" dirty="0" smtClean="0"/>
                    </a:p>
                  </a:txBody>
                  <a:tcPr marL="68580" marR="68580" marT="34290" marB="34290"/>
                </a:tc>
                <a:tc>
                  <a:txBody>
                    <a:bodyPr/>
                    <a:lstStyle/>
                    <a:p>
                      <a:r>
                        <a:rPr lang="it-IT" sz="1400" b="1" dirty="0" smtClean="0">
                          <a:solidFill>
                            <a:srgbClr val="FF0000"/>
                          </a:solidFill>
                        </a:rPr>
                        <a:t>Conoscere</a:t>
                      </a:r>
                      <a:r>
                        <a:rPr lang="it-IT" sz="1400" b="1" baseline="0" dirty="0" smtClean="0">
                          <a:solidFill>
                            <a:srgbClr val="FF0000"/>
                          </a:solidFill>
                        </a:rPr>
                        <a:t> per Assistere</a:t>
                      </a:r>
                    </a:p>
                    <a:p>
                      <a:r>
                        <a:rPr lang="it-IT" sz="1400" baseline="0" dirty="0" smtClean="0">
                          <a:solidFill>
                            <a:schemeClr val="tx1"/>
                          </a:solidFill>
                        </a:rPr>
                        <a:t>Target: MMG / PLS  </a:t>
                      </a:r>
                    </a:p>
                    <a:p>
                      <a:r>
                        <a:rPr lang="it-IT" sz="1400" baseline="0" dirty="0" smtClean="0">
                          <a:solidFill>
                            <a:schemeClr val="tx1"/>
                          </a:solidFill>
                        </a:rPr>
                        <a:t>              (altre figure professionali ?)</a:t>
                      </a:r>
                    </a:p>
                    <a:p>
                      <a:r>
                        <a:rPr lang="it-IT" sz="1400" b="0" u="sng" baseline="0" dirty="0" smtClean="0">
                          <a:solidFill>
                            <a:schemeClr val="tx1"/>
                          </a:solidFill>
                        </a:rPr>
                        <a:t>Fondi: </a:t>
                      </a:r>
                      <a:r>
                        <a:rPr lang="it-IT" sz="1400" b="1" baseline="0" dirty="0" smtClean="0">
                          <a:solidFill>
                            <a:schemeClr val="tx1"/>
                          </a:solidFill>
                        </a:rPr>
                        <a:t>FARMINDUSTRIA</a:t>
                      </a:r>
                      <a:endParaRPr lang="it-IT" sz="1400" b="1" dirty="0">
                        <a:solidFill>
                          <a:schemeClr val="tx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VOCIFERARE</a:t>
                      </a:r>
                      <a:r>
                        <a:rPr lang="it-IT" sz="1400" b="1" dirty="0" smtClean="0">
                          <a:solidFill>
                            <a:schemeClr val="tx1"/>
                          </a:solidFill>
                        </a:rPr>
                        <a:t> </a:t>
                      </a:r>
                      <a:r>
                        <a:rPr lang="it-IT" sz="1400" dirty="0" smtClean="0"/>
                        <a:t>- La </a:t>
                      </a:r>
                      <a:r>
                        <a:rPr lang="it-IT" sz="1400" dirty="0" smtClean="0">
                          <a:solidFill>
                            <a:srgbClr val="FF0000"/>
                          </a:solidFill>
                        </a:rPr>
                        <a:t>voce</a:t>
                      </a:r>
                      <a:r>
                        <a:rPr lang="it-IT" sz="1400" dirty="0" smtClean="0"/>
                        <a:t> del paziente raro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Target: rappresentanti</a:t>
                      </a:r>
                      <a:r>
                        <a:rPr lang="it-IT" sz="1400" baseline="0" dirty="0" smtClean="0"/>
                        <a:t> associativi presenti in: Basilicata, Calabria, Campania, Puglia, Sicilia</a:t>
                      </a:r>
                      <a:endParaRPr lang="it-IT" sz="1400" dirty="0" smtClean="0"/>
                    </a:p>
                    <a:p>
                      <a:r>
                        <a:rPr lang="it-IT" sz="1400" u="sng" dirty="0" smtClean="0"/>
                        <a:t>Co-Fondi:</a:t>
                      </a:r>
                      <a:r>
                        <a:rPr lang="it-IT" sz="1400" u="sng" baseline="0" dirty="0" smtClean="0"/>
                        <a:t> </a:t>
                      </a:r>
                      <a:r>
                        <a:rPr lang="it-IT" sz="1400" b="1" u="none" baseline="0" dirty="0" smtClean="0"/>
                        <a:t>Fondazione con il Sud</a:t>
                      </a:r>
                      <a:endParaRPr lang="it-IT" sz="1400" b="1" u="none" dirty="0"/>
                    </a:p>
                  </a:txBody>
                  <a:tcPr marL="68580" marR="68580" marT="34290" marB="34290"/>
                </a:tc>
              </a:tr>
              <a:tr h="1171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Supporto psicologico tramite web </a:t>
                      </a:r>
                      <a:r>
                        <a:rPr lang="it-IT" sz="1400" b="1" dirty="0" smtClean="0">
                          <a:solidFill>
                            <a:srgbClr val="FF0000"/>
                          </a:solidFill>
                        </a:rPr>
                        <a:t>S.A.I.O</a:t>
                      </a:r>
                      <a:r>
                        <a:rPr lang="it-IT" sz="1400" dirty="0" smtClean="0">
                          <a:solidFill>
                            <a:srgbClr val="FF0000"/>
                          </a:solidFill>
                        </a:rPr>
                        <a:t>. </a:t>
                      </a:r>
                      <a:r>
                        <a:rPr lang="it-IT" sz="1400" dirty="0" smtClean="0">
                          <a:solidFill>
                            <a:schemeClr val="tx1"/>
                          </a:solidFill>
                        </a:rPr>
                        <a:t>- Servizio di </a:t>
                      </a:r>
                      <a:r>
                        <a:rPr lang="it-IT" sz="1400" b="0" dirty="0" smtClean="0">
                          <a:solidFill>
                            <a:schemeClr val="tx1"/>
                          </a:solidFill>
                        </a:rPr>
                        <a:t>Ascolto</a:t>
                      </a:r>
                      <a:r>
                        <a:rPr lang="it-IT" sz="1400" dirty="0" smtClean="0">
                          <a:solidFill>
                            <a:schemeClr val="tx1"/>
                          </a:solidFill>
                        </a:rPr>
                        <a:t>, Informazione e Orientamento sulle malattie rare – </a:t>
                      </a:r>
                      <a:r>
                        <a:rPr lang="it-IT" sz="1400" b="1" dirty="0" err="1" smtClean="0">
                          <a:solidFill>
                            <a:schemeClr val="tx1"/>
                          </a:solidFill>
                        </a:rPr>
                        <a:t>www.malatirari.it</a:t>
                      </a:r>
                      <a:endParaRPr lang="it-IT" sz="14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400" u="sng" strike="noStrike" dirty="0" smtClean="0">
                          <a:solidFill>
                            <a:schemeClr val="tx1"/>
                          </a:solidFill>
                        </a:rPr>
                        <a:t>Co-Fondi</a:t>
                      </a:r>
                      <a:r>
                        <a:rPr lang="it-IT" sz="1400" dirty="0" smtClean="0">
                          <a:solidFill>
                            <a:schemeClr val="tx1"/>
                          </a:solidFill>
                        </a:rPr>
                        <a:t>: </a:t>
                      </a:r>
                      <a:r>
                        <a:rPr lang="it-IT" sz="1400" b="1" dirty="0" smtClean="0">
                          <a:solidFill>
                            <a:schemeClr val="tx1"/>
                          </a:solidFill>
                        </a:rPr>
                        <a:t>Chiesa Valdese</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chemeClr val="tx1"/>
                          </a:solidFill>
                        </a:rPr>
                        <a:t>Progetto:</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SOCIAL RARE </a:t>
                      </a:r>
                      <a:r>
                        <a:rPr lang="it-IT" sz="1400" dirty="0" smtClean="0">
                          <a:solidFill>
                            <a:schemeClr val="tx1"/>
                          </a:solidFill>
                        </a:rPr>
                        <a:t>- Quadro sociale, nuove azioni e proposte per i malati rari </a:t>
                      </a:r>
                    </a:p>
                    <a:p>
                      <a:r>
                        <a:rPr lang="it-IT" sz="1400" u="sng" dirty="0" smtClean="0">
                          <a:solidFill>
                            <a:schemeClr val="tx1"/>
                          </a:solidFill>
                        </a:rPr>
                        <a:t>Co-Fondi</a:t>
                      </a:r>
                      <a:r>
                        <a:rPr lang="it-IT" sz="1400" dirty="0" smtClean="0">
                          <a:solidFill>
                            <a:schemeClr val="tx1"/>
                          </a:solidFill>
                        </a:rPr>
                        <a:t>: MLPS</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MONITORARE</a:t>
                      </a:r>
                      <a:r>
                        <a:rPr lang="it-IT" sz="1400" dirty="0" smtClean="0">
                          <a:solidFill>
                            <a:srgbClr val="FF0000"/>
                          </a:solidFill>
                        </a:rPr>
                        <a:t> </a:t>
                      </a:r>
                      <a:r>
                        <a:rPr lang="it-IT" sz="1400" dirty="0" smtClean="0"/>
                        <a:t>– IIII° rapporto sulla condizione della persona affetta da Malattia rara in Italia </a:t>
                      </a:r>
                    </a:p>
                    <a:p>
                      <a:r>
                        <a:rPr lang="it-IT" sz="1400" u="sng" dirty="0" smtClean="0"/>
                        <a:t>Fondi: </a:t>
                      </a:r>
                      <a:r>
                        <a:rPr lang="it-IT" sz="1400" b="1" dirty="0" err="1" smtClean="0"/>
                        <a:t>Assobiotec</a:t>
                      </a:r>
                      <a:endParaRPr lang="it-IT" sz="1400" b="1" dirty="0"/>
                    </a:p>
                  </a:txBody>
                  <a:tcPr marL="68580" marR="68580" marT="34290" marB="34290"/>
                </a:tc>
              </a:tr>
              <a:tr h="891540">
                <a:tc>
                  <a:txBody>
                    <a:bodyPr/>
                    <a:lstStyle/>
                    <a:p>
                      <a:r>
                        <a:rPr lang="it-IT" sz="1400" b="1" dirty="0" smtClean="0"/>
                        <a:t>Campagna</a:t>
                      </a:r>
                      <a:r>
                        <a:rPr lang="it-IT" sz="1400" b="1" baseline="0" dirty="0" smtClean="0"/>
                        <a:t> Social </a:t>
                      </a:r>
                      <a:r>
                        <a:rPr lang="it-IT" sz="1400" b="1" baseline="0" dirty="0" smtClean="0">
                          <a:solidFill>
                            <a:srgbClr val="FF0000"/>
                          </a:solidFill>
                        </a:rPr>
                        <a:t>“rari MAI invisibili”</a:t>
                      </a:r>
                    </a:p>
                    <a:p>
                      <a:r>
                        <a:rPr lang="it-IT" sz="1400" b="1" baseline="0" dirty="0" smtClean="0">
                          <a:solidFill>
                            <a:schemeClr val="tx1"/>
                          </a:solidFill>
                        </a:rPr>
                        <a:t>Portale: RETE DEL DONO - </a:t>
                      </a:r>
                      <a:r>
                        <a:rPr lang="it-IT" sz="1400" b="1" baseline="0" dirty="0" err="1" smtClean="0">
                          <a:solidFill>
                            <a:schemeClr val="tx1"/>
                          </a:solidFill>
                        </a:rPr>
                        <a:t>crowfunding</a:t>
                      </a:r>
                      <a:endParaRPr lang="it-IT" sz="1400" b="1" baseline="0" dirty="0" smtClean="0">
                        <a:solidFill>
                          <a:schemeClr val="tx1"/>
                        </a:solidFill>
                      </a:endParaRPr>
                    </a:p>
                    <a:p>
                      <a:r>
                        <a:rPr lang="it-IT" sz="1400" b="1" baseline="0" dirty="0" smtClean="0">
                          <a:solidFill>
                            <a:schemeClr val="tx1"/>
                          </a:solidFill>
                        </a:rPr>
                        <a:t>Partner: FARMINDUSTRIA </a:t>
                      </a:r>
                      <a:r>
                        <a:rPr lang="it-IT" sz="1400" b="0" baseline="0" dirty="0" smtClean="0">
                          <a:solidFill>
                            <a:schemeClr val="tx1"/>
                          </a:solidFill>
                        </a:rPr>
                        <a:t>– ISS – </a:t>
                      </a:r>
                      <a:r>
                        <a:rPr lang="it-IT" sz="1400" b="0" baseline="0" dirty="0" err="1" smtClean="0">
                          <a:solidFill>
                            <a:schemeClr val="tx1"/>
                          </a:solidFill>
                        </a:rPr>
                        <a:t>Federsanità</a:t>
                      </a:r>
                      <a:r>
                        <a:rPr lang="it-IT" sz="1400" b="0" baseline="0" dirty="0" smtClean="0">
                          <a:solidFill>
                            <a:schemeClr val="tx1"/>
                          </a:solidFill>
                        </a:rPr>
                        <a:t>-Anci</a:t>
                      </a:r>
                      <a:endParaRPr lang="it-IT" sz="1400" b="0" dirty="0">
                        <a:solidFill>
                          <a:schemeClr val="tx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Public </a:t>
                      </a:r>
                      <a:r>
                        <a:rPr lang="it-IT" sz="1400" b="1" dirty="0" err="1" smtClean="0">
                          <a:solidFill>
                            <a:srgbClr val="FF0000"/>
                          </a:solidFill>
                        </a:rPr>
                        <a:t>Speaking</a:t>
                      </a:r>
                      <a:r>
                        <a:rPr lang="it-IT" sz="1400" b="1"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it-IT" sz="1400" u="sng" dirty="0" smtClean="0"/>
                        <a:t>Fondi: </a:t>
                      </a:r>
                      <a:r>
                        <a:rPr lang="it-IT" sz="1400" dirty="0" err="1" smtClean="0"/>
                        <a:t>Genzyme</a:t>
                      </a:r>
                      <a:endParaRPr lang="it-IT" sz="1400" dirty="0" smtClean="0"/>
                    </a:p>
                  </a:txBody>
                  <a:tcPr marL="68580" marR="68580" marT="34290" marB="34290"/>
                </a:tc>
                <a:tc>
                  <a:txBody>
                    <a:bodyPr/>
                    <a:lstStyle/>
                    <a:p>
                      <a:r>
                        <a:rPr lang="it-IT" sz="1400" b="1" dirty="0" smtClean="0">
                          <a:solidFill>
                            <a:schemeClr val="tx1"/>
                          </a:solidFill>
                        </a:rPr>
                        <a:t>Libro</a:t>
                      </a:r>
                      <a:r>
                        <a:rPr lang="it-IT" sz="1400" dirty="0" smtClean="0"/>
                        <a:t> </a:t>
                      </a:r>
                      <a:r>
                        <a:rPr lang="it-IT" sz="1400" b="1" dirty="0" smtClean="0">
                          <a:solidFill>
                            <a:srgbClr val="FF0000"/>
                          </a:solidFill>
                        </a:rPr>
                        <a:t>associazioni </a:t>
                      </a:r>
                      <a:r>
                        <a:rPr lang="it-IT" sz="1400" dirty="0" smtClean="0"/>
                        <a:t>Malattie Rare con raggruppamento</a:t>
                      </a:r>
                      <a:r>
                        <a:rPr lang="it-IT" sz="1400" baseline="0" dirty="0" smtClean="0"/>
                        <a:t> ERN/</a:t>
                      </a:r>
                      <a:r>
                        <a:rPr lang="it-IT" sz="1400" baseline="0" dirty="0" err="1" smtClean="0"/>
                        <a:t>ePAG</a:t>
                      </a:r>
                      <a:endParaRPr lang="it-IT"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400" dirty="0"/>
                    </a:p>
                  </a:txBody>
                  <a:tcPr marL="68580" marR="68580" marT="34290" marB="34290"/>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RDD</a:t>
                      </a:r>
                      <a:r>
                        <a:rPr lang="it-IT" sz="1400" b="1" dirty="0" smtClean="0"/>
                        <a:t> 2018</a:t>
                      </a:r>
                    </a:p>
                    <a:p>
                      <a:endParaRPr lang="it-IT" sz="1400" b="1"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H.T.A</a:t>
                      </a:r>
                      <a:r>
                        <a:rPr lang="it-IT" sz="1400" dirty="0" smtClean="0">
                          <a:solidFill>
                            <a:srgbClr val="FF0000"/>
                          </a:solidFill>
                        </a:rPr>
                        <a:t>.</a:t>
                      </a:r>
                      <a:r>
                        <a:rPr lang="it-IT" sz="1400" baseline="0" dirty="0" smtClean="0">
                          <a:solidFill>
                            <a:srgbClr val="FF0000"/>
                          </a:solidFill>
                        </a:rPr>
                        <a:t> </a:t>
                      </a:r>
                      <a:r>
                        <a:rPr lang="it-IT" sz="1400" baseline="0" dirty="0" smtClean="0"/>
                        <a:t>– </a:t>
                      </a:r>
                      <a:r>
                        <a:rPr lang="it-IT" sz="1400" baseline="0" dirty="0" err="1" smtClean="0">
                          <a:solidFill>
                            <a:srgbClr val="FF0000"/>
                          </a:solidFill>
                        </a:rPr>
                        <a:t>H</a:t>
                      </a:r>
                      <a:r>
                        <a:rPr lang="it-IT" sz="1400" baseline="0" dirty="0" err="1" smtClean="0"/>
                        <a:t>ealth</a:t>
                      </a:r>
                      <a:r>
                        <a:rPr lang="it-IT" sz="1400" baseline="0" dirty="0" smtClean="0"/>
                        <a:t> </a:t>
                      </a:r>
                      <a:r>
                        <a:rPr lang="it-IT" sz="1400" baseline="0" dirty="0" err="1" smtClean="0">
                          <a:solidFill>
                            <a:srgbClr val="FF0000"/>
                          </a:solidFill>
                        </a:rPr>
                        <a:t>T</a:t>
                      </a:r>
                      <a:r>
                        <a:rPr lang="it-IT" sz="1400" baseline="0" dirty="0" err="1" smtClean="0"/>
                        <a:t>ecnology</a:t>
                      </a:r>
                      <a:r>
                        <a:rPr lang="it-IT" sz="1400" baseline="0" dirty="0" smtClean="0"/>
                        <a:t> </a:t>
                      </a:r>
                      <a:r>
                        <a:rPr lang="it-IT" sz="1400" baseline="0" dirty="0" err="1" smtClean="0">
                          <a:solidFill>
                            <a:srgbClr val="FF0000"/>
                          </a:solidFill>
                        </a:rPr>
                        <a:t>A</a:t>
                      </a:r>
                      <a:r>
                        <a:rPr lang="it-IT" sz="1400" baseline="0" dirty="0" err="1" smtClean="0"/>
                        <a:t>ssessment</a:t>
                      </a:r>
                      <a:endParaRPr lang="it-IT"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it-IT" sz="1400" u="sng" baseline="0" dirty="0" smtClean="0"/>
                        <a:t>Fondi: </a:t>
                      </a:r>
                      <a:r>
                        <a:rPr lang="it-IT" sz="1400" baseline="0" dirty="0" smtClean="0"/>
                        <a:t>Industria Chiesi </a:t>
                      </a:r>
                      <a:r>
                        <a:rPr lang="it-IT" sz="1400" baseline="0" dirty="0" smtClean="0"/>
                        <a:t>- </a:t>
                      </a:r>
                      <a:r>
                        <a:rPr lang="it-IT" sz="1400" dirty="0" smtClean="0"/>
                        <a:t>U.G.I.S</a:t>
                      </a:r>
                      <a:r>
                        <a:rPr lang="it-IT" sz="1400" dirty="0" smtClean="0"/>
                        <a:t>.</a:t>
                      </a:r>
                      <a:r>
                        <a:rPr lang="it-IT" sz="1400" baseline="0" dirty="0" smtClean="0"/>
                        <a:t> </a:t>
                      </a:r>
                      <a:endParaRPr lang="it-IT" sz="1400" dirty="0" smtClean="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EUROPLAN </a:t>
                      </a:r>
                      <a:r>
                        <a:rPr lang="it-IT" sz="1400" b="1" dirty="0" smtClean="0">
                          <a:solidFill>
                            <a:srgbClr val="FF0000"/>
                          </a:solidFill>
                        </a:rPr>
                        <a:t>3</a:t>
                      </a:r>
                      <a:endParaRPr lang="it-IT" sz="1400" b="1" dirty="0" smtClean="0">
                        <a:solidFill>
                          <a:srgbClr val="FF0000"/>
                        </a:solidFill>
                      </a:endParaRPr>
                    </a:p>
                  </a:txBody>
                  <a:tcPr marL="68580" marR="68580" marT="34290" marB="34290"/>
                </a:tc>
              </a:tr>
              <a:tr h="685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err="1" smtClean="0">
                          <a:solidFill>
                            <a:srgbClr val="FF0000"/>
                          </a:solidFill>
                        </a:rPr>
                        <a:t>RareLives</a:t>
                      </a:r>
                      <a:endParaRPr lang="it-IT" sz="1400" b="1"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400" u="sng" dirty="0" smtClean="0"/>
                        <a:t>Fondi: </a:t>
                      </a:r>
                      <a:r>
                        <a:rPr lang="it-IT" sz="1400" dirty="0" err="1" smtClean="0"/>
                        <a:t>Genzyme</a:t>
                      </a:r>
                      <a:endParaRPr lang="it-IT"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it-IT" sz="1400" b="1" dirty="0"/>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b="1" dirty="0" smtClean="0">
                          <a:solidFill>
                            <a:srgbClr val="FF0000"/>
                          </a:solidFill>
                        </a:rPr>
                        <a:t>S.S.R.D. </a:t>
                      </a:r>
                      <a:r>
                        <a:rPr lang="it-IT" sz="1400" dirty="0" smtClean="0">
                          <a:solidFill>
                            <a:srgbClr val="FF0000"/>
                          </a:solidFill>
                        </a:rPr>
                        <a:t>– S</a:t>
                      </a:r>
                      <a:r>
                        <a:rPr lang="it-IT" sz="1400" dirty="0" smtClean="0">
                          <a:solidFill>
                            <a:schemeClr val="tx1"/>
                          </a:solidFill>
                        </a:rPr>
                        <a:t>eason</a:t>
                      </a:r>
                      <a:r>
                        <a:rPr lang="it-IT" sz="1400" baseline="0" dirty="0" smtClean="0">
                          <a:solidFill>
                            <a:schemeClr val="tx1"/>
                          </a:solidFill>
                        </a:rPr>
                        <a:t> </a:t>
                      </a:r>
                      <a:r>
                        <a:rPr lang="it-IT" sz="1400" baseline="0" dirty="0" smtClean="0">
                          <a:solidFill>
                            <a:srgbClr val="FF0000"/>
                          </a:solidFill>
                        </a:rPr>
                        <a:t>S</a:t>
                      </a:r>
                      <a:r>
                        <a:rPr lang="it-IT" sz="1400" baseline="0" dirty="0" smtClean="0">
                          <a:solidFill>
                            <a:schemeClr val="tx1"/>
                          </a:solidFill>
                        </a:rPr>
                        <a:t>chool </a:t>
                      </a:r>
                      <a:r>
                        <a:rPr lang="it-IT" sz="1400" baseline="0" dirty="0" smtClean="0">
                          <a:solidFill>
                            <a:srgbClr val="FF0000"/>
                          </a:solidFill>
                        </a:rPr>
                        <a:t>R</a:t>
                      </a:r>
                      <a:r>
                        <a:rPr lang="it-IT" sz="1400" baseline="0" dirty="0" smtClean="0">
                          <a:solidFill>
                            <a:schemeClr val="tx1"/>
                          </a:solidFill>
                        </a:rPr>
                        <a:t>are </a:t>
                      </a:r>
                      <a:r>
                        <a:rPr lang="it-IT" sz="1400" baseline="0" dirty="0" err="1" smtClean="0">
                          <a:solidFill>
                            <a:srgbClr val="FF0000"/>
                          </a:solidFill>
                        </a:rPr>
                        <a:t>D</a:t>
                      </a:r>
                      <a:r>
                        <a:rPr lang="it-IT" sz="1400" baseline="0" dirty="0" err="1" smtClean="0">
                          <a:solidFill>
                            <a:schemeClr val="tx1"/>
                          </a:solidFill>
                        </a:rPr>
                        <a:t>esease</a:t>
                      </a:r>
                      <a:endParaRPr lang="it-IT" sz="14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400" u="sng" baseline="0" dirty="0" smtClean="0">
                          <a:solidFill>
                            <a:schemeClr val="tx1"/>
                          </a:solidFill>
                        </a:rPr>
                        <a:t>Fondi: </a:t>
                      </a:r>
                      <a:r>
                        <a:rPr lang="it-IT" sz="1400" baseline="0" dirty="0" err="1" smtClean="0">
                          <a:solidFill>
                            <a:schemeClr val="tx1"/>
                          </a:solidFill>
                        </a:rPr>
                        <a:t>Multisponsor</a:t>
                      </a:r>
                      <a:r>
                        <a:rPr lang="it-IT" sz="1400" baseline="0" dirty="0" smtClean="0">
                          <a:solidFill>
                            <a:schemeClr val="tx1"/>
                          </a:solidFill>
                        </a:rPr>
                        <a:t>  - U.G.I.S.</a:t>
                      </a:r>
                    </a:p>
                    <a:p>
                      <a:endParaRPr lang="it-IT" sz="1400" dirty="0">
                        <a:solidFill>
                          <a:srgbClr val="FF0000"/>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solidFill>
                            <a:schemeClr val="tx1"/>
                          </a:solidFill>
                        </a:rPr>
                        <a:t>Una</a:t>
                      </a:r>
                      <a:r>
                        <a:rPr lang="it-IT" sz="1400" baseline="0" dirty="0" smtClean="0">
                          <a:solidFill>
                            <a:schemeClr val="tx1"/>
                          </a:solidFill>
                        </a:rPr>
                        <a:t> </a:t>
                      </a:r>
                      <a:r>
                        <a:rPr lang="it-IT" sz="1400" b="1" baseline="0" dirty="0" smtClean="0">
                          <a:solidFill>
                            <a:srgbClr val="FF0000"/>
                          </a:solidFill>
                        </a:rPr>
                        <a:t>Community</a:t>
                      </a:r>
                      <a:r>
                        <a:rPr lang="it-IT" sz="1400" baseline="0" dirty="0" smtClean="0">
                          <a:solidFill>
                            <a:srgbClr val="FF0000"/>
                          </a:solidFill>
                        </a:rPr>
                        <a:t> </a:t>
                      </a:r>
                      <a:r>
                        <a:rPr lang="it-IT" sz="1400" b="0" baseline="0" dirty="0" smtClean="0">
                          <a:solidFill>
                            <a:schemeClr val="tx1"/>
                          </a:solidFill>
                        </a:rPr>
                        <a:t>per le malattie rare </a:t>
                      </a:r>
                      <a:r>
                        <a:rPr lang="it-IT" sz="1400" baseline="0" dirty="0" smtClean="0">
                          <a:solidFill>
                            <a:srgbClr val="FF0000"/>
                          </a:solidFill>
                        </a:rPr>
                        <a:t>- </a:t>
                      </a:r>
                      <a:endParaRPr lang="it-IT" sz="1400" dirty="0" smtClean="0"/>
                    </a:p>
                    <a:p>
                      <a:endParaRPr lang="it-IT" sz="1400" b="1" dirty="0">
                        <a:solidFill>
                          <a:srgbClr val="FF0000"/>
                        </a:solidFill>
                      </a:endParaRPr>
                    </a:p>
                  </a:txBody>
                  <a:tcPr marL="68580" marR="68580" marT="34290" marB="34290"/>
                </a:tc>
              </a:tr>
            </a:tbl>
          </a:graphicData>
        </a:graphic>
      </p:graphicFrame>
      <p:sp>
        <p:nvSpPr>
          <p:cNvPr id="5" name="Titolo 1"/>
          <p:cNvSpPr txBox="1">
            <a:spLocks/>
          </p:cNvSpPr>
          <p:nvPr/>
        </p:nvSpPr>
        <p:spPr bwMode="auto">
          <a:xfrm>
            <a:off x="0" y="0"/>
            <a:ext cx="9144000" cy="138525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000" tIns="46800" rIns="90000" bIns="4680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mj-lt"/>
                <a:ea typeface="+mj-ea"/>
                <a:cs typeface="ＭＳ Ｐゴシック" charset="0"/>
              </a:defRPr>
            </a:lvl1pPr>
            <a:lvl2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charset="0"/>
              <a:defRPr sz="4400">
                <a:solidFill>
                  <a:srgbClr val="000000"/>
                </a:solidFill>
                <a:latin typeface="Calibri" pitchFamily="32" charset="0"/>
                <a:ea typeface="ＭＳ Ｐゴシック" pitchFamily="32"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ＭＳ Ｐゴシック" pitchFamily="32" charset="-128"/>
              </a:defRPr>
            </a:lvl9pPr>
          </a:lstStyle>
          <a:p>
            <a:pPr>
              <a:defRPr/>
            </a:pPr>
            <a:r>
              <a:rPr lang="it-IT" kern="0" dirty="0" smtClean="0">
                <a:solidFill>
                  <a:schemeClr val="bg1"/>
                </a:solidFill>
              </a:rPr>
              <a:t>Un grazie per il supporto </a:t>
            </a:r>
          </a:p>
          <a:p>
            <a:pPr>
              <a:defRPr/>
            </a:pPr>
            <a:r>
              <a:rPr lang="it-IT" kern="0" dirty="0" smtClean="0">
                <a:solidFill>
                  <a:schemeClr val="bg1"/>
                </a:solidFill>
              </a:rPr>
              <a:t>che vorrete offrire</a:t>
            </a:r>
            <a:endParaRPr lang="it-IT" kern="0" dirty="0">
              <a:solidFill>
                <a:schemeClr val="bg1"/>
              </a:solidFill>
            </a:endParaRPr>
          </a:p>
        </p:txBody>
      </p:sp>
    </p:spTree>
    <p:extLst>
      <p:ext uri="{BB962C8B-B14F-4D97-AF65-F5344CB8AC3E}">
        <p14:creationId xmlns:p14="http://schemas.microsoft.com/office/powerpoint/2010/main" val="21087818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613"/>
          </a:xfrm>
          <a:solidFill>
            <a:schemeClr val="accent2"/>
          </a:solidFill>
        </p:spPr>
        <p:txBody>
          <a:bodyPr/>
          <a:lstStyle/>
          <a:p>
            <a:pPr>
              <a:defRPr/>
            </a:pPr>
            <a:r>
              <a:rPr lang="it-IT" dirty="0" smtClean="0">
                <a:solidFill>
                  <a:schemeClr val="bg1"/>
                </a:solidFill>
              </a:rPr>
              <a:t>Grazie per l’attenzione</a:t>
            </a:r>
            <a:endParaRPr lang="it-IT" dirty="0">
              <a:solidFill>
                <a:schemeClr val="bg1"/>
              </a:solidFill>
            </a:endParaRPr>
          </a:p>
        </p:txBody>
      </p:sp>
      <p:sp>
        <p:nvSpPr>
          <p:cNvPr id="38914" name="Segnaposto contenuto 4"/>
          <p:cNvSpPr>
            <a:spLocks noGrp="1"/>
          </p:cNvSpPr>
          <p:nvPr>
            <p:ph idx="1"/>
          </p:nvPr>
        </p:nvSpPr>
        <p:spPr>
          <a:xfrm>
            <a:off x="0" y="1166813"/>
            <a:ext cx="9144000" cy="5214937"/>
          </a:xfrm>
        </p:spPr>
        <p:txBody>
          <a:bodyPr/>
          <a:lstStyle/>
          <a:p>
            <a:r>
              <a:rPr lang="it-IT" altLang="it-IT" sz="1000"/>
              <a:t>	A.L.T. - Ferrara Associazione Lotta alla Talassemia di Ferrara A.T.D.L. - Ass. Talassemici Lombardi A.MA.PO. - Ass. Malati di Porfiria Onlus A.I.S.A.C. - Ass. perm l'informazione e lo studio dell'Acondroplasia A.F.A.D.O.C. - Ass. Famiglie di Soggetti co Deficit dell'Ormone della Crescita e altre Patologie A.I.C.I. - Ass. It. Cistite Interstiziale A.P.M.M.C. - Ass. Prevenzione Malattie Metaboliche Congenite P.X.E. ITALIA - Ass.PseudoXantoma Elastico A.I.P. - BRESCIA Ass. Immunodeficienze Primitive Onlus A.I.L.U. - Ass. It. Leucodistrofie Unite A.S.T. - Ass. Sclerosi Tuberosa AIMEN 1 e 2 Ass.Neopl.End.Mult.T. 1 e 2 A.M.R.I. - Ass. per le Mal.Reum.Infantili Ass. Naz. ALFA 1 AT I.A.G.S.A. - International Aicardi Goutières Syndrome Association Onlus I.A.L.C.A.. UN.IT.I - Unione It.  ITTIOSI A.I.S.W. - Ass. It. Sindrome di WILLIAMS AT Ass. Naz. Davide De Marini  I.R.I.S. Ass. Siciliana Malattie Ereditarie Metaboliche  A.I.S.M.E. Ass. It. Studio Malformazioni Epilessia - Onlus  AIdel 22 - Ass. It. Delezione del Cromosoma 22 A.I.M.A.R. - Ass. It. per le Malformazioni Anorettali  A.I.R. - Ass. It. Rett A.I.F. Ass. It. FAVISMO Ass. RETE MALATTIE RARE Onlus A.I.S.P. - Ass. It. Sindrome di Poland A.I.N.P. - Ass. It. Niemann Pick F.O.P. - Ass. Italia Fibrodisplasia Ossificante progressiva A.I.S.N.A.F. - Ass. It. Sindromi Neurodegenerative da Accumulo di Ferro A.I.F.P. - Ass. It.Febbri Periodiche A.I.S.M.M.E. - Ass. It. Studio Malattie Metaboliche Ereditarie H.H.T. Fondazione It. HHT Onilde Carini A.C.A.R. -  Associazione conto alla rovescia DEBRA Italia onlus A.S.C.E. - Ass. Sarda Coagulopatici Emorragici Angeli Noonan - Ass. Ita. Sindrome di Noonan onlus Associazione IL CIGNO A.N.A.A. - Ass. Nazionale Alopecia Areata Ass. LA VITA E' UN DONO  A.M.E.I. Ass. per le Malattie Epatiche Infantili A.E.L. - Associazione Emofilici del Lazio SOD Italia - Ass. It. Displasia Setto Ottica e Ipoplasia del Nervo Ottico Ass. Amici dell'Emofilia Ass. It. Sindrome X Fragile Onlus A.C. - Ass.CISTINOSI L'A.P.E. onlus - Associazione PKU e… Comitato Italiano Progetto Mielina BA.CO.DI.RA.ME - Ass. del Bambino con disordini rari del metabolismo Costello- Ass. It. Sindromi  Costello e Cardiofaciocutanea onlus LA GEMMA RARA onlus A.Ma.HHD onlus - Ass. maladi di Hailey Hailey Desease LA NUOVA SPERANZA  onlus AID  Onlus - Ass. It. Discinisia Ciliare Primaria Sindrome di Kartagener AS.MA.RA. Onlus A.I.M.W.  Ass. It. Mowat Wilson A.I.S.M.A.C. Onlus - Ass. Ita. Siringomielia e Arnold Chiari Ass. It. Sindrome EEC A.I.V.I.P.S. - Ass. It. Vivere la Paraparesi Spastica Ereditaria A.S.M. 17 - Ass. Smith Magenis Italia onlus LAM Italia- Ass. It. Linfangioleiomiomatosi A.I.P.Ad. - Ass. It. Pazienti Addison C.D.L.S. - Ass. Naz. di Volontariato Cornelia De Lange A.S.A.A. - Ass. Sostegno Alopecia Areata Onlus LIRH -Lega Italiana Ricerca Huntington e malattie correlate onlus MITOCON Onlus - Insieme per lo studio e la cura delle malattie mitocondriali A.I.S.S. - Ass. It. Sindrome di Shwachman A.I.P.I.T. Onlus - Ass. It. Porpora Immune Trombocitopenica Onlus  HHT Onlus -. PANDAS Italia A.S.R.O.O. - Ass. Scientifica Retinoblastoma ed Oncologia Oculare A.S.B.B.I. - Ass. Sindrome Bardet Biedl Italia A.I.P.I. - Associazione Ipertensione Polmonare Italiana onlus A.I.Si.W.H. Ass.It. Sulla Sindrome di Wolf Hirschhorn onlus NON SOLO 15 onlus  FIORI DI VERNAL onlus A.N.I.Ma.S.S.  onlus  Ass. Nazionale Italiana Malati Sindrome di Sjogren GLI ALTRI SIAMO NOI A.B.C. ASSOCIAZIONE BAMBINI CRI DU CHAT AICRA Associazione Craniostenosi AFSW Onlus Associazione Famiglie Sindrome di Williams Onlus A.D.A.S. Associazione per la difesa dell'ambiente e della salute FedEmo Federazione delle Associazioni Emofilici Onlus ACMRC -Associazione Cardiomiopatie e Malattie Rare Connesse ILA Associazione Italiana Angiodisplasie ed Emangiomi Infantili Onlus G.RI.S.E. Gruppo Ricerca Emoglobinopatie e Malattie Rare A.SP.RA. Associazione Sostegno e Ricerca Patologie Rare I.P.ASS.I. Associazione Italiana Incontinentia Pigmenti Onlus PKS Kids Italia Associazione Italiana Sindrome di Pallister Killian Onlus Acondroplasia Insieme per Crescere Ass. Amici della Porfiria " San Pio da Pietralcina" Onlus Ass. per la Fondazione Porpora Ass. Italiana Malati di Alcaptonuria Ass. Italiana dei Pazienti di Polineuropatia Cronica Infiammatoria Demielinizzante Ass. I Colori del Vento Onlus Ass. Italiana Sindrome di PHELAN - McDERMID Ass. Pro Immuno Deficienze Primitive Italiane  Ass. Italiana Malattie Neurologiche Rare-Puglia Fondazione Alessandra Bisceglia W ALE Onlus Associazione M.A.R.A. Malattie Ambientali Reciproco Aiuto  Progetto Grazia - Associazione Italiana Onlus per la ricerca sulla leucodistrofia di Krabbe Associazione Sindrome di Marinesco-Sjogren : Gli Amici di Matteo  Associazione Clinici Ehlers - Danlos Italia  Ass. Gocce di Vita per la Talassemia Onlus Ass. Il Viaggio di Carmine Ass. ARCOIRIS ACMT - Rete </a:t>
            </a:r>
          </a:p>
        </p:txBody>
      </p:sp>
      <p:sp>
        <p:nvSpPr>
          <p:cNvPr id="38915" name="CasellaDiTesto 2"/>
          <p:cNvSpPr txBox="1">
            <a:spLocks noChangeArrowheads="1"/>
          </p:cNvSpPr>
          <p:nvPr/>
        </p:nvSpPr>
        <p:spPr bwMode="auto">
          <a:xfrm>
            <a:off x="250825" y="5876925"/>
            <a:ext cx="66357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it-IT" dirty="0" smtClean="0">
                <a:solidFill>
                  <a:schemeClr val="tx1"/>
                </a:solidFill>
                <a:hlinkClick r:id="rId2"/>
              </a:rPr>
              <a:t>Renza.barbon@uniamo.org</a:t>
            </a:r>
            <a:r>
              <a:rPr lang="it-IT" altLang="it-IT" dirty="0" smtClean="0">
                <a:solidFill>
                  <a:schemeClr val="tx1"/>
                </a:solidFill>
              </a:rPr>
              <a:t> </a:t>
            </a:r>
            <a:endParaRPr lang="it-IT" altLang="it-IT" dirty="0">
              <a:solidFill>
                <a:schemeClr val="tx1"/>
              </a:solidFill>
            </a:endParaRPr>
          </a:p>
          <a:p>
            <a:r>
              <a:rPr lang="it-IT" altLang="it-IT" dirty="0">
                <a:solidFill>
                  <a:schemeClr val="tx1"/>
                </a:solidFill>
              </a:rPr>
              <a:t>Venezia</a:t>
            </a:r>
          </a:p>
          <a:p>
            <a:r>
              <a:rPr lang="it-IT" altLang="it-IT" dirty="0">
                <a:solidFill>
                  <a:schemeClr val="tx1"/>
                </a:solidFill>
              </a:rPr>
              <a:t>Tel. 041 2410886 / 3489848038 </a:t>
            </a:r>
          </a:p>
        </p:txBody>
      </p:sp>
      <p:pic>
        <p:nvPicPr>
          <p:cNvPr id="38916"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8100" y="5930900"/>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CasellaDiTesto 3"/>
          <p:cNvSpPr txBox="1">
            <a:spLocks noChangeArrowheads="1"/>
          </p:cNvSpPr>
          <p:nvPr/>
        </p:nvSpPr>
        <p:spPr bwMode="auto">
          <a:xfrm>
            <a:off x="1258888" y="793750"/>
            <a:ext cx="38528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800"/>
              </a:spcBef>
              <a:buClr>
                <a:srgbClr val="000000"/>
              </a:buClr>
              <a:buSzPct val="100000"/>
              <a:buFont typeface="Times New Roman" charset="0"/>
              <a:defRPr sz="3200">
                <a:solidFill>
                  <a:srgbClr val="000000"/>
                </a:solidFill>
                <a:latin typeface="Calibri" charset="0"/>
                <a:ea typeface="ＭＳ Ｐゴシック" charset="-128"/>
              </a:defRPr>
            </a:lvl1pPr>
            <a:lvl2pPr>
              <a:spcBef>
                <a:spcPts val="700"/>
              </a:spcBef>
              <a:buClr>
                <a:srgbClr val="000000"/>
              </a:buClr>
              <a:buSzPct val="100000"/>
              <a:buFont typeface="Times New Roman" charset="0"/>
              <a:defRPr sz="2800">
                <a:solidFill>
                  <a:srgbClr val="000000"/>
                </a:solidFill>
                <a:latin typeface="Calibri" charset="0"/>
                <a:ea typeface="ＭＳ Ｐゴシック" charset="-128"/>
              </a:defRPr>
            </a:lvl2pPr>
            <a:lvl3pPr>
              <a:spcBef>
                <a:spcPts val="600"/>
              </a:spcBef>
              <a:buClr>
                <a:srgbClr val="000000"/>
              </a:buClr>
              <a:buSzPct val="100000"/>
              <a:buFont typeface="Times New Roman" charset="0"/>
              <a:defRPr sz="2400">
                <a:solidFill>
                  <a:srgbClr val="000000"/>
                </a:solidFill>
                <a:latin typeface="Calibri" charset="0"/>
                <a:ea typeface="ＭＳ Ｐゴシック" charset="-128"/>
              </a:defRPr>
            </a:lvl3pPr>
            <a:lvl4pPr>
              <a:spcBef>
                <a:spcPts val="500"/>
              </a:spcBef>
              <a:buClr>
                <a:srgbClr val="000000"/>
              </a:buClr>
              <a:buSzPct val="100000"/>
              <a:buFont typeface="Times New Roman" charset="0"/>
              <a:defRPr sz="2000">
                <a:solidFill>
                  <a:srgbClr val="000000"/>
                </a:solidFill>
                <a:latin typeface="Calibri" charset="0"/>
                <a:ea typeface="ＭＳ Ｐゴシック" charset="-128"/>
              </a:defRPr>
            </a:lvl4pPr>
            <a:lvl5pPr>
              <a:spcBef>
                <a:spcPts val="500"/>
              </a:spcBef>
              <a:buClr>
                <a:srgbClr val="000000"/>
              </a:buClr>
              <a:buSzPct val="100000"/>
              <a:buFont typeface="Times New Roman" charset="0"/>
              <a:defRPr sz="2000">
                <a:solidFill>
                  <a:srgbClr val="000000"/>
                </a:solidFill>
                <a:latin typeface="Calibri"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9pPr>
          </a:lstStyle>
          <a:p>
            <a:pPr eaLnBrk="1" hangingPunct="1">
              <a:spcBef>
                <a:spcPct val="0"/>
              </a:spcBef>
              <a:buFontTx/>
              <a:buChar char="-"/>
            </a:pPr>
            <a:r>
              <a:rPr lang="it-IT" altLang="it-IT" sz="2400">
                <a:solidFill>
                  <a:schemeClr val="tx1"/>
                </a:solidFill>
                <a:latin typeface="Arial" charset="0"/>
                <a:hlinkClick r:id="rId3"/>
              </a:rPr>
              <a:t>www.eurordis.org</a:t>
            </a:r>
            <a:r>
              <a:rPr lang="it-IT" altLang="it-IT" sz="2400">
                <a:solidFill>
                  <a:schemeClr val="tx1"/>
                </a:solidFill>
                <a:latin typeface="Arial" charset="0"/>
              </a:rPr>
              <a:t> </a:t>
            </a:r>
          </a:p>
          <a:p>
            <a:pPr eaLnBrk="1" hangingPunct="1">
              <a:spcBef>
                <a:spcPct val="0"/>
              </a:spcBef>
              <a:buFontTx/>
              <a:buChar char="-"/>
            </a:pPr>
            <a:r>
              <a:rPr lang="it-IT" altLang="it-IT" sz="2400">
                <a:solidFill>
                  <a:schemeClr val="tx1"/>
                </a:solidFill>
                <a:latin typeface="Arial" charset="0"/>
                <a:hlinkClick r:id="rId4"/>
              </a:rPr>
              <a:t>www.uniamo.org</a:t>
            </a:r>
            <a:r>
              <a:rPr lang="it-IT" altLang="it-IT" sz="2400">
                <a:solidFill>
                  <a:schemeClr val="tx1"/>
                </a:solidFill>
                <a:latin typeface="Arial" charset="0"/>
              </a:rPr>
              <a:t> </a:t>
            </a:r>
          </a:p>
          <a:p>
            <a:pPr eaLnBrk="1" hangingPunct="1">
              <a:spcBef>
                <a:spcPct val="0"/>
              </a:spcBef>
              <a:buFontTx/>
              <a:buChar char="-"/>
            </a:pPr>
            <a:r>
              <a:rPr lang="it-IT" altLang="it-IT" sz="2400">
                <a:solidFill>
                  <a:schemeClr val="tx1"/>
                </a:solidFill>
                <a:latin typeface="Arial" charset="0"/>
                <a:hlinkClick r:id="rId5"/>
              </a:rPr>
              <a:t>www.malatirari.it</a:t>
            </a:r>
            <a:r>
              <a:rPr lang="it-IT" altLang="it-IT" sz="2400">
                <a:solidFill>
                  <a:schemeClr val="tx1"/>
                </a:solidFill>
                <a:latin typeface="Arial" charset="0"/>
              </a:rPr>
              <a:t> </a:t>
            </a:r>
          </a:p>
          <a:p>
            <a:pPr eaLnBrk="1" hangingPunct="1">
              <a:spcBef>
                <a:spcPct val="0"/>
              </a:spcBef>
              <a:buFontTx/>
              <a:buChar char="-"/>
            </a:pPr>
            <a:r>
              <a:rPr lang="it-IT" altLang="it-IT" sz="2400">
                <a:solidFill>
                  <a:schemeClr val="tx1"/>
                </a:solidFill>
                <a:latin typeface="Arial" charset="0"/>
                <a:hlinkClick r:id="rId6"/>
              </a:rPr>
              <a:t>www.uniamogoldin.it</a:t>
            </a:r>
            <a:r>
              <a:rPr lang="it-IT" altLang="it-IT" sz="2400">
                <a:solidFill>
                  <a:schemeClr val="tx1"/>
                </a:solidFill>
                <a:latin typeface="Arial" charset="0"/>
              </a:rPr>
              <a:t> </a:t>
            </a:r>
          </a:p>
          <a:p>
            <a:pPr eaLnBrk="1" hangingPunct="1">
              <a:spcBef>
                <a:spcPct val="0"/>
              </a:spcBef>
              <a:buFontTx/>
              <a:buChar char="-"/>
            </a:pPr>
            <a:r>
              <a:rPr lang="en-US" altLang="it-IT" sz="2400">
                <a:solidFill>
                  <a:schemeClr val="tx1"/>
                </a:solidFill>
                <a:latin typeface="Arial" charset="0"/>
                <a:hlinkClick r:id="rId7"/>
              </a:rPr>
              <a:t>The Rarest Ones  </a:t>
            </a:r>
            <a:endParaRPr lang="it-IT" altLang="it-IT">
              <a:solidFill>
                <a:schemeClr val="tx1"/>
              </a:solidFill>
              <a:latin typeface="Arial" charset="0"/>
            </a:endParaRPr>
          </a:p>
        </p:txBody>
      </p:sp>
      <p:sp>
        <p:nvSpPr>
          <p:cNvPr id="39938" name="Rettangolo 1"/>
          <p:cNvSpPr>
            <a:spLocks noChangeArrowheads="1"/>
          </p:cNvSpPr>
          <p:nvPr/>
        </p:nvSpPr>
        <p:spPr bwMode="auto">
          <a:xfrm>
            <a:off x="17463" y="1557338"/>
            <a:ext cx="9140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800"/>
              </a:spcBef>
              <a:buClr>
                <a:srgbClr val="000000"/>
              </a:buClr>
              <a:buSzPct val="100000"/>
              <a:buFont typeface="Times New Roman" charset="0"/>
              <a:defRPr sz="3200">
                <a:solidFill>
                  <a:srgbClr val="000000"/>
                </a:solidFill>
                <a:latin typeface="Calibri" charset="0"/>
                <a:ea typeface="ＭＳ Ｐゴシック" charset="-128"/>
              </a:defRPr>
            </a:lvl1pPr>
            <a:lvl2pPr>
              <a:spcBef>
                <a:spcPts val="700"/>
              </a:spcBef>
              <a:buClr>
                <a:srgbClr val="000000"/>
              </a:buClr>
              <a:buSzPct val="100000"/>
              <a:buFont typeface="Times New Roman" charset="0"/>
              <a:defRPr sz="2800">
                <a:solidFill>
                  <a:srgbClr val="000000"/>
                </a:solidFill>
                <a:latin typeface="Calibri" charset="0"/>
                <a:ea typeface="ＭＳ Ｐゴシック" charset="-128"/>
              </a:defRPr>
            </a:lvl2pPr>
            <a:lvl3pPr>
              <a:spcBef>
                <a:spcPts val="600"/>
              </a:spcBef>
              <a:buClr>
                <a:srgbClr val="000000"/>
              </a:buClr>
              <a:buSzPct val="100000"/>
              <a:buFont typeface="Times New Roman" charset="0"/>
              <a:defRPr sz="2400">
                <a:solidFill>
                  <a:srgbClr val="000000"/>
                </a:solidFill>
                <a:latin typeface="Calibri" charset="0"/>
                <a:ea typeface="ＭＳ Ｐゴシック" charset="-128"/>
              </a:defRPr>
            </a:lvl3pPr>
            <a:lvl4pPr>
              <a:spcBef>
                <a:spcPts val="500"/>
              </a:spcBef>
              <a:buClr>
                <a:srgbClr val="000000"/>
              </a:buClr>
              <a:buSzPct val="100000"/>
              <a:buFont typeface="Times New Roman" charset="0"/>
              <a:defRPr sz="2000">
                <a:solidFill>
                  <a:srgbClr val="000000"/>
                </a:solidFill>
                <a:latin typeface="Calibri" charset="0"/>
                <a:ea typeface="ＭＳ Ｐゴシック" charset="-128"/>
              </a:defRPr>
            </a:lvl4pPr>
            <a:lvl5pPr>
              <a:spcBef>
                <a:spcPts val="500"/>
              </a:spcBef>
              <a:buClr>
                <a:srgbClr val="000000"/>
              </a:buClr>
              <a:buSzPct val="100000"/>
              <a:buFont typeface="Times New Roman" charset="0"/>
              <a:defRPr sz="2000">
                <a:solidFill>
                  <a:srgbClr val="000000"/>
                </a:solidFill>
                <a:latin typeface="Calibri" charset="0"/>
                <a:ea typeface="ＭＳ Ｐゴシック" charset="-128"/>
              </a:defRPr>
            </a:lvl5pPr>
            <a:lvl6pPr marL="25146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6pPr>
            <a:lvl7pPr marL="29718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7pPr>
            <a:lvl8pPr marL="34290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8pPr>
            <a:lvl9pPr marL="3886200" indent="-228600" defTabSz="449263" eaLnBrk="0" fontAlgn="base" hangingPunct="0">
              <a:spcBef>
                <a:spcPts val="500"/>
              </a:spcBef>
              <a:spcAft>
                <a:spcPct val="0"/>
              </a:spcAft>
              <a:buClr>
                <a:srgbClr val="000000"/>
              </a:buClr>
              <a:buSzPct val="100000"/>
              <a:buFont typeface="Times New Roman" charset="0"/>
              <a:defRPr sz="2000">
                <a:solidFill>
                  <a:srgbClr val="000000"/>
                </a:solidFill>
                <a:latin typeface="Calibri" charset="0"/>
                <a:ea typeface="ＭＳ Ｐゴシック" charset="-128"/>
              </a:defRPr>
            </a:lvl9pPr>
          </a:lstStyle>
          <a:p>
            <a:pPr eaLnBrk="1" hangingPunct="1">
              <a:spcBef>
                <a:spcPct val="0"/>
              </a:spcBef>
            </a:pPr>
            <a:endParaRPr lang="it-IT" altLang="it-IT" sz="1800">
              <a:latin typeface="Arial" charset="0"/>
            </a:endParaRPr>
          </a:p>
          <a:p>
            <a:pPr eaLnBrk="1" hangingPunct="1">
              <a:spcBef>
                <a:spcPct val="0"/>
              </a:spcBef>
            </a:pPr>
            <a:endParaRPr lang="it-IT" altLang="it-IT" sz="1800">
              <a:latin typeface="Arial" charset="0"/>
            </a:endParaRPr>
          </a:p>
        </p:txBody>
      </p:sp>
      <p:pic>
        <p:nvPicPr>
          <p:cNvPr id="39939" name="Picture 5" descr="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92950" y="4652963"/>
            <a:ext cx="1290638" cy="116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Immagine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258888" y="3260725"/>
            <a:ext cx="5184775"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CasellaDiTesto 1"/>
          <p:cNvSpPr txBox="1">
            <a:spLocks noChangeArrowheads="1"/>
          </p:cNvSpPr>
          <p:nvPr/>
        </p:nvSpPr>
        <p:spPr bwMode="auto">
          <a:xfrm>
            <a:off x="1004888" y="149225"/>
            <a:ext cx="7959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it-IT" sz="2800">
                <a:solidFill>
                  <a:srgbClr val="002060"/>
                </a:solidFill>
              </a:rPr>
              <a:t>Grazie per l’attenzione </a:t>
            </a:r>
          </a:p>
        </p:txBody>
      </p:sp>
      <p:pic>
        <p:nvPicPr>
          <p:cNvPr id="39942" name="Immagin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721475" y="1050925"/>
            <a:ext cx="2239963"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it-IT" alt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ottotitolo 3"/>
          <p:cNvSpPr>
            <a:spLocks noGrp="1"/>
          </p:cNvSpPr>
          <p:nvPr>
            <p:ph type="subTitle" idx="1"/>
          </p:nvPr>
        </p:nvSpPr>
        <p:spPr>
          <a:xfrm>
            <a:off x="-35718" y="974725"/>
            <a:ext cx="9176543" cy="5883276"/>
          </a:xfrm>
        </p:spPr>
        <p:txBody>
          <a:bodyPr/>
          <a:lstStyle/>
          <a:p>
            <a:endParaRPr lang="it-IT" altLang="it-IT" sz="2000" b="1" dirty="0"/>
          </a:p>
          <a:p>
            <a:pPr>
              <a:lnSpc>
                <a:spcPct val="200000"/>
              </a:lnSpc>
            </a:pPr>
            <a:r>
              <a:rPr lang="it-IT" altLang="it-IT" b="1" dirty="0" smtClean="0"/>
              <a:t>Il paziente è CONSAPEVOLE che ad oggi non vi sia un EQUILIBRIO tra il </a:t>
            </a:r>
            <a:r>
              <a:rPr lang="it-IT" altLang="it-IT" b="1" dirty="0" smtClean="0">
                <a:solidFill>
                  <a:srgbClr val="FF0000"/>
                </a:solidFill>
              </a:rPr>
              <a:t>valore</a:t>
            </a:r>
            <a:r>
              <a:rPr lang="it-IT" altLang="it-IT" b="1" dirty="0" smtClean="0"/>
              <a:t> che il paziente può apportare alla ricerca e l’informazione giornalistica che richiede sempre più “storie” dei pazienti per catturare l’attenzione  del lettore </a:t>
            </a:r>
            <a:endParaRPr lang="it-IT" altLang="it-IT" b="1" dirty="0"/>
          </a:p>
        </p:txBody>
      </p:sp>
      <p:sp>
        <p:nvSpPr>
          <p:cNvPr id="3" name="Titre 1"/>
          <p:cNvSpPr txBox="1">
            <a:spLocks/>
          </p:cNvSpPr>
          <p:nvPr/>
        </p:nvSpPr>
        <p:spPr bwMode="auto">
          <a:xfrm>
            <a:off x="0" y="-114709"/>
            <a:ext cx="9140825" cy="1133883"/>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charset="0"/>
              <a:buNone/>
              <a:defRPr/>
            </a:pPr>
            <a:r>
              <a:rPr lang="en-GB" sz="4400" dirty="0" smtClean="0">
                <a:solidFill>
                  <a:schemeClr val="bg1"/>
                </a:solidFill>
                <a:cs typeface="ＭＳ Ｐゴシック" charset="0"/>
              </a:rPr>
              <a:t>EQUILIBRIO: </a:t>
            </a:r>
            <a:r>
              <a:rPr lang="en-GB" sz="4400" dirty="0" err="1" smtClean="0">
                <a:solidFill>
                  <a:schemeClr val="bg1"/>
                </a:solidFill>
                <a:cs typeface="ＭＳ Ｐゴシック" charset="0"/>
              </a:rPr>
              <a:t>cosa</a:t>
            </a:r>
            <a:r>
              <a:rPr lang="en-GB" sz="4400" dirty="0" smtClean="0">
                <a:solidFill>
                  <a:schemeClr val="bg1"/>
                </a:solidFill>
                <a:cs typeface="ＭＳ Ｐゴシック" charset="0"/>
              </a:rPr>
              <a:t> ne </a:t>
            </a:r>
            <a:r>
              <a:rPr lang="en-GB" sz="4400" dirty="0" err="1" smtClean="0">
                <a:solidFill>
                  <a:schemeClr val="bg1"/>
                </a:solidFill>
                <a:cs typeface="ＭＳ Ｐゴシック" charset="0"/>
              </a:rPr>
              <a:t>pensa</a:t>
            </a:r>
            <a:r>
              <a:rPr lang="en-GB" sz="4400" dirty="0" smtClean="0">
                <a:solidFill>
                  <a:schemeClr val="bg1"/>
                </a:solidFill>
                <a:cs typeface="ＭＳ Ｐゴシック" charset="0"/>
              </a:rPr>
              <a:t> </a:t>
            </a:r>
            <a:r>
              <a:rPr lang="en-GB" sz="4400" dirty="0" err="1" smtClean="0">
                <a:solidFill>
                  <a:schemeClr val="bg1"/>
                </a:solidFill>
                <a:cs typeface="ＭＳ Ｐゴシック" charset="0"/>
              </a:rPr>
              <a:t>il</a:t>
            </a:r>
            <a:r>
              <a:rPr lang="en-GB" sz="4400" dirty="0" smtClean="0">
                <a:solidFill>
                  <a:schemeClr val="bg1"/>
                </a:solidFill>
                <a:cs typeface="ＭＳ Ｐゴシック" charset="0"/>
              </a:rPr>
              <a:t> </a:t>
            </a:r>
            <a:r>
              <a:rPr lang="en-GB" sz="4400" dirty="0" err="1" smtClean="0">
                <a:solidFill>
                  <a:schemeClr val="bg1"/>
                </a:solidFill>
                <a:cs typeface="ＭＳ Ｐゴシック" charset="0"/>
              </a:rPr>
              <a:t>paziente</a:t>
            </a:r>
            <a:endParaRPr lang="en-GB" sz="4400" dirty="0">
              <a:solidFill>
                <a:schemeClr val="bg1"/>
              </a:solidFill>
              <a:cs typeface="ＭＳ Ｐゴシック" charset="0"/>
            </a:endParaRPr>
          </a:p>
        </p:txBody>
      </p:sp>
      <p:pic>
        <p:nvPicPr>
          <p:cNvPr id="17411"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8" y="5301208"/>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94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olo 1"/>
          <p:cNvSpPr>
            <a:spLocks noGrp="1"/>
          </p:cNvSpPr>
          <p:nvPr>
            <p:ph type="title"/>
          </p:nvPr>
        </p:nvSpPr>
        <p:spPr>
          <a:xfrm>
            <a:off x="0" y="0"/>
            <a:ext cx="9144000" cy="1196975"/>
          </a:xfrm>
          <a:solidFill>
            <a:schemeClr val="accent2"/>
          </a:solidFill>
        </p:spPr>
        <p:txBody>
          <a:bodyPr/>
          <a:lstStyle/>
          <a:p>
            <a:r>
              <a:rPr lang="it-IT" altLang="it-IT" dirty="0" smtClean="0">
                <a:solidFill>
                  <a:schemeClr val="bg1"/>
                </a:solidFill>
              </a:rPr>
              <a:t>IL </a:t>
            </a:r>
            <a:r>
              <a:rPr lang="it-IT" altLang="it-IT" dirty="0">
                <a:solidFill>
                  <a:schemeClr val="bg1"/>
                </a:solidFill>
              </a:rPr>
              <a:t>VAOLRE DEL PAZIENTE</a:t>
            </a:r>
          </a:p>
        </p:txBody>
      </p:sp>
      <p:sp>
        <p:nvSpPr>
          <p:cNvPr id="31746" name="CasellaDiTesto 2"/>
          <p:cNvSpPr txBox="1">
            <a:spLocks noChangeArrowheads="1"/>
          </p:cNvSpPr>
          <p:nvPr/>
        </p:nvSpPr>
        <p:spPr bwMode="auto">
          <a:xfrm>
            <a:off x="-31750" y="1196975"/>
            <a:ext cx="9144000" cy="1031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endParaRPr lang="it-IT" altLang="it-IT" sz="2400" b="1">
              <a:solidFill>
                <a:schemeClr val="tx1"/>
              </a:solidFill>
            </a:endParaRPr>
          </a:p>
          <a:p>
            <a:pPr algn="ctr" eaLnBrk="1" hangingPunct="1"/>
            <a:endParaRPr lang="it-IT" altLang="it-IT" sz="2400" b="1">
              <a:solidFill>
                <a:schemeClr val="tx1"/>
              </a:solidFill>
            </a:endParaRPr>
          </a:p>
          <a:p>
            <a:pPr algn="ctr" eaLnBrk="1" hangingPunct="1"/>
            <a:r>
              <a:rPr lang="it-IT" altLang="it-IT" sz="2400" b="1">
                <a:solidFill>
                  <a:srgbClr val="3333FF"/>
                </a:solidFill>
              </a:rPr>
              <a:t>IL PAZIENTE ESPERTO è </a:t>
            </a:r>
          </a:p>
          <a:p>
            <a:pPr algn="ctr" eaLnBrk="1" hangingPunct="1"/>
            <a:r>
              <a:rPr lang="it-IT" altLang="it-IT" sz="2400" b="1">
                <a:solidFill>
                  <a:schemeClr val="tx1"/>
                </a:solidFill>
              </a:rPr>
              <a:t>COLUI CHE </a:t>
            </a:r>
          </a:p>
          <a:p>
            <a:pPr algn="ctr" eaLnBrk="1" hangingPunct="1"/>
            <a:r>
              <a:rPr lang="it-IT" altLang="it-IT" sz="2400" b="1">
                <a:solidFill>
                  <a:srgbClr val="3333FF"/>
                </a:solidFill>
              </a:rPr>
              <a:t>CONSAPEVOLMENTE </a:t>
            </a:r>
          </a:p>
          <a:p>
            <a:pPr algn="ctr" eaLnBrk="1" hangingPunct="1"/>
            <a:r>
              <a:rPr lang="it-IT" altLang="it-IT" sz="2400" b="1">
                <a:solidFill>
                  <a:schemeClr val="tx1"/>
                </a:solidFill>
              </a:rPr>
              <a:t>RIESCE A ESTRARRE </a:t>
            </a:r>
          </a:p>
          <a:p>
            <a:pPr algn="ctr" eaLnBrk="1" hangingPunct="1"/>
            <a:r>
              <a:rPr lang="it-IT" altLang="it-IT" sz="2400" b="1">
                <a:solidFill>
                  <a:schemeClr val="tx1"/>
                </a:solidFill>
              </a:rPr>
              <a:t>DALLA PROPRIA ESPERIENZA DI SALUTE </a:t>
            </a:r>
          </a:p>
          <a:p>
            <a:pPr algn="ctr" eaLnBrk="1" hangingPunct="1"/>
            <a:r>
              <a:rPr lang="it-IT" altLang="it-IT" sz="2400" b="1">
                <a:solidFill>
                  <a:srgbClr val="3333FF"/>
                </a:solidFill>
              </a:rPr>
              <a:t>UN “VALORE” DI CONOSCENZA</a:t>
            </a:r>
            <a:r>
              <a:rPr lang="it-IT" altLang="it-IT" sz="2400" b="1">
                <a:solidFill>
                  <a:schemeClr val="tx1"/>
                </a:solidFill>
              </a:rPr>
              <a:t> </a:t>
            </a:r>
          </a:p>
          <a:p>
            <a:pPr algn="ctr" eaLnBrk="1" hangingPunct="1"/>
            <a:r>
              <a:rPr lang="it-IT" altLang="it-IT" sz="2400" b="1">
                <a:solidFill>
                  <a:schemeClr val="tx1"/>
                </a:solidFill>
              </a:rPr>
              <a:t>UTILE </a:t>
            </a:r>
          </a:p>
          <a:p>
            <a:pPr algn="ctr" eaLnBrk="1" hangingPunct="1"/>
            <a:r>
              <a:rPr lang="it-IT" altLang="it-IT" sz="2400" b="1">
                <a:solidFill>
                  <a:schemeClr val="tx1"/>
                </a:solidFill>
              </a:rPr>
              <a:t>PER L’ORIENTAMENTO DELLE SCELTE DECISIONALI </a:t>
            </a:r>
          </a:p>
          <a:p>
            <a:pPr algn="ctr" eaLnBrk="1" hangingPunct="1"/>
            <a:r>
              <a:rPr lang="it-IT" altLang="it-IT" sz="2400" b="1">
                <a:solidFill>
                  <a:schemeClr val="tx1"/>
                </a:solidFill>
              </a:rPr>
              <a:t>ED ORGANIZZATIVE </a:t>
            </a:r>
          </a:p>
          <a:p>
            <a:pPr algn="ctr" eaLnBrk="1" hangingPunct="1"/>
            <a:r>
              <a:rPr lang="it-IT" altLang="it-IT" sz="2400" b="1">
                <a:solidFill>
                  <a:schemeClr val="tx1"/>
                </a:solidFill>
              </a:rPr>
              <a:t>SIA IN AMBITO DI ASSISTENZA, </a:t>
            </a:r>
          </a:p>
          <a:p>
            <a:pPr algn="ctr" eaLnBrk="1" hangingPunct="1"/>
            <a:r>
              <a:rPr lang="it-IT" altLang="it-IT" sz="2400" b="1">
                <a:solidFill>
                  <a:schemeClr val="tx1"/>
                </a:solidFill>
              </a:rPr>
              <a:t>SIA DI RICERCA </a:t>
            </a:r>
          </a:p>
          <a:p>
            <a:pPr algn="ctr" eaLnBrk="1" hangingPunct="1"/>
            <a:r>
              <a:rPr lang="it-IT" altLang="it-IT" sz="2400" b="1">
                <a:solidFill>
                  <a:schemeClr val="tx1"/>
                </a:solidFill>
              </a:rPr>
              <a:t>E SIA DI RESPONSABILITA’ SOCIALE</a:t>
            </a:r>
          </a:p>
          <a:p>
            <a:pPr algn="ctr" eaLnBrk="1" hangingPunct="1"/>
            <a:endParaRPr lang="it-IT" altLang="it-IT" sz="2400" b="1">
              <a:solidFill>
                <a:schemeClr val="tx1"/>
              </a:solidFill>
            </a:endParaRPr>
          </a:p>
          <a:p>
            <a:pPr algn="ctr" eaLnBrk="1" hangingPunct="1"/>
            <a:endParaRPr lang="it-IT" altLang="it-IT" sz="2400" b="1">
              <a:solidFill>
                <a:schemeClr val="accent2"/>
              </a:solidFill>
            </a:endParaRPr>
          </a:p>
          <a:p>
            <a:pPr algn="ctr" eaLnBrk="1" hangingPunct="1"/>
            <a:endParaRPr lang="it-IT" altLang="it-IT" sz="2400" b="1">
              <a:solidFill>
                <a:srgbClr val="FF0000"/>
              </a:solidFill>
            </a:endParaRPr>
          </a:p>
          <a:p>
            <a:pPr algn="ctr" eaLnBrk="1" hangingPunct="1"/>
            <a:endParaRPr lang="it-IT" altLang="it-IT" sz="2400" b="1">
              <a:solidFill>
                <a:schemeClr val="tx1"/>
              </a:solidFill>
            </a:endParaRPr>
          </a:p>
          <a:p>
            <a:pPr algn="just" eaLnBrk="1" hangingPunct="1"/>
            <a:endParaRPr lang="it-IT" altLang="it-IT" sz="2400" b="1">
              <a:solidFill>
                <a:schemeClr val="tx1"/>
              </a:solidFill>
            </a:endParaRPr>
          </a:p>
          <a:p>
            <a:pPr algn="ctr" eaLnBrk="1" hangingPunct="1"/>
            <a:endParaRPr lang="it-IT" altLang="it-IT" sz="2400" b="1">
              <a:solidFill>
                <a:schemeClr val="tx1"/>
              </a:solidFill>
            </a:endParaRPr>
          </a:p>
          <a:p>
            <a:pPr algn="ctr" eaLnBrk="1" hangingPunct="1"/>
            <a:endParaRPr lang="it-IT" altLang="it-IT" sz="2400" b="1">
              <a:solidFill>
                <a:schemeClr val="tx1"/>
              </a:solidFill>
            </a:endParaRPr>
          </a:p>
          <a:p>
            <a:pPr algn="ctr" eaLnBrk="1" hangingPunct="1"/>
            <a:endParaRPr lang="it-IT" altLang="it-IT" sz="2400" b="1">
              <a:solidFill>
                <a:schemeClr val="tx1"/>
              </a:solidFill>
            </a:endParaRPr>
          </a:p>
          <a:p>
            <a:pPr algn="ctr" eaLnBrk="1" hangingPunct="1"/>
            <a:endParaRPr lang="it-IT" altLang="it-IT" sz="2400" b="1">
              <a:solidFill>
                <a:schemeClr val="tx1"/>
              </a:solidFill>
            </a:endParaRPr>
          </a:p>
          <a:p>
            <a:pPr algn="ctr" eaLnBrk="1" hangingPunct="1"/>
            <a:endParaRPr lang="it-IT" altLang="it-IT" sz="2400" b="1">
              <a:solidFill>
                <a:schemeClr val="tx1"/>
              </a:solidFill>
            </a:endParaRPr>
          </a:p>
          <a:p>
            <a:pPr algn="ctr" eaLnBrk="1" hangingPunct="1"/>
            <a:endParaRPr lang="it-IT" altLang="it-IT" sz="2400" b="1">
              <a:solidFill>
                <a:schemeClr val="tx1"/>
              </a:solidFill>
            </a:endParaRPr>
          </a:p>
          <a:p>
            <a:pPr algn="just" eaLnBrk="1" hangingPunct="1"/>
            <a:endParaRPr lang="it-IT" altLang="it-IT" sz="2400" b="1">
              <a:solidFill>
                <a:schemeClr val="tx1"/>
              </a:solidFill>
            </a:endParaRPr>
          </a:p>
          <a:p>
            <a:pPr algn="ctr" eaLnBrk="1" hangingPunct="1"/>
            <a:endParaRPr lang="it-IT" altLang="it-IT" sz="2000" b="1">
              <a:solidFill>
                <a:schemeClr val="tx1"/>
              </a:solidFill>
            </a:endParaRPr>
          </a:p>
          <a:p>
            <a:pPr algn="ctr" eaLnBrk="1" hangingPunct="1"/>
            <a:endParaRPr lang="it-IT" altLang="it-IT" sz="2000" b="1">
              <a:solidFill>
                <a:schemeClr val="tx1"/>
              </a:solidFill>
            </a:endParaRPr>
          </a:p>
        </p:txBody>
      </p:sp>
      <p:pic>
        <p:nvPicPr>
          <p:cNvPr id="31747"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5825" y="1435100"/>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6011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olo 1"/>
          <p:cNvSpPr>
            <a:spLocks noGrp="1"/>
          </p:cNvSpPr>
          <p:nvPr>
            <p:ph type="title"/>
          </p:nvPr>
        </p:nvSpPr>
        <p:spPr>
          <a:xfrm>
            <a:off x="0" y="16441"/>
            <a:ext cx="9144000" cy="1252319"/>
          </a:xfrm>
          <a:solidFill>
            <a:schemeClr val="accent2"/>
          </a:solidFill>
        </p:spPr>
        <p:txBody>
          <a:bodyPr/>
          <a:lstStyle/>
          <a:p>
            <a:r>
              <a:rPr lang="it-IT" altLang="it-IT" dirty="0">
                <a:solidFill>
                  <a:schemeClr val="bg1"/>
                </a:solidFill>
              </a:rPr>
              <a:t>LE </a:t>
            </a:r>
            <a:r>
              <a:rPr lang="it-IT" altLang="it-IT">
                <a:solidFill>
                  <a:schemeClr val="bg1"/>
                </a:solidFill>
              </a:rPr>
              <a:t>NUOVE </a:t>
            </a:r>
            <a:r>
              <a:rPr lang="it-IT" altLang="it-IT" smtClean="0">
                <a:solidFill>
                  <a:schemeClr val="bg1"/>
                </a:solidFill>
              </a:rPr>
              <a:t>SFIDE</a:t>
            </a:r>
            <a:endParaRPr lang="it-IT" altLang="it-IT" dirty="0">
              <a:solidFill>
                <a:schemeClr val="bg1"/>
              </a:solidFill>
            </a:endParaRPr>
          </a:p>
        </p:txBody>
      </p:sp>
      <p:sp>
        <p:nvSpPr>
          <p:cNvPr id="30722" name="CasellaDiTesto 1"/>
          <p:cNvSpPr txBox="1">
            <a:spLocks noChangeArrowheads="1"/>
          </p:cNvSpPr>
          <p:nvPr/>
        </p:nvSpPr>
        <p:spPr bwMode="auto">
          <a:xfrm>
            <a:off x="1143000" y="1754982"/>
            <a:ext cx="6858000" cy="4385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ea typeface="ＭＳ Ｐゴシック" charset="-128"/>
              </a:defRPr>
            </a:lvl1pPr>
            <a:lvl2pPr marL="1200150" indent="-457200">
              <a:defRPr>
                <a:solidFill>
                  <a:schemeClr val="bg1"/>
                </a:solidFill>
                <a:latin typeface="Arial" charset="0"/>
                <a:ea typeface="ＭＳ Ｐゴシック" charset="-128"/>
              </a:defRPr>
            </a:lvl2pPr>
            <a:lvl3pPr>
              <a:defRPr>
                <a:solidFill>
                  <a:schemeClr val="bg1"/>
                </a:solidFill>
                <a:latin typeface="Arial" charset="0"/>
                <a:ea typeface="ＭＳ Ｐゴシック" charset="-128"/>
              </a:defRPr>
            </a:lvl3pPr>
            <a:lvl4pPr>
              <a:defRPr>
                <a:solidFill>
                  <a:schemeClr val="bg1"/>
                </a:solidFill>
                <a:latin typeface="Arial" charset="0"/>
                <a:ea typeface="ＭＳ Ｐゴシック" charset="-128"/>
              </a:defRPr>
            </a:lvl4pPr>
            <a:lvl5pPr>
              <a:defRPr>
                <a:solidFill>
                  <a:schemeClr val="bg1"/>
                </a:solidFill>
                <a:latin typeface="Arial" charset="0"/>
                <a:ea typeface="ＭＳ Ｐゴシック" charset="-128"/>
              </a:defRPr>
            </a:lvl5pPr>
            <a:lvl6pPr marL="2514600" indent="-228600" defTabSz="449263" eaLnBrk="0" fontAlgn="base" hangingPunct="0">
              <a:spcBef>
                <a:spcPct val="0"/>
              </a:spcBef>
              <a:spcAft>
                <a:spcPct val="0"/>
              </a:spcAft>
              <a:defRPr>
                <a:solidFill>
                  <a:schemeClr val="bg1"/>
                </a:solidFill>
                <a:latin typeface="Arial" charset="0"/>
                <a:ea typeface="ＭＳ Ｐゴシック" charset="-128"/>
              </a:defRPr>
            </a:lvl6pPr>
            <a:lvl7pPr marL="2971800" indent="-228600" defTabSz="449263" eaLnBrk="0" fontAlgn="base" hangingPunct="0">
              <a:spcBef>
                <a:spcPct val="0"/>
              </a:spcBef>
              <a:spcAft>
                <a:spcPct val="0"/>
              </a:spcAft>
              <a:defRPr>
                <a:solidFill>
                  <a:schemeClr val="bg1"/>
                </a:solidFill>
                <a:latin typeface="Arial" charset="0"/>
                <a:ea typeface="ＭＳ Ｐゴシック" charset="-128"/>
              </a:defRPr>
            </a:lvl7pPr>
            <a:lvl8pPr marL="3429000" indent="-228600" defTabSz="449263" eaLnBrk="0" fontAlgn="base" hangingPunct="0">
              <a:spcBef>
                <a:spcPct val="0"/>
              </a:spcBef>
              <a:spcAft>
                <a:spcPct val="0"/>
              </a:spcAft>
              <a:defRPr>
                <a:solidFill>
                  <a:schemeClr val="bg1"/>
                </a:solidFill>
                <a:latin typeface="Arial" charset="0"/>
                <a:ea typeface="ＭＳ Ｐゴシック" charset="-128"/>
              </a:defRPr>
            </a:lvl8pPr>
            <a:lvl9pPr marL="3886200" indent="-228600" defTabSz="449263" eaLnBrk="0" fontAlgn="base" hangingPunct="0">
              <a:spcBef>
                <a:spcPct val="0"/>
              </a:spcBef>
              <a:spcAft>
                <a:spcPct val="0"/>
              </a:spcAft>
              <a:defRPr>
                <a:solidFill>
                  <a:schemeClr val="bg1"/>
                </a:solidFill>
                <a:latin typeface="Arial" charset="0"/>
                <a:ea typeface="ＭＳ Ｐゴシック" charset="-128"/>
              </a:defRPr>
            </a:lvl9pPr>
          </a:lstStyle>
          <a:p>
            <a:pPr algn="ctr"/>
            <a:r>
              <a:rPr lang="it-IT" altLang="it-IT" sz="2100" b="1">
                <a:solidFill>
                  <a:schemeClr val="tx1"/>
                </a:solidFill>
              </a:rPr>
              <a:t>P.N.M.R.  (2014) e P.N. Cronicità (sett. 2016)</a:t>
            </a:r>
            <a:endParaRPr lang="it-IT" altLang="it-IT">
              <a:solidFill>
                <a:schemeClr val="tx1"/>
              </a:solidFill>
            </a:endParaRPr>
          </a:p>
          <a:p>
            <a:pPr algn="just"/>
            <a:endParaRPr lang="it-IT" altLang="it-IT" b="1">
              <a:solidFill>
                <a:schemeClr val="tx1"/>
              </a:solidFill>
            </a:endParaRPr>
          </a:p>
          <a:p>
            <a:pPr algn="just"/>
            <a:r>
              <a:rPr lang="it-IT" altLang="it-IT" b="1">
                <a:solidFill>
                  <a:schemeClr val="tx1"/>
                </a:solidFill>
              </a:rPr>
              <a:t>P.N.M.R.: </a:t>
            </a:r>
            <a:r>
              <a:rPr lang="it-IT" altLang="it-IT">
                <a:solidFill>
                  <a:schemeClr val="tx1"/>
                </a:solidFill>
              </a:rPr>
              <a:t>paragrafo 2.4 – Accordi fra le Regioni e tra Presidi della Rete </a:t>
            </a:r>
          </a:p>
          <a:p>
            <a:pPr algn="just"/>
            <a:r>
              <a:rPr lang="it-IT" altLang="it-IT">
                <a:solidFill>
                  <a:schemeClr val="tx1"/>
                </a:solidFill>
              </a:rPr>
              <a:t>Tutti gli accertamenti: EBM, appropriatezza ed efficacia, essenzialità e sicurezza</a:t>
            </a:r>
          </a:p>
          <a:p>
            <a:pPr algn="just"/>
            <a:endParaRPr lang="it-IT" altLang="it-IT" sz="2100" b="1">
              <a:solidFill>
                <a:schemeClr val="tx1"/>
              </a:solidFill>
            </a:endParaRPr>
          </a:p>
          <a:p>
            <a:pPr algn="just"/>
            <a:r>
              <a:rPr lang="it-IT" altLang="it-IT" sz="2100" b="1">
                <a:solidFill>
                  <a:schemeClr val="tx1"/>
                </a:solidFill>
              </a:rPr>
              <a:t>PN Cronicità: </a:t>
            </a:r>
          </a:p>
          <a:p>
            <a:pPr algn="just"/>
            <a:r>
              <a:rPr lang="it-IT" altLang="it-IT" sz="2100">
                <a:solidFill>
                  <a:schemeClr val="tx1"/>
                </a:solidFill>
              </a:rPr>
              <a:t>Si passa dall’EBM al VBM - </a:t>
            </a:r>
            <a:r>
              <a:rPr lang="it-IT" altLang="it-IT" sz="2100" b="1">
                <a:solidFill>
                  <a:schemeClr val="tx1"/>
                </a:solidFill>
              </a:rPr>
              <a:t>V= valore</a:t>
            </a:r>
          </a:p>
          <a:p>
            <a:pPr lvl="1" algn="just">
              <a:buFontTx/>
              <a:buChar char="-"/>
            </a:pPr>
            <a:r>
              <a:rPr lang="it-IT" altLang="it-IT" sz="2100">
                <a:solidFill>
                  <a:schemeClr val="tx1"/>
                </a:solidFill>
              </a:rPr>
              <a:t>Medicina efficace ma sostenibile sia economicamente sia per VALORI individuali e Sociali in grado di conciliare le “linee guida” EBM con gli effettivi bisogni / valori del paziente e della comunità in cui vive</a:t>
            </a:r>
          </a:p>
        </p:txBody>
      </p:sp>
    </p:spTree>
    <p:extLst>
      <p:ext uri="{BB962C8B-B14F-4D97-AF65-F5344CB8AC3E}">
        <p14:creationId xmlns:p14="http://schemas.microsoft.com/office/powerpoint/2010/main" val="147273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olo 1"/>
          <p:cNvSpPr>
            <a:spLocks noGrp="1"/>
          </p:cNvSpPr>
          <p:nvPr>
            <p:ph type="title"/>
          </p:nvPr>
        </p:nvSpPr>
        <p:spPr>
          <a:xfrm>
            <a:off x="0" y="0"/>
            <a:ext cx="9144000" cy="836613"/>
          </a:xfrm>
          <a:solidFill>
            <a:schemeClr val="accent2"/>
          </a:solidFill>
        </p:spPr>
        <p:txBody>
          <a:bodyPr/>
          <a:lstStyle/>
          <a:p>
            <a:r>
              <a:rPr lang="it-IT" altLang="it-IT">
                <a:solidFill>
                  <a:schemeClr val="bg1"/>
                </a:solidFill>
              </a:rPr>
              <a:t>Contesti / Linguaggi </a:t>
            </a:r>
          </a:p>
        </p:txBody>
      </p:sp>
      <p:sp>
        <p:nvSpPr>
          <p:cNvPr id="23554" name="Segnaposto contenuto 2"/>
          <p:cNvSpPr>
            <a:spLocks noGrp="1"/>
          </p:cNvSpPr>
          <p:nvPr>
            <p:ph idx="1"/>
          </p:nvPr>
        </p:nvSpPr>
        <p:spPr>
          <a:xfrm>
            <a:off x="4356100" y="1125538"/>
            <a:ext cx="4464050" cy="5616575"/>
          </a:xfrm>
        </p:spPr>
        <p:txBody>
          <a:bodyPr/>
          <a:lstStyle/>
          <a:p>
            <a:r>
              <a:rPr lang="it-IT" altLang="it-IT" sz="2400" b="1"/>
              <a:t>Malattie rare: una sfida di sanità pubblica</a:t>
            </a:r>
          </a:p>
          <a:p>
            <a:r>
              <a:rPr lang="it-IT" altLang="it-IT" sz="2400" b="1"/>
              <a:t>Azione: empowerment </a:t>
            </a:r>
            <a:endParaRPr lang="it-IT" altLang="it-IT" sz="1800" b="1"/>
          </a:p>
          <a:p>
            <a:pPr>
              <a:buFont typeface="Calibri" charset="0"/>
              <a:buAutoNum type="arabicPeriod"/>
            </a:pPr>
            <a:r>
              <a:rPr lang="it-IT" altLang="it-IT" sz="1800" b="1">
                <a:solidFill>
                  <a:schemeClr val="tx1"/>
                </a:solidFill>
              </a:rPr>
              <a:t>Assistenza</a:t>
            </a:r>
            <a:r>
              <a:rPr lang="it-IT" altLang="it-IT" sz="1800">
                <a:solidFill>
                  <a:schemeClr val="tx1"/>
                </a:solidFill>
              </a:rPr>
              <a:t>: alta complessità assistenziale / multidisciplinare </a:t>
            </a:r>
          </a:p>
          <a:p>
            <a:pPr lvl="1"/>
            <a:r>
              <a:rPr lang="it-IT" altLang="it-IT" sz="1400">
                <a:solidFill>
                  <a:schemeClr val="tx1"/>
                </a:solidFill>
              </a:rPr>
              <a:t>Dal presidio della rete alle ERN</a:t>
            </a:r>
          </a:p>
          <a:p>
            <a:pPr lvl="1"/>
            <a:r>
              <a:rPr lang="it-IT" altLang="it-IT" sz="1400" b="1">
                <a:solidFill>
                  <a:schemeClr val="tx1"/>
                </a:solidFill>
              </a:rPr>
              <a:t>Accessibilità alla cura</a:t>
            </a:r>
          </a:p>
          <a:p>
            <a:pPr>
              <a:buFont typeface="Calibri" charset="0"/>
              <a:buAutoNum type="arabicPeriod"/>
            </a:pPr>
            <a:r>
              <a:rPr lang="it-IT" altLang="it-IT" sz="1800" b="1">
                <a:solidFill>
                  <a:schemeClr val="tx1"/>
                </a:solidFill>
              </a:rPr>
              <a:t>Ricerca</a:t>
            </a:r>
            <a:r>
              <a:rPr lang="it-IT" altLang="it-IT" sz="1800">
                <a:solidFill>
                  <a:schemeClr val="tx1"/>
                </a:solidFill>
              </a:rPr>
              <a:t>: di base / clinica / transazionale </a:t>
            </a:r>
          </a:p>
          <a:p>
            <a:pPr lvl="1"/>
            <a:r>
              <a:rPr lang="it-IT" altLang="it-IT" sz="1400">
                <a:solidFill>
                  <a:schemeClr val="tx1"/>
                </a:solidFill>
              </a:rPr>
              <a:t>L’importanza del dato: Registri di malattia / biobanche / trials clinici</a:t>
            </a:r>
          </a:p>
          <a:p>
            <a:pPr>
              <a:buFont typeface="Calibri" charset="0"/>
              <a:buAutoNum type="arabicPeriod"/>
            </a:pPr>
            <a:r>
              <a:rPr lang="it-IT" altLang="it-IT" sz="1800" b="1">
                <a:solidFill>
                  <a:schemeClr val="tx1"/>
                </a:solidFill>
              </a:rPr>
              <a:t>Responsabilità sociale: </a:t>
            </a:r>
            <a:r>
              <a:rPr lang="it-IT" altLang="it-IT" sz="1800">
                <a:solidFill>
                  <a:schemeClr val="tx1"/>
                </a:solidFill>
              </a:rPr>
              <a:t>Empowerment organizzativo </a:t>
            </a:r>
          </a:p>
          <a:p>
            <a:pPr>
              <a:buFont typeface="Calibri" charset="0"/>
              <a:buAutoNum type="arabicPeriod"/>
            </a:pPr>
            <a:endParaRPr lang="it-IT" altLang="it-IT" sz="1800">
              <a:solidFill>
                <a:schemeClr val="tx1"/>
              </a:solidFill>
            </a:endParaRPr>
          </a:p>
          <a:p>
            <a:endParaRPr lang="it-IT" altLang="it-IT" sz="1800"/>
          </a:p>
        </p:txBody>
      </p:sp>
      <p:sp>
        <p:nvSpPr>
          <p:cNvPr id="23555" name="CasellaDiTesto 3"/>
          <p:cNvSpPr txBox="1">
            <a:spLocks noChangeArrowheads="1"/>
          </p:cNvSpPr>
          <p:nvPr/>
        </p:nvSpPr>
        <p:spPr bwMode="auto">
          <a:xfrm>
            <a:off x="323850" y="1628775"/>
            <a:ext cx="3671888"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it-IT">
                <a:solidFill>
                  <a:schemeClr val="tx1"/>
                </a:solidFill>
              </a:rPr>
              <a:t>Le persone, le associazioni </a:t>
            </a:r>
          </a:p>
          <a:p>
            <a:pPr eaLnBrk="1" hangingPunct="1"/>
            <a:r>
              <a:rPr lang="it-IT" altLang="it-IT">
                <a:solidFill>
                  <a:schemeClr val="tx1"/>
                </a:solidFill>
              </a:rPr>
              <a:t>i 3 ambiti di intervento:</a:t>
            </a:r>
          </a:p>
          <a:p>
            <a:pPr eaLnBrk="1" hangingPunct="1"/>
            <a:endParaRPr lang="it-IT" altLang="it-IT">
              <a:solidFill>
                <a:schemeClr val="tx1"/>
              </a:solidFill>
            </a:endParaRPr>
          </a:p>
          <a:p>
            <a:pPr eaLnBrk="1" hangingPunct="1"/>
            <a:endParaRPr lang="it-IT" altLang="it-IT">
              <a:solidFill>
                <a:schemeClr val="tx1"/>
              </a:solidFill>
            </a:endParaRPr>
          </a:p>
          <a:p>
            <a:pPr eaLnBrk="1" hangingPunct="1"/>
            <a:endParaRPr lang="it-IT" altLang="it-IT">
              <a:solidFill>
                <a:schemeClr val="tx1"/>
              </a:solidFill>
            </a:endParaRPr>
          </a:p>
          <a:p>
            <a:pPr eaLnBrk="1" hangingPunct="1">
              <a:buFont typeface="Calibri" charset="0"/>
              <a:buAutoNum type="arabicPeriod"/>
            </a:pPr>
            <a:r>
              <a:rPr lang="it-IT" altLang="it-IT">
                <a:solidFill>
                  <a:schemeClr val="tx1"/>
                </a:solidFill>
              </a:rPr>
              <a:t>Assistenza</a:t>
            </a:r>
          </a:p>
          <a:p>
            <a:pPr eaLnBrk="1" hangingPunct="1">
              <a:buFont typeface="Calibri" charset="0"/>
              <a:buAutoNum type="arabicPeriod"/>
            </a:pPr>
            <a:endParaRPr lang="it-IT" altLang="it-IT">
              <a:solidFill>
                <a:schemeClr val="tx1"/>
              </a:solidFill>
            </a:endParaRPr>
          </a:p>
          <a:p>
            <a:pPr eaLnBrk="1" hangingPunct="1">
              <a:buFont typeface="Calibri" charset="0"/>
              <a:buAutoNum type="arabicPeriod"/>
            </a:pPr>
            <a:r>
              <a:rPr lang="it-IT" altLang="it-IT">
                <a:solidFill>
                  <a:schemeClr val="tx1"/>
                </a:solidFill>
              </a:rPr>
              <a:t>Ricerca</a:t>
            </a:r>
          </a:p>
          <a:p>
            <a:pPr eaLnBrk="1" hangingPunct="1">
              <a:buFont typeface="Calibri" charset="0"/>
              <a:buAutoNum type="arabicPeriod"/>
            </a:pPr>
            <a:endParaRPr lang="it-IT" altLang="it-IT">
              <a:solidFill>
                <a:schemeClr val="tx1"/>
              </a:solidFill>
            </a:endParaRPr>
          </a:p>
          <a:p>
            <a:pPr eaLnBrk="1" hangingPunct="1">
              <a:buFont typeface="Calibri" charset="0"/>
              <a:buAutoNum type="arabicPeriod"/>
            </a:pPr>
            <a:r>
              <a:rPr lang="it-IT" altLang="it-IT">
                <a:solidFill>
                  <a:schemeClr val="tx1"/>
                </a:solidFill>
              </a:rPr>
              <a:t>Responsabilità sociale</a:t>
            </a:r>
          </a:p>
        </p:txBody>
      </p:sp>
      <p:pic>
        <p:nvPicPr>
          <p:cNvPr id="23556"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075" y="5648325"/>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ottotitolo 3"/>
          <p:cNvSpPr>
            <a:spLocks noGrp="1"/>
          </p:cNvSpPr>
          <p:nvPr>
            <p:ph type="subTitle" idx="1"/>
          </p:nvPr>
        </p:nvSpPr>
        <p:spPr>
          <a:xfrm>
            <a:off x="-35718" y="1412776"/>
            <a:ext cx="9176543" cy="5883276"/>
          </a:xfrm>
        </p:spPr>
        <p:txBody>
          <a:bodyPr/>
          <a:lstStyle/>
          <a:p>
            <a:r>
              <a:rPr lang="it-IT" altLang="it-IT" sz="2400" b="1" dirty="0" smtClean="0"/>
              <a:t>Si parte da un  OBIETTIVO condiviso: </a:t>
            </a:r>
          </a:p>
          <a:p>
            <a:r>
              <a:rPr lang="it-IT" altLang="it-IT" sz="2400" b="1" dirty="0" smtClean="0"/>
              <a:t>La consapevolezza che è il paziente “raro” che deve saper </a:t>
            </a:r>
            <a:r>
              <a:rPr lang="it-IT" altLang="it-IT" sz="2400" b="1" dirty="0" err="1" smtClean="0"/>
              <a:t>oprientare</a:t>
            </a:r>
            <a:r>
              <a:rPr lang="it-IT" altLang="it-IT" sz="2400" b="1" dirty="0" smtClean="0"/>
              <a:t> la ricerca:</a:t>
            </a:r>
            <a:endParaRPr lang="it-IT" altLang="it-IT" sz="2400" b="1" dirty="0"/>
          </a:p>
          <a:p>
            <a:r>
              <a:rPr lang="it-IT" altLang="it-IT" sz="2400" dirty="0" smtClean="0"/>
              <a:t>Una ricerca finalizzata a: </a:t>
            </a:r>
          </a:p>
          <a:p>
            <a:endParaRPr lang="it-IT" altLang="it-IT" sz="2400" dirty="0" smtClean="0"/>
          </a:p>
          <a:p>
            <a:pPr marL="342900" indent="-342900" algn="l">
              <a:buFont typeface="Arial" charset="0"/>
              <a:buChar char="•"/>
            </a:pPr>
            <a:r>
              <a:rPr lang="it-IT" altLang="it-IT" sz="2400" dirty="0" smtClean="0"/>
              <a:t>La produzione di “</a:t>
            </a:r>
            <a:r>
              <a:rPr lang="it-IT" altLang="it-IT" sz="2400" dirty="0" smtClean="0">
                <a:solidFill>
                  <a:srgbClr val="FF0000"/>
                </a:solidFill>
              </a:rPr>
              <a:t>nuovi farmaci orfani</a:t>
            </a:r>
            <a:r>
              <a:rPr lang="it-IT" altLang="it-IT" sz="2400" dirty="0" smtClean="0"/>
              <a:t>”: sperimentazione, sicurezza e sostenibilità </a:t>
            </a:r>
          </a:p>
          <a:p>
            <a:pPr marL="342900" indent="-342900" algn="l">
              <a:buFont typeface="Arial" charset="0"/>
              <a:buChar char="•"/>
            </a:pPr>
            <a:r>
              <a:rPr lang="it-IT" altLang="it-IT" sz="2400" dirty="0" smtClean="0"/>
              <a:t>L’attuazione di nuovi modelli organizzativi gestionali sostenibili perché la </a:t>
            </a:r>
            <a:r>
              <a:rPr lang="it-IT" altLang="it-IT" sz="2400" dirty="0" smtClean="0">
                <a:solidFill>
                  <a:srgbClr val="FF0000"/>
                </a:solidFill>
              </a:rPr>
              <a:t>“cura” </a:t>
            </a:r>
            <a:r>
              <a:rPr lang="it-IT" altLang="it-IT" sz="2400" dirty="0" smtClean="0"/>
              <a:t>sia equamente e universalmente accessibile: da buone pratiche a sistema </a:t>
            </a:r>
          </a:p>
          <a:p>
            <a:pPr marL="342900" indent="-342900" algn="l">
              <a:buFont typeface="Arial" charset="0"/>
              <a:buChar char="•"/>
            </a:pPr>
            <a:r>
              <a:rPr lang="it-IT" altLang="it-IT" sz="2400" dirty="0" smtClean="0"/>
              <a:t>L’attuazione di modelli organizzativi gestionali perché la </a:t>
            </a:r>
            <a:r>
              <a:rPr lang="it-IT" altLang="it-IT" sz="2400" dirty="0" smtClean="0">
                <a:solidFill>
                  <a:srgbClr val="FF0000"/>
                </a:solidFill>
              </a:rPr>
              <a:t>“presa in carico” </a:t>
            </a:r>
            <a:r>
              <a:rPr lang="it-IT" altLang="it-IT" sz="2400" dirty="0" smtClean="0"/>
              <a:t>sia di prassi rispetto al complesso bisogno assistenziale della persona con Malattia Rara: da buone pratiche a sistema</a:t>
            </a:r>
          </a:p>
          <a:p>
            <a:pPr marL="342900" indent="-342900" algn="l">
              <a:buFont typeface="Arial" charset="0"/>
              <a:buChar char="•"/>
            </a:pPr>
            <a:endParaRPr lang="it-IT" altLang="it-IT" sz="2000" b="1" dirty="0" smtClean="0"/>
          </a:p>
          <a:p>
            <a:pPr marL="342900" indent="-342900" algn="l">
              <a:buFont typeface="Arial" charset="0"/>
              <a:buChar char="•"/>
            </a:pPr>
            <a:endParaRPr lang="it-IT" altLang="it-IT" sz="2000" b="1" dirty="0" smtClean="0"/>
          </a:p>
          <a:p>
            <a:endParaRPr lang="it-IT" altLang="it-IT" sz="2000" b="1" dirty="0"/>
          </a:p>
        </p:txBody>
      </p:sp>
      <p:sp>
        <p:nvSpPr>
          <p:cNvPr id="3" name="Titre 1"/>
          <p:cNvSpPr txBox="1">
            <a:spLocks/>
          </p:cNvSpPr>
          <p:nvPr/>
        </p:nvSpPr>
        <p:spPr bwMode="auto">
          <a:xfrm>
            <a:off x="0" y="0"/>
            <a:ext cx="9122965" cy="1227815"/>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charset="0"/>
              <a:buNone/>
              <a:defRPr/>
            </a:pPr>
            <a:r>
              <a:rPr lang="en-GB" sz="4400" dirty="0" err="1" smtClean="0">
                <a:solidFill>
                  <a:schemeClr val="bg1"/>
                </a:solidFill>
                <a:cs typeface="ＭＳ Ｐゴシック" charset="0"/>
              </a:rPr>
              <a:t>Tutti</a:t>
            </a:r>
            <a:r>
              <a:rPr lang="en-GB" sz="4400" dirty="0" smtClean="0">
                <a:solidFill>
                  <a:schemeClr val="bg1"/>
                </a:solidFill>
                <a:cs typeface="ＭＳ Ｐゴシック" charset="0"/>
              </a:rPr>
              <a:t> </a:t>
            </a:r>
            <a:r>
              <a:rPr lang="en-GB" sz="4400" dirty="0" err="1" smtClean="0">
                <a:solidFill>
                  <a:schemeClr val="bg1"/>
                </a:solidFill>
                <a:cs typeface="ＭＳ Ｐゴシック" charset="0"/>
              </a:rPr>
              <a:t>dobbiamo</a:t>
            </a:r>
            <a:r>
              <a:rPr lang="en-GB" sz="4400" dirty="0" smtClean="0">
                <a:solidFill>
                  <a:schemeClr val="bg1"/>
                </a:solidFill>
                <a:cs typeface="ＭＳ Ｐゴシック" charset="0"/>
              </a:rPr>
              <a:t> fare di </a:t>
            </a:r>
            <a:r>
              <a:rPr lang="en-GB" sz="4400" dirty="0" err="1" smtClean="0">
                <a:solidFill>
                  <a:schemeClr val="bg1"/>
                </a:solidFill>
                <a:cs typeface="ＭＳ Ｐゴシック" charset="0"/>
              </a:rPr>
              <a:t>più</a:t>
            </a:r>
            <a:endParaRPr lang="en-GB" sz="4400" dirty="0" smtClean="0">
              <a:solidFill>
                <a:schemeClr val="bg1"/>
              </a:solidFill>
              <a:cs typeface="ＭＳ Ｐゴシック" charset="0"/>
            </a:endParaRPr>
          </a:p>
          <a:p>
            <a:pPr algn="ctr" eaLnBrk="1" hangingPunct="1">
              <a:buClr>
                <a:srgbClr val="000000"/>
              </a:buClr>
              <a:buSzPct val="100000"/>
              <a:buFont typeface="Times New Roman" charset="0"/>
              <a:buNone/>
              <a:defRPr/>
            </a:pPr>
            <a:r>
              <a:rPr lang="en-GB" sz="4400" dirty="0" smtClean="0">
                <a:solidFill>
                  <a:schemeClr val="bg1"/>
                </a:solidFill>
                <a:cs typeface="ＭＳ Ｐゴシック" charset="0"/>
              </a:rPr>
              <a:t>ma in  </a:t>
            </a:r>
            <a:r>
              <a:rPr lang="en-GB" sz="4400" dirty="0" err="1" smtClean="0">
                <a:solidFill>
                  <a:schemeClr val="bg1"/>
                </a:solidFill>
                <a:cs typeface="ＭＳ Ｐゴシック" charset="0"/>
              </a:rPr>
              <a:t>modalità</a:t>
            </a:r>
            <a:r>
              <a:rPr lang="en-GB" sz="4400" dirty="0" smtClean="0">
                <a:solidFill>
                  <a:schemeClr val="bg1"/>
                </a:solidFill>
                <a:cs typeface="ＭＳ Ｐゴシック" charset="0"/>
              </a:rPr>
              <a:t> </a:t>
            </a:r>
            <a:r>
              <a:rPr lang="en-GB" sz="4400" dirty="0" err="1" smtClean="0">
                <a:solidFill>
                  <a:schemeClr val="bg1"/>
                </a:solidFill>
                <a:cs typeface="ＭＳ Ｐゴシック" charset="0"/>
              </a:rPr>
              <a:t>diversa</a:t>
            </a:r>
            <a:r>
              <a:rPr lang="en-GB" sz="4400" dirty="0" smtClean="0">
                <a:solidFill>
                  <a:schemeClr val="bg1"/>
                </a:solidFill>
                <a:cs typeface="ＭＳ Ｐゴシック" charset="0"/>
              </a:rPr>
              <a:t>: empowerment</a:t>
            </a:r>
            <a:endParaRPr lang="en-GB" sz="4400" dirty="0">
              <a:solidFill>
                <a:schemeClr val="bg1"/>
              </a:solidFill>
              <a:cs typeface="ＭＳ Ｐゴシック" charset="0"/>
            </a:endParaRPr>
          </a:p>
        </p:txBody>
      </p:sp>
      <p:pic>
        <p:nvPicPr>
          <p:cNvPr id="17411" name="Picture 21" descr="malattie-r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204864"/>
            <a:ext cx="1506538"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2449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ottotitolo 3"/>
          <p:cNvSpPr>
            <a:spLocks noGrp="1"/>
          </p:cNvSpPr>
          <p:nvPr>
            <p:ph type="subTitle" idx="1"/>
          </p:nvPr>
        </p:nvSpPr>
        <p:spPr>
          <a:xfrm>
            <a:off x="0" y="1268413"/>
            <a:ext cx="9144000" cy="5943600"/>
          </a:xfrm>
        </p:spPr>
        <p:txBody>
          <a:bodyPr/>
          <a:lstStyle/>
          <a:p>
            <a:r>
              <a:rPr lang="it-IT" altLang="it-IT" b="1"/>
              <a:t>Un passaggio che non avviene in un tempo definito</a:t>
            </a:r>
          </a:p>
          <a:p>
            <a:r>
              <a:rPr lang="it-IT" altLang="it-IT" b="1"/>
              <a:t>Che varia da persona a persona </a:t>
            </a:r>
          </a:p>
          <a:p>
            <a:r>
              <a:rPr lang="it-IT" altLang="it-IT" b="1"/>
              <a:t>In base anche all’ambiente in cui la persona vive</a:t>
            </a:r>
          </a:p>
          <a:p>
            <a:r>
              <a:rPr lang="it-IT" altLang="it-IT" b="1"/>
              <a:t>alla sua cultura </a:t>
            </a:r>
          </a:p>
          <a:p>
            <a:pPr algn="l"/>
            <a:endParaRPr lang="it-IT" altLang="it-IT" sz="2000" b="1"/>
          </a:p>
          <a:p>
            <a:pPr algn="l"/>
            <a:endParaRPr lang="it-IT" altLang="it-IT" sz="2000" b="1"/>
          </a:p>
        </p:txBody>
      </p:sp>
      <p:sp>
        <p:nvSpPr>
          <p:cNvPr id="3" name="Titre 1"/>
          <p:cNvSpPr txBox="1">
            <a:spLocks/>
          </p:cNvSpPr>
          <p:nvPr/>
        </p:nvSpPr>
        <p:spPr bwMode="auto">
          <a:xfrm>
            <a:off x="0" y="0"/>
            <a:ext cx="9144000" cy="1268413"/>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charset="0"/>
              <a:buNone/>
              <a:defRPr/>
            </a:pPr>
            <a:r>
              <a:rPr lang="it-IT" sz="4400" dirty="0">
                <a:solidFill>
                  <a:schemeClr val="bg1"/>
                </a:solidFill>
                <a:cs typeface="ＭＳ Ｐゴシック" charset="0"/>
              </a:rPr>
              <a:t>Dall’accettazione, alla conoscenza</a:t>
            </a:r>
          </a:p>
          <a:p>
            <a:pPr algn="ctr" eaLnBrk="1" hangingPunct="1">
              <a:buClr>
                <a:srgbClr val="000000"/>
              </a:buClr>
              <a:buSzPct val="100000"/>
              <a:buFont typeface="Times New Roman" charset="0"/>
              <a:buNone/>
              <a:defRPr/>
            </a:pPr>
            <a:r>
              <a:rPr lang="it-IT" sz="4400" dirty="0">
                <a:solidFill>
                  <a:schemeClr val="bg1"/>
                </a:solidFill>
                <a:cs typeface="ＭＳ Ｐゴシック" charset="0"/>
              </a:rPr>
              <a:t>alla consapevolezza </a:t>
            </a:r>
            <a:endParaRPr lang="en-GB" sz="4400" dirty="0">
              <a:solidFill>
                <a:schemeClr val="bg1"/>
              </a:solidFill>
              <a:cs typeface="ＭＳ Ｐゴシック" charset="0"/>
            </a:endParaRPr>
          </a:p>
        </p:txBody>
      </p:sp>
      <p:sp>
        <p:nvSpPr>
          <p:cNvPr id="5" name="Arrotonda angolo diagonale rettangolo 5"/>
          <p:cNvSpPr/>
          <p:nvPr/>
        </p:nvSpPr>
        <p:spPr>
          <a:xfrm>
            <a:off x="660400" y="3784600"/>
            <a:ext cx="2881313" cy="2879725"/>
          </a:xfrm>
          <a:prstGeom prst="round2DiagRect">
            <a:avLst/>
          </a:prstGeom>
          <a:solidFill>
            <a:srgbClr val="6DA7A2">
              <a:alpha val="51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it-IT" altLang="it-IT" sz="2800" b="1" dirty="0">
                <a:solidFill>
                  <a:srgbClr val="1F4A55"/>
                </a:solidFill>
                <a:ea typeface="MS PGothic" charset="-128"/>
                <a:cs typeface="MS PGothic" charset="-128"/>
              </a:rPr>
              <a:t>Empowerment Individuale</a:t>
            </a:r>
          </a:p>
        </p:txBody>
      </p:sp>
      <p:sp>
        <p:nvSpPr>
          <p:cNvPr id="6" name="Arrotonda angolo diagonale rettangolo 6"/>
          <p:cNvSpPr>
            <a:spLocks/>
          </p:cNvSpPr>
          <p:nvPr/>
        </p:nvSpPr>
        <p:spPr>
          <a:xfrm>
            <a:off x="5580063" y="3784600"/>
            <a:ext cx="2730500" cy="2879725"/>
          </a:xfrm>
          <a:prstGeom prst="round2DiagRect">
            <a:avLst/>
          </a:prstGeom>
          <a:solidFill>
            <a:srgbClr val="9686B5">
              <a:alpha val="52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buFont typeface="Arial" charset="0"/>
              <a:buNone/>
              <a:defRPr/>
            </a:pPr>
            <a:r>
              <a:rPr lang="it-IT" altLang="it-IT" sz="2400" b="1" dirty="0">
                <a:solidFill>
                  <a:srgbClr val="1F4A55"/>
                </a:solidFill>
                <a:ea typeface="MS PGothic" charset="-128"/>
                <a:cs typeface="MS PGothic" charset="-128"/>
              </a:rPr>
              <a:t>Empowerment organizzativo</a:t>
            </a:r>
          </a:p>
        </p:txBody>
      </p:sp>
      <p:sp>
        <p:nvSpPr>
          <p:cNvPr id="25605" name="Freccia destra 1"/>
          <p:cNvSpPr>
            <a:spLocks noChangeArrowheads="1"/>
          </p:cNvSpPr>
          <p:nvPr/>
        </p:nvSpPr>
        <p:spPr bwMode="auto">
          <a:xfrm>
            <a:off x="4054475" y="4981575"/>
            <a:ext cx="977900" cy="485775"/>
          </a:xfrm>
          <a:prstGeom prst="rightArrow">
            <a:avLst>
              <a:gd name="adj1" fmla="val 50000"/>
              <a:gd name="adj2" fmla="val 49861"/>
            </a:avLst>
          </a:prstGeom>
          <a:solidFill>
            <a:srgbClr val="00B8FF"/>
          </a:solidFill>
          <a:ln w="9525">
            <a:solidFill>
              <a:schemeClr val="tx1"/>
            </a:solidFill>
            <a:round/>
            <a:headEnd/>
            <a:tailEnd/>
          </a:ln>
        </p:spPr>
        <p:txBody>
          <a:bodyPr/>
          <a:lstStyle/>
          <a:p>
            <a:pPr eaLnBrk="1" hangingPunct="1">
              <a:buClr>
                <a:srgbClr val="000000"/>
              </a:buClr>
              <a:buSzPct val="100000"/>
              <a:buFont typeface="Times New Roman" charset="0"/>
              <a:buNone/>
            </a:pPr>
            <a:endParaRPr lang="it-IT" altLang="it-IT"/>
          </a:p>
        </p:txBody>
      </p:sp>
      <p:pic>
        <p:nvPicPr>
          <p:cNvPr id="25606"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8088" y="5705475"/>
            <a:ext cx="1506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06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ottotitolo 3"/>
          <p:cNvSpPr>
            <a:spLocks noGrp="1"/>
          </p:cNvSpPr>
          <p:nvPr>
            <p:ph type="subTitle" idx="1"/>
          </p:nvPr>
        </p:nvSpPr>
        <p:spPr>
          <a:xfrm>
            <a:off x="0" y="1268413"/>
            <a:ext cx="9144000" cy="5943600"/>
          </a:xfrm>
        </p:spPr>
        <p:txBody>
          <a:bodyPr/>
          <a:lstStyle/>
          <a:p>
            <a:pPr algn="l"/>
            <a:endParaRPr lang="it-IT" altLang="it-IT" sz="2000" b="1" dirty="0"/>
          </a:p>
          <a:p>
            <a:pPr algn="l"/>
            <a:endParaRPr lang="it-IT" altLang="it-IT" sz="2000" b="1" dirty="0"/>
          </a:p>
        </p:txBody>
      </p:sp>
      <p:sp>
        <p:nvSpPr>
          <p:cNvPr id="3" name="Titre 1"/>
          <p:cNvSpPr txBox="1">
            <a:spLocks/>
          </p:cNvSpPr>
          <p:nvPr/>
        </p:nvSpPr>
        <p:spPr bwMode="auto">
          <a:xfrm>
            <a:off x="0" y="0"/>
            <a:ext cx="9144000" cy="1268413"/>
          </a:xfrm>
          <a:prstGeom prst="rect">
            <a:avLst/>
          </a:prstGeom>
          <a:solidFill>
            <a:schemeClr val="accent2"/>
          </a:solidFill>
          <a:ln>
            <a:headEnd/>
            <a:tailEnd/>
          </a:ln>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Clr>
                <a:srgbClr val="000000"/>
              </a:buClr>
              <a:buSzPct val="100000"/>
              <a:buFont typeface="Times New Roman" charset="0"/>
              <a:buNone/>
              <a:defRPr/>
            </a:pPr>
            <a:r>
              <a:rPr lang="en-GB" sz="4400" dirty="0">
                <a:solidFill>
                  <a:schemeClr val="bg1"/>
                </a:solidFill>
                <a:cs typeface="ＭＳ Ｐゴシック" charset="0"/>
              </a:rPr>
              <a:t>M</a:t>
            </a:r>
            <a:r>
              <a:rPr lang="en-GB" sz="4400" dirty="0" smtClean="0">
                <a:solidFill>
                  <a:schemeClr val="bg1"/>
                </a:solidFill>
                <a:cs typeface="ＭＳ Ｐゴシック" charset="0"/>
              </a:rPr>
              <a:t>a di </a:t>
            </a:r>
            <a:r>
              <a:rPr lang="en-GB" sz="4400" dirty="0" err="1" smtClean="0">
                <a:solidFill>
                  <a:schemeClr val="bg1"/>
                </a:solidFill>
                <a:cs typeface="ＭＳ Ｐゴシック" charset="0"/>
              </a:rPr>
              <a:t>quali</a:t>
            </a:r>
            <a:r>
              <a:rPr lang="en-GB" sz="4400" dirty="0" smtClean="0">
                <a:solidFill>
                  <a:schemeClr val="bg1"/>
                </a:solidFill>
                <a:cs typeface="ＭＳ Ｐゴシック" charset="0"/>
              </a:rPr>
              <a:t> COMPETENZE </a:t>
            </a:r>
            <a:r>
              <a:rPr lang="en-GB" sz="4400" dirty="0" err="1" smtClean="0">
                <a:solidFill>
                  <a:schemeClr val="bg1"/>
                </a:solidFill>
                <a:cs typeface="ＭＳ Ｐゴシック" charset="0"/>
              </a:rPr>
              <a:t>parliamo</a:t>
            </a:r>
            <a:r>
              <a:rPr lang="en-GB" sz="4400" dirty="0" smtClean="0">
                <a:solidFill>
                  <a:schemeClr val="bg1"/>
                </a:solidFill>
                <a:cs typeface="ＭＳ Ｐゴシック" charset="0"/>
              </a:rPr>
              <a:t>?</a:t>
            </a:r>
            <a:endParaRPr lang="en-GB" sz="4400" dirty="0">
              <a:solidFill>
                <a:schemeClr val="bg1"/>
              </a:solidFill>
              <a:cs typeface="ＭＳ Ｐゴシック" charset="0"/>
            </a:endParaRPr>
          </a:p>
        </p:txBody>
      </p:sp>
      <p:graphicFrame>
        <p:nvGraphicFramePr>
          <p:cNvPr id="4" name="Tabella 3"/>
          <p:cNvGraphicFramePr>
            <a:graphicFrameLocks noGrp="1"/>
          </p:cNvGraphicFramePr>
          <p:nvPr>
            <p:extLst>
              <p:ext uri="{D42A27DB-BD31-4B8C-83A1-F6EECF244321}">
                <p14:modId xmlns:p14="http://schemas.microsoft.com/office/powerpoint/2010/main" val="1818946642"/>
              </p:ext>
            </p:extLst>
          </p:nvPr>
        </p:nvGraphicFramePr>
        <p:xfrm>
          <a:off x="0" y="1268414"/>
          <a:ext cx="9144000" cy="5589585"/>
        </p:xfrm>
        <a:graphic>
          <a:graphicData uri="http://schemas.openxmlformats.org/drawingml/2006/table">
            <a:tbl>
              <a:tblPr firstRow="1" firstCol="1" bandRow="1" bandCol="1"/>
              <a:tblGrid>
                <a:gridCol w="9144000"/>
              </a:tblGrid>
              <a:tr h="766052">
                <a:tc>
                  <a:txBody>
                    <a:bodyPr/>
                    <a:lstStyle/>
                    <a:p>
                      <a:pPr>
                        <a:lnSpc>
                          <a:spcPct val="115000"/>
                        </a:lnSpc>
                        <a:spcAft>
                          <a:spcPts val="0"/>
                        </a:spcAft>
                      </a:pPr>
                      <a:r>
                        <a:rPr lang="it-IT" sz="1800" dirty="0" smtClean="0">
                          <a:effectLst/>
                          <a:latin typeface="Times New Roman" charset="0"/>
                          <a:ea typeface="Calibri" charset="0"/>
                          <a:cs typeface="Times New Roman" charset="0"/>
                        </a:rPr>
                        <a:t>1. Essere </a:t>
                      </a:r>
                      <a:r>
                        <a:rPr lang="it-IT" sz="1800" dirty="0">
                          <a:effectLst/>
                          <a:latin typeface="Times New Roman" charset="0"/>
                          <a:ea typeface="Calibri" charset="0"/>
                          <a:cs typeface="Times New Roman" charset="0"/>
                        </a:rPr>
                        <a:t>consapevole della propria patologia </a:t>
                      </a:r>
                      <a:r>
                        <a:rPr lang="it-IT" sz="1800" dirty="0">
                          <a:solidFill>
                            <a:srgbClr val="FF0000"/>
                          </a:solidFill>
                          <a:effectLst/>
                          <a:latin typeface="Times New Roman" charset="0"/>
                          <a:ea typeface="Calibri" charset="0"/>
                          <a:cs typeface="Times New Roman" charset="0"/>
                        </a:rPr>
                        <a:t>e/</a:t>
                      </a:r>
                      <a:r>
                        <a:rPr lang="it-IT" sz="1800" dirty="0">
                          <a:effectLst/>
                          <a:latin typeface="Times New Roman" charset="0"/>
                          <a:ea typeface="Calibri" charset="0"/>
                          <a:cs typeface="Times New Roman" charset="0"/>
                        </a:rPr>
                        <a:t>o aiutare un’altra persona a percorsi di consapevolizzazione di patologia, </a:t>
                      </a:r>
                      <a:r>
                        <a:rPr lang="it-IT" sz="1800" dirty="0">
                          <a:solidFill>
                            <a:srgbClr val="FF0000"/>
                          </a:solidFill>
                          <a:effectLst/>
                          <a:latin typeface="Times New Roman" charset="0"/>
                          <a:ea typeface="Calibri" charset="0"/>
                          <a:cs typeface="Times New Roman" charset="0"/>
                        </a:rPr>
                        <a:t>conoscendone il  contesto</a:t>
                      </a:r>
                      <a:r>
                        <a:rPr lang="it-IT" sz="1800" dirty="0">
                          <a:effectLst/>
                          <a:latin typeface="Times New Roman" charset="0"/>
                          <a:ea typeface="Calibri" charset="0"/>
                          <a:cs typeface="Times New Roman" charset="0"/>
                        </a:rPr>
                        <a:t> </a:t>
                      </a:r>
                      <a:r>
                        <a:rPr lang="it-IT" sz="1800" dirty="0">
                          <a:solidFill>
                            <a:srgbClr val="FF0000"/>
                          </a:solidFill>
                          <a:effectLst/>
                          <a:latin typeface="Times New Roman" charset="0"/>
                          <a:ea typeface="Calibri" charset="0"/>
                          <a:cs typeface="Times New Roman" charset="0"/>
                        </a:rPr>
                        <a:t>e i diritti esigibili</a:t>
                      </a:r>
                      <a:endParaRPr lang="it-IT"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149080">
                <a:tc>
                  <a:txBody>
                    <a:bodyPr/>
                    <a:lstStyle/>
                    <a:p>
                      <a:pPr>
                        <a:lnSpc>
                          <a:spcPct val="115000"/>
                        </a:lnSpc>
                        <a:spcAft>
                          <a:spcPts val="0"/>
                        </a:spcAft>
                      </a:pPr>
                      <a:r>
                        <a:rPr lang="it-IT" sz="1800" dirty="0">
                          <a:effectLst/>
                          <a:latin typeface="Times New Roman" charset="0"/>
                          <a:ea typeface="Calibri" charset="0"/>
                          <a:cs typeface="Times New Roman" charset="0"/>
                        </a:rPr>
                        <a:t>2. Essere collettori di bisogni trasversali  ed essere parte attiva nel processo informativo ai  pazienti e/o i loro familiari su come essere consapevoli della patologia </a:t>
                      </a:r>
                      <a:r>
                        <a:rPr lang="it-IT" sz="1800" dirty="0">
                          <a:solidFill>
                            <a:srgbClr val="FF0000"/>
                          </a:solidFill>
                          <a:effectLst/>
                          <a:latin typeface="Times New Roman" charset="0"/>
                          <a:ea typeface="Calibri" charset="0"/>
                          <a:cs typeface="Times New Roman" charset="0"/>
                        </a:rPr>
                        <a:t>e ciò che ne consegue nella gestione quotidiana della patologia in relazione al contesto  </a:t>
                      </a:r>
                      <a:endParaRPr lang="it-IT"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66052">
                <a:tc>
                  <a:txBody>
                    <a:bodyPr/>
                    <a:lstStyle/>
                    <a:p>
                      <a:pPr>
                        <a:lnSpc>
                          <a:spcPct val="115000"/>
                        </a:lnSpc>
                        <a:spcAft>
                          <a:spcPts val="0"/>
                        </a:spcAft>
                      </a:pPr>
                      <a:r>
                        <a:rPr lang="it-IT" sz="1800" dirty="0">
                          <a:effectLst/>
                          <a:latin typeface="Times New Roman" charset="0"/>
                          <a:ea typeface="Calibri" charset="0"/>
                          <a:cs typeface="Times New Roman" charset="0"/>
                        </a:rPr>
                        <a:t>3. Contribuire al miglioramento dei servizi medici e assistenziali rivolti ai pazienti </a:t>
                      </a:r>
                      <a:r>
                        <a:rPr lang="it-IT" sz="1800" dirty="0">
                          <a:solidFill>
                            <a:srgbClr val="FF0000"/>
                          </a:solidFill>
                          <a:effectLst/>
                          <a:latin typeface="Times New Roman" charset="0"/>
                          <a:ea typeface="Calibri" charset="0"/>
                          <a:cs typeface="Times New Roman" charset="0"/>
                        </a:rPr>
                        <a:t>e/o promuovere azioni di sistema utili al miglioramento dell’offerta dei servizi</a:t>
                      </a:r>
                      <a:r>
                        <a:rPr lang="it-IT" sz="1800" dirty="0">
                          <a:effectLst/>
                          <a:latin typeface="Times New Roman" charset="0"/>
                          <a:ea typeface="Calibri" charset="0"/>
                          <a:cs typeface="Times New Roman" charset="0"/>
                        </a:rPr>
                        <a:t> </a:t>
                      </a:r>
                      <a:endParaRPr lang="it-IT"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3027">
                <a:tc>
                  <a:txBody>
                    <a:bodyPr/>
                    <a:lstStyle/>
                    <a:p>
                      <a:pPr>
                        <a:lnSpc>
                          <a:spcPct val="115000"/>
                        </a:lnSpc>
                        <a:spcAft>
                          <a:spcPts val="0"/>
                        </a:spcAft>
                      </a:pPr>
                      <a:r>
                        <a:rPr lang="it-IT" sz="1800" dirty="0">
                          <a:effectLst/>
                          <a:latin typeface="Times New Roman" charset="0"/>
                          <a:ea typeface="Calibri" charset="0"/>
                          <a:cs typeface="Times New Roman" charset="0"/>
                        </a:rPr>
                        <a:t>4. Contribuire attivamente alle attività di associazioni di pazienti </a:t>
                      </a:r>
                      <a:r>
                        <a:rPr lang="it-IT" sz="1800" dirty="0">
                          <a:solidFill>
                            <a:srgbClr val="FF0000"/>
                          </a:solidFill>
                          <a:effectLst/>
                          <a:latin typeface="Times New Roman" charset="0"/>
                          <a:ea typeface="Calibri" charset="0"/>
                          <a:cs typeface="Times New Roman" charset="0"/>
                        </a:rPr>
                        <a:t>e/o saperle promuovere</a:t>
                      </a:r>
                      <a:endParaRPr lang="it-IT" sz="18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77058">
                <a:tc>
                  <a:txBody>
                    <a:bodyPr/>
                    <a:lstStyle/>
                    <a:p>
                      <a:pPr>
                        <a:lnSpc>
                          <a:spcPct val="115000"/>
                        </a:lnSpc>
                        <a:spcAft>
                          <a:spcPts val="0"/>
                        </a:spcAft>
                      </a:pPr>
                      <a:r>
                        <a:rPr lang="it-IT" sz="2000" b="1" dirty="0">
                          <a:effectLst/>
                          <a:latin typeface="Times New Roman" charset="0"/>
                          <a:ea typeface="Calibri" charset="0"/>
                          <a:cs typeface="Times New Roman" charset="0"/>
                        </a:rPr>
                        <a:t>5</a:t>
                      </a:r>
                      <a:r>
                        <a:rPr lang="it-IT" sz="2000" b="1" dirty="0" smtClean="0">
                          <a:effectLst/>
                          <a:latin typeface="Times New Roman" charset="0"/>
                          <a:ea typeface="Calibri" charset="0"/>
                          <a:cs typeface="Times New Roman" charset="0"/>
                        </a:rPr>
                        <a:t>. Collaborare </a:t>
                      </a:r>
                      <a:r>
                        <a:rPr lang="it-IT" sz="2000" b="1" dirty="0">
                          <a:effectLst/>
                          <a:latin typeface="Times New Roman" charset="0"/>
                          <a:ea typeface="Calibri" charset="0"/>
                          <a:cs typeface="Times New Roman" charset="0"/>
                        </a:rPr>
                        <a:t>alla stesura di protocolli  di sperimentazioni cliniche relative a farmaci, tecniche e dispositivi medici e alla farmacovigilanza </a:t>
                      </a:r>
                      <a:r>
                        <a:rPr lang="it-IT" sz="2000" b="1" dirty="0">
                          <a:solidFill>
                            <a:srgbClr val="FF0000"/>
                          </a:solidFill>
                          <a:effectLst/>
                          <a:latin typeface="Times New Roman" charset="0"/>
                          <a:ea typeface="Calibri" charset="0"/>
                          <a:cs typeface="Times New Roman" charset="0"/>
                        </a:rPr>
                        <a:t>e/o</a:t>
                      </a:r>
                      <a:r>
                        <a:rPr lang="it-IT" sz="2000" b="1" dirty="0">
                          <a:effectLst/>
                          <a:latin typeface="Times New Roman" charset="0"/>
                          <a:ea typeface="Calibri" charset="0"/>
                          <a:cs typeface="Times New Roman" charset="0"/>
                        </a:rPr>
                        <a:t> </a:t>
                      </a:r>
                      <a:r>
                        <a:rPr lang="it-IT" sz="2000" b="1" dirty="0">
                          <a:solidFill>
                            <a:srgbClr val="FF0000"/>
                          </a:solidFill>
                          <a:effectLst/>
                          <a:latin typeface="Times New Roman" charset="0"/>
                          <a:ea typeface="Calibri" charset="0"/>
                          <a:cs typeface="Times New Roman" charset="0"/>
                        </a:rPr>
                        <a:t>promuovere azioni utili per il sistema della ricerca</a:t>
                      </a:r>
                      <a:r>
                        <a:rPr lang="it-IT" sz="2000" b="1" dirty="0">
                          <a:effectLst/>
                          <a:latin typeface="Times New Roman" charset="0"/>
                          <a:ea typeface="Calibri" charset="0"/>
                          <a:cs typeface="Times New Roman" charset="0"/>
                        </a:rPr>
                        <a:t> </a:t>
                      </a:r>
                      <a:endParaRPr lang="it-IT" sz="2000" b="1"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448316">
                <a:tc>
                  <a:txBody>
                    <a:bodyPr/>
                    <a:lstStyle/>
                    <a:p>
                      <a:pPr>
                        <a:lnSpc>
                          <a:spcPct val="115000"/>
                        </a:lnSpc>
                        <a:spcAft>
                          <a:spcPts val="0"/>
                        </a:spcAft>
                      </a:pPr>
                      <a:r>
                        <a:rPr lang="it-IT" sz="2000" dirty="0" smtClean="0">
                          <a:effectLst/>
                          <a:latin typeface="Times New Roman" charset="0"/>
                          <a:ea typeface="Calibri" charset="0"/>
                          <a:cs typeface="Times New Roman" charset="0"/>
                        </a:rPr>
                        <a:t>6. </a:t>
                      </a:r>
                      <a:r>
                        <a:rPr lang="it-IT" sz="2000" b="1" dirty="0" smtClean="0">
                          <a:effectLst/>
                          <a:latin typeface="Times New Roman" charset="0"/>
                          <a:ea typeface="Calibri" charset="0"/>
                          <a:cs typeface="Times New Roman" charset="0"/>
                        </a:rPr>
                        <a:t>Capacità </a:t>
                      </a:r>
                      <a:r>
                        <a:rPr lang="it-IT" sz="2000" b="1" dirty="0">
                          <a:effectLst/>
                          <a:latin typeface="Times New Roman" charset="0"/>
                          <a:ea typeface="Calibri" charset="0"/>
                          <a:cs typeface="Times New Roman" charset="0"/>
                        </a:rPr>
                        <a:t>di apertura collaborativa che si  traduce in  co-produzione della conoscenza clinica atti a gestire la propria condizione ed il proprio trattamento in partnership con gli operatori sanitari.</a:t>
                      </a:r>
                      <a:endParaRPr lang="it-IT" sz="2000" dirty="0">
                        <a:effectLst/>
                        <a:latin typeface="Calibri" charset="0"/>
                        <a:ea typeface="Calibri" charset="0"/>
                        <a:cs typeface="Times New Roman"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pic>
        <p:nvPicPr>
          <p:cNvPr id="10" name="Picture 21" descr="malattie-r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6076156"/>
            <a:ext cx="1506537"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525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Calibri"/>
        <a:ea typeface="ＭＳ Ｐゴシック"/>
        <a:cs typeface=""/>
      </a:majorFont>
      <a:minorFont>
        <a:latin typeface="Calibri"/>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ＭＳ Ｐゴシック"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ＭＳ Ｐゴシック" pitchFamily="32" charset="-128"/>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TotalTime>
  <Words>2155</Words>
  <Application>Microsoft Macintosh PowerPoint</Application>
  <PresentationFormat>Presentazione su schermo (4:3)</PresentationFormat>
  <Paragraphs>350</Paragraphs>
  <Slides>29</Slides>
  <Notes>11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29</vt:i4>
      </vt:variant>
    </vt:vector>
  </HeadingPairs>
  <TitlesOfParts>
    <vt:vector size="42" baseType="lpstr">
      <vt:lpstr>Arial Black</vt:lpstr>
      <vt:lpstr>Cabin</vt:lpstr>
      <vt:lpstr>Calibri</vt:lpstr>
      <vt:lpstr>MS PGothic</vt:lpstr>
      <vt:lpstr>ＭＳ Ｐゴシック</vt:lpstr>
      <vt:lpstr>Osaka</vt:lpstr>
      <vt:lpstr>Times</vt:lpstr>
      <vt:lpstr>Times New Roman</vt:lpstr>
      <vt:lpstr>TradeGothic BoldCondTwenty</vt:lpstr>
      <vt:lpstr>Verdana</vt:lpstr>
      <vt:lpstr>Wingdings</vt:lpstr>
      <vt:lpstr>Arial</vt:lpstr>
      <vt:lpstr>Tema di Office</vt:lpstr>
      <vt:lpstr>Presentazione di PowerPoint</vt:lpstr>
      <vt:lpstr>Presentazione di PowerPoint</vt:lpstr>
      <vt:lpstr>Presentazione di PowerPoint</vt:lpstr>
      <vt:lpstr>IL VAOLRE DEL PAZIENTE</vt:lpstr>
      <vt:lpstr>LE NUOVE SFIDE</vt:lpstr>
      <vt:lpstr>Contesti / Linguaggi </vt:lpstr>
      <vt:lpstr>Presentazione di PowerPoint</vt:lpstr>
      <vt:lpstr>Presentazione di PowerPoint</vt:lpstr>
      <vt:lpstr>Presentazione di PowerPoint</vt:lpstr>
      <vt:lpstr>Presentazione di PowerPoint</vt:lpstr>
      <vt:lpstr>PROCESSO DI EMPOWERMENT</vt:lpstr>
      <vt:lpstr>Presentazione di PowerPoint</vt:lpstr>
      <vt:lpstr>Processo di Valutazione delle Tecnologie Sanitarie HTA</vt:lpstr>
      <vt:lpstr> Valutazione multidisciplinare </vt:lpstr>
      <vt:lpstr>Piramide delle evidenze in HTA</vt:lpstr>
      <vt:lpstr>Un indice/una traccia</vt:lpstr>
      <vt:lpstr>ASSISTENZA - P.D.T.A.</vt:lpstr>
      <vt:lpstr>Progetto empowerment organizzativo</vt:lpstr>
      <vt:lpstr>Presentazione di PowerPoint</vt:lpstr>
      <vt:lpstr>LE NUOVE SFIDE – PROCESSO DI SVILUPPO DELLE ERN</vt:lpstr>
      <vt:lpstr>LE NUOVE SFIDE – PROCESSO DI SVILUPPO DELLE ERN</vt:lpstr>
      <vt:lpstr>Presentazione di PowerPoint</vt:lpstr>
      <vt:lpstr>CONCLUSIONI</vt:lpstr>
      <vt:lpstr>Due compiti  per casa</vt:lpstr>
      <vt:lpstr>STRUMENTI UTILI  - 1) SCARICABILI DA  www.uniamo.org </vt:lpstr>
      <vt:lpstr>STRUMENTI UTILI  - 2)  SCARICABILI DA  www.uniamo.org </vt:lpstr>
      <vt:lpstr>Empowerment  &amp; servizi</vt:lpstr>
      <vt:lpstr>Grazie per l’attenzione</vt:lpstr>
      <vt:lpstr>Presentazione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Utente di Microsoft Office</dc:creator>
  <cp:lastModifiedBy>Utente di Microsoft Office</cp:lastModifiedBy>
  <cp:revision>31</cp:revision>
  <cp:lastPrinted>1601-01-01T00:00:00Z</cp:lastPrinted>
  <dcterms:created xsi:type="dcterms:W3CDTF">2017-03-18T11:27:04Z</dcterms:created>
  <dcterms:modified xsi:type="dcterms:W3CDTF">2017-05-09T07:20:43Z</dcterms:modified>
</cp:coreProperties>
</file>