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541" r:id="rId2"/>
    <p:sldId id="527" r:id="rId3"/>
    <p:sldId id="543" r:id="rId4"/>
    <p:sldId id="542" r:id="rId5"/>
    <p:sldId id="528" r:id="rId6"/>
    <p:sldId id="529" r:id="rId7"/>
    <p:sldId id="530" r:id="rId8"/>
    <p:sldId id="531" r:id="rId9"/>
    <p:sldId id="532" r:id="rId10"/>
    <p:sldId id="533" r:id="rId11"/>
    <p:sldId id="534" r:id="rId12"/>
    <p:sldId id="535" r:id="rId13"/>
    <p:sldId id="536" r:id="rId14"/>
    <p:sldId id="537" r:id="rId15"/>
    <p:sldId id="538" r:id="rId16"/>
    <p:sldId id="539" r:id="rId17"/>
    <p:sldId id="540" r:id="rId18"/>
    <p:sldId id="523" r:id="rId19"/>
  </p:sldIdLst>
  <p:sldSz cx="9144000" cy="6858000" type="screen4x3"/>
  <p:notesSz cx="6858000" cy="9144000"/>
  <p:custDataLst>
    <p:tags r:id="rId21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66"/>
    <a:srgbClr val="990033"/>
    <a:srgbClr val="FF0000"/>
    <a:srgbClr val="4D4D4D"/>
    <a:srgbClr val="EAEAEA"/>
    <a:srgbClr val="33CC33"/>
    <a:srgbClr val="66FF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86" autoAdjust="0"/>
  </p:normalViewPr>
  <p:slideViewPr>
    <p:cSldViewPr>
      <p:cViewPr varScale="1">
        <p:scale>
          <a:sx n="82" d="100"/>
          <a:sy n="82" d="100"/>
        </p:scale>
        <p:origin x="99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CF3D81AB-051F-4B89-94D9-ABDFD98CFE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7961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B0503-3FA7-4867-82AE-D8F5B01AE676}" type="slidenum">
              <a:rPr lang="it-IT"/>
              <a:pPr/>
              <a:t>1</a:t>
            </a:fld>
            <a:endParaRPr lang="it-IT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8390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201006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39179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8763084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91673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9545192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561971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164384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72609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820089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75081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38300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95748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0023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81284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87629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33312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 Dia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42938" y="1071546"/>
            <a:ext cx="8701062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CC00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3714752"/>
            <a:ext cx="8715404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1" name="Segnaposto data 9"/>
          <p:cNvSpPr>
            <a:spLocks noGrp="1"/>
          </p:cNvSpPr>
          <p:nvPr>
            <p:ph type="dt" sz="half" idx="2"/>
          </p:nvPr>
        </p:nvSpPr>
        <p:spPr>
          <a:xfrm>
            <a:off x="611560" y="1"/>
            <a:ext cx="8352928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092280" y="6587774"/>
            <a:ext cx="504000" cy="288000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ts val="0"/>
              </a:spcBef>
              <a:spcAft>
                <a:spcPct val="0"/>
              </a:spcAft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‹N›</a:t>
            </a:fld>
            <a:endParaRPr lang="pt-BR" sz="1000" dirty="0"/>
          </a:p>
        </p:txBody>
      </p:sp>
      <p:sp>
        <p:nvSpPr>
          <p:cNvPr id="10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486926" y="6581775"/>
            <a:ext cx="6747837" cy="280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r>
              <a:rPr lang="it-IT"/>
              <a:t>OSSFOR</a:t>
            </a:r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i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10800000">
            <a:off x="457201" y="404664"/>
            <a:ext cx="685776" cy="6120680"/>
          </a:xfrm>
          <a:prstGeom prst="rect">
            <a:avLst/>
          </a:prstGeom>
        </p:spPr>
        <p:txBody>
          <a:bodyPr vert="vert" anchor="ctr" anchorCtr="1"/>
          <a:lstStyle>
            <a:lvl1pPr algn="l">
              <a:defRPr sz="2000" b="1">
                <a:solidFill>
                  <a:srgbClr val="00CC00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9" name="Segnaposto data 9"/>
          <p:cNvSpPr>
            <a:spLocks noGrp="1"/>
          </p:cNvSpPr>
          <p:nvPr>
            <p:ph type="dt" sz="half" idx="2"/>
          </p:nvPr>
        </p:nvSpPr>
        <p:spPr>
          <a:xfrm>
            <a:off x="611560" y="1"/>
            <a:ext cx="8352928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10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486926" y="6581775"/>
            <a:ext cx="6747837" cy="280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092280" y="6587774"/>
            <a:ext cx="504000" cy="288000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ts val="0"/>
              </a:spcBef>
              <a:spcAft>
                <a:spcPct val="0"/>
              </a:spcAft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‹N›</a:t>
            </a:fld>
            <a:endParaRPr lang="pt-BR" sz="10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3" y="357166"/>
            <a:ext cx="8675687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CC00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831995"/>
            <a:ext cx="8675687" cy="4693349"/>
          </a:xfrm>
          <a:prstGeom prst="rect">
            <a:avLst/>
          </a:prstGeom>
        </p:spPr>
        <p:txBody>
          <a:bodyPr/>
          <a:lstStyle>
            <a:lvl1pPr marL="901700" indent="-538163">
              <a:buClr>
                <a:srgbClr val="00B050"/>
              </a:buClr>
              <a:buFont typeface="Wingdings" panose="05000000000000000000" pitchFamily="2" charset="2"/>
              <a:buChar char="q"/>
              <a:defRPr>
                <a:solidFill>
                  <a:srgbClr val="002060"/>
                </a:solidFill>
              </a:defRPr>
            </a:lvl1pPr>
            <a:lvl2pPr marL="1438275" indent="-536575">
              <a:buClr>
                <a:srgbClr val="00B050"/>
              </a:buClr>
              <a:buFont typeface="Wingdings" panose="05000000000000000000" pitchFamily="2" charset="2"/>
              <a:buChar char="q"/>
              <a:defRPr>
                <a:solidFill>
                  <a:srgbClr val="002060"/>
                </a:solidFill>
              </a:defRPr>
            </a:lvl2pPr>
            <a:lvl3pPr marL="1976438" indent="-538163">
              <a:buClr>
                <a:srgbClr val="00B050"/>
              </a:buClr>
              <a:buFont typeface="Wingdings" panose="05000000000000000000" pitchFamily="2" charset="2"/>
              <a:buChar char="q"/>
              <a:defRPr>
                <a:solidFill>
                  <a:srgbClr val="002060"/>
                </a:solidFill>
              </a:defRPr>
            </a:lvl3pPr>
            <a:lvl4pPr marL="2514600" indent="-538163">
              <a:buClr>
                <a:srgbClr val="00B050"/>
              </a:buClr>
              <a:buFont typeface="Wingdings" panose="05000000000000000000" pitchFamily="2" charset="2"/>
              <a:buChar char="q"/>
              <a:defRPr>
                <a:solidFill>
                  <a:srgbClr val="002060"/>
                </a:solidFill>
              </a:defRPr>
            </a:lvl4pPr>
            <a:lvl5pPr marL="3052763" indent="-538163">
              <a:buClr>
                <a:srgbClr val="00B050"/>
              </a:buClr>
              <a:buFont typeface="Wingdings" panose="05000000000000000000" pitchFamily="2" charset="2"/>
              <a:buChar char="q"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11560" y="1"/>
            <a:ext cx="8352928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486926" y="6581775"/>
            <a:ext cx="6747837" cy="280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r>
              <a:rPr lang="it-IT" dirty="0"/>
              <a:t>OSSFOR</a:t>
            </a:r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092280" y="6587774"/>
            <a:ext cx="504000" cy="288000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ts val="0"/>
              </a:spcBef>
              <a:spcAft>
                <a:spcPct val="0"/>
              </a:spcAft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‹N›</a:t>
            </a:fld>
            <a:endParaRPr lang="pt-BR" sz="10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abelle e Grafi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3" y="357166"/>
            <a:ext cx="8675687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CC00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8" name="Segnaposto data 9"/>
          <p:cNvSpPr>
            <a:spLocks noGrp="1"/>
          </p:cNvSpPr>
          <p:nvPr>
            <p:ph type="dt" sz="half" idx="2"/>
          </p:nvPr>
        </p:nvSpPr>
        <p:spPr>
          <a:xfrm>
            <a:off x="611560" y="1"/>
            <a:ext cx="8352928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10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486926" y="6581775"/>
            <a:ext cx="6747837" cy="280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092280" y="6587774"/>
            <a:ext cx="504000" cy="288000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ts val="0"/>
              </a:spcBef>
              <a:spcAft>
                <a:spcPct val="0"/>
              </a:spcAft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‹N›</a:t>
            </a:fld>
            <a:endParaRPr lang="pt-BR" sz="10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9"/>
          <p:cNvSpPr>
            <a:spLocks noGrp="1"/>
          </p:cNvSpPr>
          <p:nvPr>
            <p:ph type="dt" sz="half" idx="2"/>
          </p:nvPr>
        </p:nvSpPr>
        <p:spPr>
          <a:xfrm>
            <a:off x="611560" y="1"/>
            <a:ext cx="8352928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9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486926" y="6581775"/>
            <a:ext cx="6747837" cy="280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092280" y="6587774"/>
            <a:ext cx="504000" cy="288000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ts val="0"/>
              </a:spcBef>
              <a:spcAft>
                <a:spcPct val="0"/>
              </a:spcAft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‹N›</a:t>
            </a:fld>
            <a:endParaRPr lang="pt-BR" sz="100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Ultima Dia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42938" y="1958975"/>
            <a:ext cx="8701062" cy="14700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CC00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4391044"/>
            <a:ext cx="8715404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092280" y="6587774"/>
            <a:ext cx="504000" cy="288000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ts val="0"/>
              </a:spcBef>
              <a:spcAft>
                <a:spcPct val="0"/>
              </a:spcAft>
              <a:defRPr lang="it-IT" sz="14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‹N›</a:t>
            </a:fld>
            <a:endParaRPr lang="pt-BR" sz="10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469901" y="438913"/>
            <a:ext cx="848836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468313" cy="6858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pic>
        <p:nvPicPr>
          <p:cNvPr id="1033" name="Picture 12" descr="imml-019b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1479" y="6560842"/>
            <a:ext cx="228422" cy="293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63495" y="6565064"/>
            <a:ext cx="84899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35496" y="484123"/>
            <a:ext cx="369332" cy="59055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bg1"/>
                </a:solidFill>
                <a:latin typeface="+mj-lt"/>
              </a:rPr>
              <a:t>Federico Spandonaro -</a:t>
            </a:r>
            <a:r>
              <a:rPr lang="it-IT" sz="1200" baseline="0" dirty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1200" dirty="0" err="1">
                <a:solidFill>
                  <a:schemeClr val="bg1"/>
                </a:solidFill>
                <a:latin typeface="+mj-lt"/>
              </a:rPr>
              <a:t>Univ</a:t>
            </a:r>
            <a:r>
              <a:rPr lang="it-IT" sz="1200" dirty="0">
                <a:solidFill>
                  <a:schemeClr val="bg1"/>
                </a:solidFill>
                <a:latin typeface="+mj-lt"/>
              </a:rPr>
              <a:t>. degli Studi Roma Tor Vergata</a:t>
            </a:r>
            <a:r>
              <a:rPr lang="it-IT" sz="1200" i="1" kern="1200" dirty="0">
                <a:solidFill>
                  <a:schemeClr val="bg1"/>
                </a:solidFill>
                <a:latin typeface="Arial" charset="0"/>
                <a:ea typeface="+mn-ea"/>
                <a:cs typeface="Arial" charset="0"/>
              </a:rPr>
              <a:t> – CREA Sanità</a:t>
            </a:r>
            <a:endParaRPr lang="it-IT" sz="12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7544" cy="43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61470"/>
            <a:ext cx="245448" cy="292936"/>
          </a:xfrm>
          <a:prstGeom prst="rect">
            <a:avLst/>
          </a:prstGeom>
        </p:spPr>
      </p:pic>
      <p:sp>
        <p:nvSpPr>
          <p:cNvPr id="23" name="CasellaDiTesto 22"/>
          <p:cNvSpPr txBox="1"/>
          <p:nvPr userDrawn="1"/>
        </p:nvSpPr>
        <p:spPr>
          <a:xfrm>
            <a:off x="7452320" y="6576197"/>
            <a:ext cx="64807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400" i="1" kern="1200" dirty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rPr>
              <a:t>/ 18</a:t>
            </a:r>
            <a:endParaRPr lang="pt-BR" sz="1000" i="1" kern="1200" dirty="0">
              <a:solidFill>
                <a:srgbClr val="000066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22" r:id="rId2"/>
    <p:sldLayoutId id="2147483716" r:id="rId3"/>
    <p:sldLayoutId id="2147483720" r:id="rId4"/>
    <p:sldLayoutId id="2147483721" r:id="rId5"/>
    <p:sldLayoutId id="2147483723" r:id="rId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874713" indent="-417513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800">
          <a:solidFill>
            <a:srgbClr val="000066"/>
          </a:solidFill>
          <a:latin typeface="+mn-lt"/>
          <a:cs typeface="+mn-cs"/>
        </a:defRPr>
      </a:lvl2pPr>
      <a:lvl3pPr marL="1408113" indent="-419100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400">
          <a:solidFill>
            <a:srgbClr val="000066"/>
          </a:solidFill>
          <a:latin typeface="+mn-lt"/>
          <a:cs typeface="+mn-cs"/>
        </a:defRPr>
      </a:lvl3pPr>
      <a:lvl4pPr marL="1951038" indent="-428625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000">
          <a:solidFill>
            <a:srgbClr val="000066"/>
          </a:solidFill>
          <a:latin typeface="+mn-lt"/>
          <a:cs typeface="+mn-cs"/>
        </a:defRPr>
      </a:lvl4pPr>
      <a:lvl5pPr marL="2484438" indent="-419100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000">
          <a:solidFill>
            <a:srgbClr val="000066"/>
          </a:solidFill>
          <a:latin typeface="+mn-lt"/>
          <a:cs typeface="+mn-cs"/>
        </a:defRPr>
      </a:lvl5pPr>
      <a:lvl6pPr marL="2941638" indent="-419100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000">
          <a:solidFill>
            <a:srgbClr val="000066"/>
          </a:solidFill>
          <a:latin typeface="+mn-lt"/>
          <a:cs typeface="+mn-cs"/>
        </a:defRPr>
      </a:lvl6pPr>
      <a:lvl7pPr marL="3398838" indent="-419100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000">
          <a:solidFill>
            <a:srgbClr val="000066"/>
          </a:solidFill>
          <a:latin typeface="+mn-lt"/>
          <a:cs typeface="+mn-cs"/>
        </a:defRPr>
      </a:lvl7pPr>
      <a:lvl8pPr marL="3856038" indent="-419100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000">
          <a:solidFill>
            <a:srgbClr val="000066"/>
          </a:solidFill>
          <a:latin typeface="+mn-lt"/>
          <a:cs typeface="+mn-cs"/>
        </a:defRPr>
      </a:lvl8pPr>
      <a:lvl9pPr marL="4313238" indent="-419100" algn="l" rtl="0" eaLnBrk="1" fontAlgn="base" hangingPunct="1">
        <a:spcBef>
          <a:spcPct val="20000"/>
        </a:spcBef>
        <a:spcAft>
          <a:spcPct val="0"/>
        </a:spcAft>
        <a:buBlip>
          <a:blip r:embed="rId12"/>
        </a:buBlip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2938" y="764704"/>
            <a:ext cx="8701062" cy="1470025"/>
          </a:xfrm>
        </p:spPr>
        <p:txBody>
          <a:bodyPr/>
          <a:lstStyle/>
          <a:p>
            <a:r>
              <a:rPr lang="it-IT" dirty="0"/>
              <a:t>Farmaci orfani</a:t>
            </a:r>
            <a:br>
              <a:rPr lang="it-IT" dirty="0"/>
            </a:br>
            <a:r>
              <a:rPr lang="it-IT" dirty="0"/>
              <a:t>Profili economici</a:t>
            </a:r>
            <a:endParaRPr lang="it-IT" sz="3200" b="0" i="1" dirty="0">
              <a:solidFill>
                <a:srgbClr val="000066"/>
              </a:solidFill>
              <a:effectLst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3573016"/>
            <a:ext cx="8715404" cy="1822328"/>
          </a:xfrm>
        </p:spPr>
        <p:txBody>
          <a:bodyPr/>
          <a:lstStyle/>
          <a:p>
            <a:br>
              <a:rPr lang="it-IT" sz="4000" dirty="0">
                <a:solidFill>
                  <a:srgbClr val="00CC00"/>
                </a:solidFill>
              </a:rPr>
            </a:br>
            <a:r>
              <a:rPr lang="it-IT" sz="4400" dirty="0"/>
              <a:t>Federico  Spandonaro</a:t>
            </a:r>
            <a:br>
              <a:rPr lang="it-IT" sz="4400" dirty="0"/>
            </a:br>
            <a:br>
              <a:rPr lang="it-IT" sz="900" dirty="0"/>
            </a:br>
            <a:endParaRPr lang="it-IT" sz="900" dirty="0"/>
          </a:p>
          <a:p>
            <a:pPr algn="l"/>
            <a:br>
              <a:rPr lang="it-IT" sz="900" dirty="0"/>
            </a:br>
            <a:r>
              <a:rPr lang="it-IT" sz="900" dirty="0"/>
              <a:t>                    </a:t>
            </a:r>
            <a:r>
              <a:rPr lang="it-IT" sz="2400" i="1" dirty="0"/>
              <a:t>Università degli studi di Roma Tor Vergata</a:t>
            </a:r>
          </a:p>
          <a:p>
            <a:endParaRPr lang="it-IT" sz="1050" i="1" dirty="0"/>
          </a:p>
          <a:p>
            <a:pPr algn="l"/>
            <a:r>
              <a:rPr lang="it-IT" sz="2000" i="1" dirty="0"/>
              <a:t> Consorzio per la Ricerca Economica Applicata in Sanità</a:t>
            </a:r>
            <a:endParaRPr lang="it-IT" sz="2400" i="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691" y="5725207"/>
            <a:ext cx="1296144" cy="580583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763" y="5184947"/>
            <a:ext cx="493526" cy="561971"/>
          </a:xfrm>
          <a:prstGeom prst="rect">
            <a:avLst/>
          </a:prstGeom>
        </p:spPr>
      </p:pic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402587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568" y="1356017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1704348"/>
            <a:ext cx="7169381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Costo della ricerca</a:t>
            </a:r>
          </a:p>
          <a:p>
            <a:pPr marL="987425" lvl="2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(ritorno dall’investimento)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R&amp;S x .....................................</a:t>
            </a: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  <a:sym typeface="Wingdings" panose="05000000000000000000" pitchFamily="2" charset="2"/>
              </a:rPr>
              <a:t> incentivi</a:t>
            </a:r>
            <a:endParaRPr lang="it-IT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Insuccessi x ..........................</a:t>
            </a: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  <a:sym typeface="Wingdings" panose="05000000000000000000" pitchFamily="2" charset="2"/>
              </a:rPr>
              <a:t> alti</a:t>
            </a:r>
            <a:endParaRPr lang="it-IT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Tempo x        ..........................</a:t>
            </a: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  <a:sym typeface="Wingdings" panose="05000000000000000000" pitchFamily="2" charset="2"/>
              </a:rPr>
              <a:t> alti</a:t>
            </a:r>
            <a:endParaRPr lang="it-IT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Dimensioni mercato .............</a:t>
            </a: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  <a:sym typeface="Wingdings" panose="05000000000000000000" pitchFamily="2" charset="2"/>
              </a:rPr>
              <a:t> minore</a:t>
            </a:r>
            <a:endParaRPr lang="it-IT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Costo produzione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Costo distribuzione</a:t>
            </a:r>
            <a:r>
              <a:rPr lang="it-IT" sz="2800" b="1" dirty="0">
                <a:solidFill>
                  <a:srgbClr val="0E3874"/>
                </a:solidFill>
                <a:latin typeface="PT Sans Narrow"/>
                <a:cs typeface="PT Sans Narrow"/>
              </a:rPr>
              <a:t> </a:t>
            </a: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........</a:t>
            </a: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  <a:sym typeface="Wingdings" panose="05000000000000000000" pitchFamily="2" charset="2"/>
              </a:rPr>
              <a:t> maggiore</a:t>
            </a:r>
            <a:endParaRPr lang="it-IT" sz="2800" b="1" dirty="0">
              <a:solidFill>
                <a:srgbClr val="20BCAE"/>
              </a:solidFill>
              <a:latin typeface="PT Sans Narrow"/>
              <a:cs typeface="PT Sans Narrow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  <a:t>Note a margine: prezzo</a:t>
            </a:r>
            <a:b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</a:br>
            <a:r>
              <a:rPr lang="it-IT" sz="24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  <a:t>(1/4)</a:t>
            </a:r>
            <a:endParaRPr lang="it-IT" sz="3500" b="1" dirty="0">
              <a:solidFill>
                <a:srgbClr val="0E3874"/>
              </a:solidFill>
              <a:latin typeface="PT Sans Narrow"/>
              <a:ea typeface="Dosis"/>
              <a:cs typeface="PT Sans Narrow"/>
              <a:sym typeface="Dosis"/>
            </a:endParaRP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10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633930450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072" y="1355927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1704348"/>
            <a:ext cx="7169381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Per il produttore: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P = f(CR,AC,Q,T, …)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Variabili (esempi):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CR = Costi di ricerca e accesso al mercato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AC = Costi produzione/distribuzione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Q = Dimensione mercato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T = Durata protezione/mercato</a:t>
            </a:r>
          </a:p>
          <a:p>
            <a:pPr lvl="1"/>
            <a:endParaRPr lang="it-IT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  <a:t>Note a margine: prezzo</a:t>
            </a:r>
            <a:b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</a:br>
            <a:r>
              <a:rPr lang="it-IT" sz="24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  <a:t>(2/4)</a:t>
            </a:r>
            <a:endParaRPr lang="it-IT" sz="3500" b="1" dirty="0">
              <a:solidFill>
                <a:srgbClr val="0E3874"/>
              </a:solidFill>
              <a:latin typeface="PT Sans Narrow"/>
              <a:ea typeface="Dosis"/>
              <a:cs typeface="PT Sans Narrow"/>
              <a:sym typeface="Dosis"/>
            </a:endParaRP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11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4126759605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06" y="1328566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1704348"/>
            <a:ext cx="7169381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Per il pagatore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P = f(B,C,I,D, …,Q,T,…)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Variabili (esempi):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B = Beneficio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C = Costo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I  = Budget impact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D = Distribuzione effetti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Q = Dimensione mercato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T = Durata protezione/mercato</a:t>
            </a:r>
          </a:p>
          <a:p>
            <a:pPr lvl="1"/>
            <a:endParaRPr lang="it-IT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  <a:t>Note a margine: prezzo</a:t>
            </a:r>
            <a:b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</a:br>
            <a:r>
              <a:rPr lang="it-IT" sz="24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  <a:t>(3/4)</a:t>
            </a:r>
            <a:endParaRPr lang="it-IT" sz="3500" b="1" dirty="0">
              <a:solidFill>
                <a:srgbClr val="0E3874"/>
              </a:solidFill>
              <a:latin typeface="PT Sans Narrow"/>
              <a:ea typeface="Dosis"/>
              <a:cs typeface="PT Sans Narrow"/>
              <a:sym typeface="Dosis"/>
            </a:endParaRP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12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3641996361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605" y="1305433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869719" y="2317629"/>
            <a:ext cx="7169381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Quello che rende coerente il mercato è il bilanciamento fra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Possibilità di ritorno dall’investimento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Riconoscimento della variabile </a:t>
            </a:r>
            <a:r>
              <a:rPr lang="it-IT" sz="2400" b="1" dirty="0">
                <a:solidFill>
                  <a:srgbClr val="0E38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dimensionamento del mercato</a:t>
            </a:r>
            <a:r>
              <a:rPr lang="it-IT" sz="2400" b="1" dirty="0">
                <a:solidFill>
                  <a:srgbClr val="0E38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Probabilmente questo rende il tutto coerente anche con l’aspetto etico/distributivo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  <a:t>Note a margine: prezzo</a:t>
            </a:r>
            <a:b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</a:br>
            <a:r>
              <a:rPr lang="it-IT" sz="24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  <a:t>(4/4)</a:t>
            </a:r>
            <a:endParaRPr lang="it-IT" sz="3500" b="1" dirty="0">
              <a:solidFill>
                <a:srgbClr val="0E3874"/>
              </a:solidFill>
              <a:latin typeface="PT Sans Narrow"/>
              <a:ea typeface="Dosis"/>
              <a:cs typeface="PT Sans Narrow"/>
              <a:sym typeface="Dosis"/>
            </a:endParaRP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13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833104658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266" y="1334109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1704348"/>
            <a:ext cx="7169381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b="1" dirty="0" err="1">
                <a:solidFill>
                  <a:srgbClr val="20BCAE"/>
                </a:solidFill>
                <a:latin typeface="PT Sans Narrow"/>
                <a:cs typeface="PT Sans Narrow"/>
              </a:rPr>
              <a:t>Picavet</a:t>
            </a: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 2015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ICUR medio € 40.242 (€ 6.311-974.917)</a:t>
            </a:r>
          </a:p>
          <a:p>
            <a:pPr marL="987425" lvl="2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Dimensione dello scarto 10</a:t>
            </a:r>
            <a:r>
              <a:rPr lang="it-IT" sz="2000" baseline="30000" dirty="0">
                <a:latin typeface="PT Sans Narrow"/>
                <a:cs typeface="PT Sans Narrow"/>
              </a:rPr>
              <a:t>3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Epidemiologia (MR da 1x60mil. 5x10.000) </a:t>
            </a:r>
          </a:p>
          <a:p>
            <a:pPr marL="987425" lvl="2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5 su 10.000 = 30.000</a:t>
            </a:r>
          </a:p>
          <a:p>
            <a:pPr marL="987425" lvl="2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Dimensione dello scarto (ITA) 10</a:t>
            </a:r>
            <a:r>
              <a:rPr lang="it-IT" sz="2000" baseline="30000" dirty="0">
                <a:latin typeface="PT Sans Narrow"/>
                <a:cs typeface="PT Sans Narrow"/>
              </a:rPr>
              <a:t>4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  <a:t>Riferimenti empirici</a:t>
            </a:r>
          </a:p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  <a:sym typeface="Dosis"/>
              </a:rPr>
              <a:t>(1/2)</a:t>
            </a: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14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992628583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06" y="1328566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1704348"/>
            <a:ext cx="7169381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Messori 2010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CAxP</a:t>
            </a: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 = 10.000 + 2.000.000*e</a:t>
            </a:r>
            <a:r>
              <a:rPr lang="it-IT" sz="2400" b="1" baseline="30000" dirty="0">
                <a:solidFill>
                  <a:srgbClr val="0E3874"/>
                </a:solidFill>
                <a:latin typeface="PT Sans Narrow"/>
                <a:cs typeface="PT Sans Narrow"/>
              </a:rPr>
              <a:t>-0,004NP</a:t>
            </a:r>
          </a:p>
          <a:p>
            <a:pPr marL="987425" lvl="2" indent="-365125">
              <a:buFont typeface="Arial" panose="020B0604020202020204" pitchFamily="34" charset="0"/>
              <a:buChar char="•"/>
            </a:pPr>
            <a:r>
              <a:rPr lang="it-IT" sz="2000" dirty="0" err="1">
                <a:latin typeface="PT Sans Narrow"/>
                <a:cs typeface="PT Sans Narrow"/>
              </a:rPr>
              <a:t>CAxP</a:t>
            </a:r>
            <a:r>
              <a:rPr lang="it-IT" sz="2000" dirty="0">
                <a:latin typeface="PT Sans Narrow"/>
                <a:cs typeface="PT Sans Narrow"/>
              </a:rPr>
              <a:t> = Costo annuo per paziente</a:t>
            </a:r>
          </a:p>
          <a:p>
            <a:pPr marL="987425" lvl="2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NP = Numero pazienti</a:t>
            </a:r>
          </a:p>
          <a:p>
            <a:pPr marL="987425" lvl="1" indent="-365125">
              <a:buFont typeface="Arial" panose="020B0604020202020204" pitchFamily="34" charset="0"/>
              <a:buChar char="•"/>
            </a:pPr>
            <a:endParaRPr lang="it-IT" sz="2000" dirty="0">
              <a:latin typeface="PT Sans Narrow"/>
              <a:cs typeface="PT Sans Narrow"/>
            </a:endParaRPr>
          </a:p>
          <a:p>
            <a:pPr marL="987425" lvl="1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&gt; 0,5 su 10.000 (3.000) = </a:t>
            </a:r>
            <a:r>
              <a:rPr lang="it-IT" sz="2000" dirty="0" err="1">
                <a:latin typeface="PT Sans Narrow"/>
                <a:cs typeface="PT Sans Narrow"/>
              </a:rPr>
              <a:t>ca</a:t>
            </a:r>
            <a:r>
              <a:rPr lang="it-IT" sz="2000" dirty="0">
                <a:latin typeface="PT Sans Narrow"/>
                <a:cs typeface="PT Sans Narrow"/>
              </a:rPr>
              <a:t>. € 10.000</a:t>
            </a:r>
          </a:p>
          <a:p>
            <a:pPr marL="987425" lvl="1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ITA-Fatt. </a:t>
            </a:r>
            <a:r>
              <a:rPr lang="it-IT" sz="2000" dirty="0" err="1">
                <a:latin typeface="PT Sans Narrow"/>
                <a:cs typeface="PT Sans Narrow"/>
              </a:rPr>
              <a:t>ca</a:t>
            </a:r>
            <a:r>
              <a:rPr lang="it-IT" sz="2000" dirty="0">
                <a:latin typeface="PT Sans Narrow"/>
                <a:cs typeface="PT Sans Narrow"/>
              </a:rPr>
              <a:t>. €  30 mil.</a:t>
            </a:r>
          </a:p>
          <a:p>
            <a:pPr marL="987425" lvl="1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WW-</a:t>
            </a:r>
            <a:r>
              <a:rPr lang="it-IT" sz="2000" dirty="0" err="1">
                <a:latin typeface="PT Sans Narrow"/>
                <a:cs typeface="PT Sans Narrow"/>
              </a:rPr>
              <a:t>Fatt</a:t>
            </a:r>
            <a:r>
              <a:rPr lang="it-IT" sz="2000" dirty="0">
                <a:latin typeface="PT Sans Narrow"/>
                <a:cs typeface="PT Sans Narrow"/>
              </a:rPr>
              <a:t> </a:t>
            </a:r>
            <a:r>
              <a:rPr lang="it-IT" sz="2000" dirty="0" err="1">
                <a:latin typeface="PT Sans Narrow"/>
                <a:cs typeface="PT Sans Narrow"/>
              </a:rPr>
              <a:t>ca</a:t>
            </a:r>
            <a:r>
              <a:rPr lang="it-IT" sz="2000" dirty="0">
                <a:latin typeface="PT Sans Narrow"/>
                <a:cs typeface="PT Sans Narrow"/>
              </a:rPr>
              <a:t>. € 1 </a:t>
            </a:r>
            <a:r>
              <a:rPr lang="it-IT" sz="2000" dirty="0" err="1">
                <a:latin typeface="PT Sans Narrow"/>
                <a:cs typeface="PT Sans Narrow"/>
              </a:rPr>
              <a:t>mld</a:t>
            </a:r>
            <a:r>
              <a:rPr lang="it-IT" sz="2000" dirty="0">
                <a:latin typeface="PT Sans Narrow"/>
                <a:cs typeface="PT Sans Narrow"/>
              </a:rPr>
              <a:t>.</a:t>
            </a:r>
          </a:p>
          <a:p>
            <a:pPr marL="987425" lvl="1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it-IT" sz="2000" dirty="0">
                <a:latin typeface="PT Sans Narrow"/>
                <a:cs typeface="PT Sans Narrow"/>
              </a:rPr>
              <a:t>ICUR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it-IT" sz="2000" dirty="0">
                <a:latin typeface="PT Sans Narrow"/>
                <a:cs typeface="PT Sans Narrow"/>
              </a:rPr>
              <a:t> (</a:t>
            </a:r>
            <a:r>
              <a:rPr lang="it-IT" sz="2000" dirty="0" err="1">
                <a:latin typeface="PT Sans Narrow"/>
                <a:cs typeface="PT Sans Narrow"/>
              </a:rPr>
              <a:t>Ip</a:t>
            </a:r>
            <a:r>
              <a:rPr lang="it-IT" sz="2000" dirty="0">
                <a:latin typeface="PT Sans Narrow"/>
                <a:cs typeface="PT Sans Narrow"/>
              </a:rPr>
              <a:t>. 0,5 QALY guadagnati) =  € 20.000</a:t>
            </a:r>
          </a:p>
          <a:p>
            <a:pPr marL="987425" lvl="1" indent="-365125">
              <a:buFont typeface="Arial" panose="020B0604020202020204" pitchFamily="34" charset="0"/>
              <a:buChar char="•"/>
            </a:pPr>
            <a:endParaRPr lang="it-IT" sz="2000" dirty="0">
              <a:latin typeface="PT Sans Narrow"/>
              <a:cs typeface="PT Sans Narrow"/>
            </a:endParaRPr>
          </a:p>
          <a:p>
            <a:pPr marL="987425" lvl="1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5 su 60 milioni   = </a:t>
            </a:r>
            <a:r>
              <a:rPr lang="it-IT" sz="2000" dirty="0" err="1">
                <a:latin typeface="PT Sans Narrow"/>
                <a:cs typeface="PT Sans Narrow"/>
              </a:rPr>
              <a:t>ca</a:t>
            </a:r>
            <a:r>
              <a:rPr lang="it-IT" sz="2000" dirty="0">
                <a:latin typeface="PT Sans Narrow"/>
                <a:cs typeface="PT Sans Narrow"/>
              </a:rPr>
              <a:t>. € 2.000.000</a:t>
            </a:r>
          </a:p>
          <a:p>
            <a:pPr marL="987425" lvl="1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ITA-Fatt. </a:t>
            </a:r>
            <a:r>
              <a:rPr lang="it-IT" sz="2000" dirty="0" err="1">
                <a:latin typeface="PT Sans Narrow"/>
                <a:cs typeface="PT Sans Narrow"/>
              </a:rPr>
              <a:t>ca</a:t>
            </a:r>
            <a:r>
              <a:rPr lang="it-IT" sz="2000" dirty="0">
                <a:latin typeface="PT Sans Narrow"/>
                <a:cs typeface="PT Sans Narrow"/>
              </a:rPr>
              <a:t>. €  9 mil.</a:t>
            </a:r>
          </a:p>
          <a:p>
            <a:pPr marL="987425" lvl="1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WW-</a:t>
            </a:r>
            <a:r>
              <a:rPr lang="it-IT" sz="2000" dirty="0" err="1">
                <a:latin typeface="PT Sans Narrow"/>
                <a:cs typeface="PT Sans Narrow"/>
              </a:rPr>
              <a:t>Fatt</a:t>
            </a:r>
            <a:r>
              <a:rPr lang="it-IT" sz="2000" dirty="0">
                <a:latin typeface="PT Sans Narrow"/>
                <a:cs typeface="PT Sans Narrow"/>
              </a:rPr>
              <a:t> </a:t>
            </a:r>
            <a:r>
              <a:rPr lang="it-IT" sz="2000" dirty="0" err="1">
                <a:latin typeface="PT Sans Narrow"/>
                <a:cs typeface="PT Sans Narrow"/>
              </a:rPr>
              <a:t>ca</a:t>
            </a:r>
            <a:r>
              <a:rPr lang="it-IT" sz="2000" dirty="0">
                <a:latin typeface="PT Sans Narrow"/>
                <a:cs typeface="PT Sans Narrow"/>
              </a:rPr>
              <a:t>. € 300 mil. </a:t>
            </a:r>
          </a:p>
          <a:p>
            <a:pPr marL="987425" lvl="1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it-IT" sz="2000" dirty="0">
                <a:latin typeface="PT Sans Narrow"/>
                <a:cs typeface="PT Sans Narrow"/>
              </a:rPr>
              <a:t>ICUR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it-IT" sz="2000" dirty="0">
                <a:latin typeface="PT Sans Narrow"/>
                <a:cs typeface="PT Sans Narrow"/>
              </a:rPr>
              <a:t> (</a:t>
            </a:r>
            <a:r>
              <a:rPr lang="it-IT" sz="2000" dirty="0" err="1">
                <a:latin typeface="PT Sans Narrow"/>
                <a:cs typeface="PT Sans Narrow"/>
              </a:rPr>
              <a:t>Ip</a:t>
            </a:r>
            <a:r>
              <a:rPr lang="it-IT" sz="2000" dirty="0">
                <a:latin typeface="PT Sans Narrow"/>
                <a:cs typeface="PT Sans Narrow"/>
              </a:rPr>
              <a:t>. 0,5 QALY guadagnati) =  € 4.000.000</a:t>
            </a:r>
          </a:p>
          <a:p>
            <a:pPr marL="987425" lvl="1" indent="-365125">
              <a:buFont typeface="Arial" panose="020B0604020202020204" pitchFamily="34" charset="0"/>
              <a:buChar char="•"/>
            </a:pPr>
            <a:endParaRPr lang="it-IT" sz="2000" dirty="0">
              <a:latin typeface="PT Sans Narrow"/>
              <a:cs typeface="PT Sans Narrow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  <a:t>Riferimenti empirici</a:t>
            </a:r>
          </a:p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  <a:sym typeface="Dosis"/>
              </a:rPr>
              <a:t>(2/2)</a:t>
            </a: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15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766667032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654" y="1340376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1704348"/>
            <a:ext cx="7169381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Definire un </a:t>
            </a:r>
            <a:r>
              <a:rPr lang="it-IT" sz="2800" b="1" dirty="0" err="1">
                <a:solidFill>
                  <a:srgbClr val="20BCAE"/>
                </a:solidFill>
                <a:latin typeface="PT Sans Narrow"/>
                <a:cs typeface="PT Sans Narrow"/>
              </a:rPr>
              <a:t>benchmarck</a:t>
            </a: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 a</a:t>
            </a:r>
            <a:b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</a:b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supporto delle decisioni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Rendere esplicita la relazione fra prezzo/costo e dimensioni del mercato (numero pazienti)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Rivalutare i parametri in funzione dei costi di ricerca e dei fatturati potenziali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Introdurre nella formula un correttivo per la costo efficacia (innovatività)</a:t>
            </a:r>
            <a:endParaRPr lang="it-IT" sz="2000" dirty="0">
              <a:latin typeface="PT Sans Narrow"/>
              <a:cs typeface="PT Sans Narrow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  <a:t>Prospettive</a:t>
            </a:r>
            <a:endParaRPr lang="it-IT" sz="2400" b="1" dirty="0">
              <a:solidFill>
                <a:srgbClr val="0E3874"/>
              </a:solidFill>
              <a:latin typeface="PT Sans Narrow"/>
              <a:ea typeface="Dosis"/>
              <a:cs typeface="PT Sans Narrow"/>
              <a:sym typeface="Dosis"/>
            </a:endParaRP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16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3702696469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9865" y="1271477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1704348"/>
            <a:ext cx="7446950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La questione è chiara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Oltre gli incentivi bisogna garantire</a:t>
            </a:r>
            <a:b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</a:b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adeguata profittabilità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Le Agenzie ne tengono conto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Ma in modo implicito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I numeri sono spesso fuorvianti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Vanno adeguatamente analizzati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A volte l’apparenza inganna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La costo-efficacia può essere fuorviante…anche se non può essere ignorata</a:t>
            </a:r>
            <a:endParaRPr lang="it-IT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</a:rPr>
              <a:t>Riflessioni finali</a:t>
            </a:r>
            <a:endParaRPr lang="it-IT" sz="2400" b="1" dirty="0">
              <a:solidFill>
                <a:srgbClr val="0E3874"/>
              </a:solidFill>
              <a:latin typeface="PT Sans Narrow"/>
              <a:ea typeface="Dosis"/>
              <a:cs typeface="PT Sans Narrow"/>
              <a:sym typeface="Dosis"/>
            </a:endParaRP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17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4160125051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br>
              <a:rPr lang="it-IT" sz="3200" dirty="0">
                <a:solidFill>
                  <a:srgbClr val="F8F8F8"/>
                </a:solidFill>
              </a:rPr>
            </a:br>
            <a:br>
              <a:rPr lang="it-IT" sz="3200" dirty="0">
                <a:solidFill>
                  <a:srgbClr val="F8F8F8"/>
                </a:solidFill>
              </a:rPr>
            </a:br>
            <a:br>
              <a:rPr lang="it-IT" sz="3200" dirty="0">
                <a:solidFill>
                  <a:srgbClr val="F8F8F8"/>
                </a:solidFill>
              </a:rPr>
            </a:br>
            <a:br>
              <a:rPr lang="it-IT" sz="4800" dirty="0"/>
            </a:br>
            <a:endParaRPr lang="it-IT" sz="2400" dirty="0">
              <a:solidFill>
                <a:srgbClr val="000066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835696" y="4562750"/>
            <a:ext cx="7164288" cy="1752600"/>
          </a:xfrm>
        </p:spPr>
        <p:txBody>
          <a:bodyPr/>
          <a:lstStyle/>
          <a:p>
            <a:r>
              <a:rPr lang="it-IT" sz="2800" dirty="0"/>
              <a:t>federico.spandonaro@uniroma2.it</a:t>
            </a:r>
            <a:br>
              <a:rPr lang="it-IT" sz="2800" b="1" dirty="0"/>
            </a:br>
            <a:br>
              <a:rPr lang="it-IT" b="1" dirty="0"/>
            </a:br>
            <a:r>
              <a:rPr lang="it-IT" sz="2800" dirty="0"/>
              <a:t>presidente@creasanita.it</a:t>
            </a:r>
            <a:br>
              <a:rPr lang="it-IT" sz="2800" dirty="0"/>
            </a:br>
            <a:r>
              <a:rPr lang="it-IT" sz="2800" dirty="0"/>
              <a:t>www.creasanita.it</a:t>
            </a:r>
            <a:endParaRPr lang="it-IT" sz="2800" b="1" dirty="0"/>
          </a:p>
        </p:txBody>
      </p:sp>
      <p:sp>
        <p:nvSpPr>
          <p:cNvPr id="7" name="Sottotitolo 3"/>
          <p:cNvSpPr txBox="1">
            <a:spLocks/>
          </p:cNvSpPr>
          <p:nvPr/>
        </p:nvSpPr>
        <p:spPr>
          <a:xfrm>
            <a:off x="539552" y="3626646"/>
            <a:ext cx="8540824" cy="876300"/>
          </a:xfrm>
          <a:prstGeom prst="rect">
            <a:avLst/>
          </a:prstGeom>
        </p:spPr>
        <p:txBody>
          <a:bodyPr/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r>
              <a:rPr lang="it-IT" sz="3600" b="1" i="0" kern="0" dirty="0"/>
              <a:t>Federico  Spandonaro</a:t>
            </a:r>
            <a:endParaRPr lang="it-IT" b="1" i="0" kern="0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437112"/>
            <a:ext cx="695616" cy="792088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5499374"/>
            <a:ext cx="1656184" cy="741857"/>
          </a:xfrm>
          <a:prstGeom prst="rect">
            <a:avLst/>
          </a:prstGeom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18</a:t>
            </a:fld>
            <a:endParaRPr lang="pt-BR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702" y="1305433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2081369"/>
            <a:ext cx="7169381" cy="36998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rgbClr val="20BCAE"/>
                </a:solidFill>
                <a:latin typeface="PT Sans Narrow"/>
                <a:cs typeface="PT Sans Narrow"/>
              </a:rPr>
              <a:t>Definizioni</a:t>
            </a:r>
            <a:endParaRPr lang="en-US" sz="2800" b="1" dirty="0">
              <a:solidFill>
                <a:srgbClr val="20BCAE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Epidemiologia</a:t>
            </a: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 o </a:t>
            </a: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Fallimento</a:t>
            </a: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 di </a:t>
            </a: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mercato</a:t>
            </a:r>
            <a:endParaRPr lang="en-US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+</a:t>
            </a: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Gravi</a:t>
            </a:r>
            <a:endParaRPr lang="en-US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+Unmet need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+</a:t>
            </a: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Benefici</a:t>
            </a: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 </a:t>
            </a: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significativi</a:t>
            </a:r>
            <a:endParaRPr lang="en-US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365125" lvl="2" indent="-365125"/>
            <a:endParaRPr lang="it-IT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  <a:sym typeface="Dosis"/>
              </a:rPr>
              <a:t>Farmaci Orfani</a:t>
            </a:r>
            <a:endParaRPr lang="en-US" sz="3500" b="1" u="none" strike="noStrike" cap="none" baseline="0" dirty="0">
              <a:solidFill>
                <a:srgbClr val="0E3874"/>
              </a:solidFill>
              <a:latin typeface="PT Sans Narrow"/>
              <a:ea typeface="Dosis"/>
              <a:cs typeface="PT Sans Narrow"/>
              <a:sym typeface="Dosis"/>
            </a:endParaRP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2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293805188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702" y="1305433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1689834"/>
            <a:ext cx="7169381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rgbClr val="20BCAE"/>
                </a:solidFill>
                <a:latin typeface="PT Sans Narrow"/>
                <a:cs typeface="PT Sans Narrow"/>
              </a:rPr>
              <a:t>Definizioni</a:t>
            </a:r>
            <a:endParaRPr lang="en-US" sz="2800" b="1" dirty="0">
              <a:solidFill>
                <a:srgbClr val="20BCAE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Epidemiologia</a:t>
            </a:r>
            <a:endParaRPr lang="en-US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Fallimenti</a:t>
            </a: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 di </a:t>
            </a: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mercato</a:t>
            </a:r>
            <a:endParaRPr lang="en-US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20BCAE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Numeri </a:t>
            </a:r>
            <a:r>
              <a:rPr lang="en-US" sz="2400" b="1">
                <a:solidFill>
                  <a:srgbClr val="0E3874"/>
                </a:solidFill>
                <a:latin typeface="PT Sans Narrow"/>
                <a:cs typeface="PT Sans Narrow"/>
              </a:rPr>
              <a:t>piccoli</a:t>
            </a:r>
            <a:endParaRPr lang="en-US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Difficoltà</a:t>
            </a: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 </a:t>
            </a: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diagnostica</a:t>
            </a: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 e </a:t>
            </a: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organizzativa</a:t>
            </a:r>
            <a:endParaRPr lang="en-US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Scarsi</a:t>
            </a: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 </a:t>
            </a: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rendimenti</a:t>
            </a:r>
            <a:endParaRPr lang="en-US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365125" lvl="2" indent="-365125"/>
            <a:endParaRPr lang="it-IT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  <a:sym typeface="Dosis"/>
              </a:rPr>
              <a:t>Malattie Rare e Farmaci Orfani</a:t>
            </a:r>
            <a:endParaRPr lang="en-US" sz="3500" b="1" u="none" strike="noStrike" cap="none" baseline="0" dirty="0">
              <a:solidFill>
                <a:srgbClr val="0E3874"/>
              </a:solidFill>
              <a:latin typeface="PT Sans Narrow"/>
              <a:ea typeface="Dosis"/>
              <a:cs typeface="PT Sans Narrow"/>
              <a:sym typeface="Dosis"/>
            </a:endParaRP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3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337004863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702" y="1305433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1689834"/>
            <a:ext cx="7169381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20BCAE"/>
                </a:solidFill>
                <a:latin typeface="PT Sans Narrow"/>
                <a:cs typeface="PT Sans Narrow"/>
              </a:rPr>
              <a:t>Generali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Contributi</a:t>
            </a: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 </a:t>
            </a: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alla</a:t>
            </a: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 </a:t>
            </a: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ricerca</a:t>
            </a:r>
            <a:endParaRPr lang="en-US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Market access </a:t>
            </a: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semplificato</a:t>
            </a:r>
            <a:endParaRPr lang="en-US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Tutela</a:t>
            </a: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 </a:t>
            </a: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commerciale</a:t>
            </a:r>
            <a:endParaRPr lang="en-US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20BCAE"/>
              </a:solidFill>
              <a:latin typeface="PT Sans Narrow"/>
              <a:cs typeface="PT Sans Narrow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rgbClr val="20BCAE"/>
                </a:solidFill>
                <a:latin typeface="PT Sans Narrow"/>
                <a:cs typeface="PT Sans Narrow"/>
              </a:rPr>
              <a:t>Nazionali</a:t>
            </a:r>
            <a:endParaRPr lang="en-US" sz="2800" b="1" dirty="0">
              <a:solidFill>
                <a:srgbClr val="20BCAE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Fast track </a:t>
            </a: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rimborsabilità</a:t>
            </a:r>
            <a:endParaRPr lang="en-US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0E3874"/>
                </a:solidFill>
                <a:latin typeface="PT Sans Narrow"/>
                <a:cs typeface="PT Sans Narrow"/>
              </a:rPr>
              <a:t>Esenzione</a:t>
            </a:r>
            <a:r>
              <a:rPr lang="en-US" sz="2400" b="1" dirty="0">
                <a:solidFill>
                  <a:srgbClr val="0E3874"/>
                </a:solidFill>
                <a:latin typeface="PT Sans Narrow"/>
                <a:cs typeface="PT Sans Narrow"/>
              </a:rPr>
              <a:t> payback</a:t>
            </a:r>
          </a:p>
          <a:p>
            <a:pPr marL="365125" lvl="2" indent="-365125"/>
            <a:endParaRPr lang="it-IT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  <a:sym typeface="Dosis"/>
              </a:rPr>
              <a:t>Incentivi</a:t>
            </a:r>
            <a:endParaRPr lang="en-US" sz="3500" b="1" u="none" strike="noStrike" cap="none" baseline="0" dirty="0">
              <a:solidFill>
                <a:srgbClr val="0E3874"/>
              </a:solidFill>
              <a:latin typeface="PT Sans Narrow"/>
              <a:ea typeface="Dosis"/>
              <a:cs typeface="PT Sans Narrow"/>
              <a:sym typeface="Dosis"/>
            </a:endParaRP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4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937723412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00" y="1324219"/>
            <a:ext cx="1262074" cy="1262074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1689834"/>
            <a:ext cx="7169381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Costo – Efficacia 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Vs				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Budget impact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it-IT" sz="2400" b="1" dirty="0">
              <a:solidFill>
                <a:srgbClr val="0E3874"/>
              </a:solidFill>
              <a:latin typeface="PT Sans Narrow"/>
              <a:cs typeface="PT Sans Narrow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Per definizione il problema del budget impact per i FO non è rilevante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  <a:sym typeface="Dosis"/>
              </a:rPr>
              <a:t>Trade-off</a:t>
            </a:r>
            <a:endParaRPr lang="en-US" sz="3500" b="1" u="none" strike="noStrike" cap="none" baseline="0" dirty="0">
              <a:solidFill>
                <a:srgbClr val="0E3874"/>
              </a:solidFill>
              <a:latin typeface="PT Sans Narrow"/>
              <a:ea typeface="Dosis"/>
              <a:cs typeface="PT Sans Narrow"/>
              <a:sym typeface="Dosis"/>
            </a:endParaRP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5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3446243426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072" y="1328566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1704348"/>
            <a:ext cx="7169381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Efficacia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Beneficio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Prezzo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Costo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800" b="1" dirty="0" err="1">
                <a:solidFill>
                  <a:srgbClr val="20BCAE"/>
                </a:solidFill>
                <a:latin typeface="PT Sans Narrow"/>
                <a:cs typeface="PT Sans Narrow"/>
              </a:rPr>
              <a:t>Threshold</a:t>
            </a:r>
            <a:endParaRPr lang="it-IT" sz="2800" b="1" dirty="0">
              <a:solidFill>
                <a:srgbClr val="20BCAE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Dimensione distributiva e quindi etica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  <a:sym typeface="Dosis"/>
              </a:rPr>
              <a:t>Le dimensioni del problema</a:t>
            </a:r>
            <a:endParaRPr lang="en-US" sz="3500" b="1" u="none" strike="noStrike" cap="none" baseline="0" dirty="0">
              <a:solidFill>
                <a:srgbClr val="0E3874"/>
              </a:solidFill>
              <a:latin typeface="PT Sans Narrow"/>
              <a:ea typeface="Dosis"/>
              <a:cs typeface="PT Sans Narrow"/>
              <a:sym typeface="Dosis"/>
            </a:endParaRP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6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604430018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072" y="1328566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1704348"/>
            <a:ext cx="7169381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Efficacia</a:t>
            </a:r>
          </a:p>
          <a:p>
            <a:pPr marL="987425" lvl="2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O è unico o </a:t>
            </a:r>
            <a:r>
              <a:rPr lang="it-IT" sz="2000" dirty="0" err="1">
                <a:latin typeface="PT Sans Narrow"/>
                <a:cs typeface="PT Sans Narrow"/>
              </a:rPr>
              <a:t>breakthrough</a:t>
            </a:r>
            <a:endParaRPr lang="it-IT" sz="2000" dirty="0"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A volte di difficile determinazione</a:t>
            </a:r>
          </a:p>
          <a:p>
            <a:pPr marL="987425" lvl="2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Dati incompleti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… in tale caso non c’è alternativa …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Non sembra rappresentare un elemento critico</a:t>
            </a:r>
          </a:p>
          <a:p>
            <a:pPr marL="987425" lvl="2" indent="-365125">
              <a:buFont typeface="Arial" panose="020B0604020202020204" pitchFamily="34" charset="0"/>
              <a:buChar char="•"/>
            </a:pPr>
            <a:endParaRPr lang="it-IT" sz="2000" dirty="0">
              <a:latin typeface="PT Sans Narrow"/>
              <a:cs typeface="PT Sans Narrow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20BCAE"/>
                </a:solidFill>
                <a:latin typeface="PT Sans Narrow"/>
                <a:cs typeface="PT Sans Narrow"/>
              </a:rPr>
              <a:t>Prezzo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rgbClr val="0E3874"/>
                </a:solidFill>
                <a:latin typeface="PT Sans Narrow"/>
                <a:cs typeface="PT Sans Narrow"/>
              </a:rPr>
              <a:t>Costo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000" b="1" dirty="0" err="1">
                <a:solidFill>
                  <a:srgbClr val="20BCAE"/>
                </a:solidFill>
                <a:latin typeface="PT Sans Narrow"/>
                <a:cs typeface="PT Sans Narrow"/>
              </a:rPr>
              <a:t>Threshold</a:t>
            </a:r>
            <a:endParaRPr lang="it-IT" sz="2000" b="1" dirty="0">
              <a:solidFill>
                <a:srgbClr val="20BCAE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rgbClr val="0E3874"/>
                </a:solidFill>
                <a:latin typeface="PT Sans Narrow"/>
                <a:cs typeface="PT Sans Narrow"/>
              </a:rPr>
              <a:t>Dimensione distributiva e quindi etica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  <a:sym typeface="Dosis"/>
              </a:rPr>
              <a:t>Le dimensioni del problema</a:t>
            </a:r>
          </a:p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2400" b="1" u="none" strike="noStrike" cap="none" baseline="0" dirty="0">
                <a:solidFill>
                  <a:srgbClr val="0E3874"/>
                </a:solidFill>
                <a:latin typeface="PT Sans Narrow"/>
                <a:ea typeface="Dosis"/>
                <a:cs typeface="PT Sans Narrow"/>
                <a:sym typeface="Dosis"/>
              </a:rPr>
              <a:t>(segue)</a:t>
            </a:r>
            <a:endParaRPr lang="en-US" sz="3500" b="1" u="none" strike="noStrike" cap="none" baseline="0" dirty="0">
              <a:solidFill>
                <a:srgbClr val="0E3874"/>
              </a:solidFill>
              <a:latin typeface="PT Sans Narrow"/>
              <a:ea typeface="Dosis"/>
              <a:cs typeface="PT Sans Narrow"/>
              <a:sym typeface="Dosis"/>
            </a:endParaRP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7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350562230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328566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1704348"/>
            <a:ext cx="7169381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800" b="1" dirty="0" err="1">
                <a:solidFill>
                  <a:srgbClr val="20BCAE"/>
                </a:solidFill>
                <a:latin typeface="PT Sans Narrow"/>
                <a:cs typeface="PT Sans Narrow"/>
              </a:rPr>
              <a:t>Threshold</a:t>
            </a:r>
            <a:endParaRPr lang="it-IT" sz="2800" b="1" dirty="0">
              <a:solidFill>
                <a:srgbClr val="20BCAE"/>
              </a:solidFill>
              <a:latin typeface="PT Sans Narrow"/>
              <a:cs typeface="PT Sans Narrow"/>
            </a:endParaRPr>
          </a:p>
          <a:p>
            <a:pPr marL="987425" lvl="2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E’ il modo (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it-IT" sz="2000" dirty="0">
                <a:latin typeface="PT Sans Narrow"/>
                <a:cs typeface="PT Sans Narrow"/>
              </a:rPr>
              <a:t>implicito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")</a:t>
            </a:r>
            <a:r>
              <a:rPr lang="it-IT" sz="2000" dirty="0">
                <a:latin typeface="PT Sans Narrow"/>
                <a:cs typeface="PT Sans Narrow"/>
              </a:rPr>
              <a:t> di introdurre elementi distributivi (vedi oncologia)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E’ in generale riconosciuto ma non trasparentemente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Non può prescindere dalla epidemiologia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E dalle dimensioni del mercato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Elemento chiave nella determinazione del prezzo massimo di rimborso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20BCAE"/>
                </a:solidFill>
                <a:latin typeface="PT Sans Narrow"/>
                <a:cs typeface="PT Sans Narrow"/>
              </a:rPr>
              <a:t>Efficacia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rgbClr val="0E3874"/>
                </a:solidFill>
                <a:latin typeface="PT Sans Narrow"/>
                <a:cs typeface="PT Sans Narrow"/>
              </a:rPr>
              <a:t>Beneficio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20BCAE"/>
                </a:solidFill>
                <a:latin typeface="PT Sans Narrow"/>
                <a:cs typeface="PT Sans Narrow"/>
              </a:rPr>
              <a:t>Prezzo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rgbClr val="0E3874"/>
                </a:solidFill>
                <a:latin typeface="PT Sans Narrow"/>
                <a:cs typeface="PT Sans Narrow"/>
              </a:rPr>
              <a:t>Costo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  <a:sym typeface="Dosis"/>
              </a:rPr>
              <a:t>Le dimensioni del problema</a:t>
            </a:r>
          </a:p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2400" b="1" u="none" strike="noStrike" cap="none" baseline="0" dirty="0">
                <a:solidFill>
                  <a:srgbClr val="0E3874"/>
                </a:solidFill>
                <a:latin typeface="PT Sans Narrow"/>
                <a:ea typeface="Dosis"/>
                <a:cs typeface="PT Sans Narrow"/>
                <a:sym typeface="Dosis"/>
              </a:rPr>
              <a:t>(segue)</a:t>
            </a:r>
            <a:endParaRPr lang="en-US" sz="3500" b="1" u="none" strike="noStrike" cap="none" baseline="0" dirty="0">
              <a:solidFill>
                <a:srgbClr val="0E3874"/>
              </a:solidFill>
              <a:latin typeface="PT Sans Narrow"/>
              <a:ea typeface="Dosis"/>
              <a:cs typeface="PT Sans Narrow"/>
              <a:sym typeface="Dosis"/>
            </a:endParaRP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8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791452027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1"/>
          <p:cNvSpPr/>
          <p:nvPr/>
        </p:nvSpPr>
        <p:spPr>
          <a:xfrm rot="10800000">
            <a:off x="6934200" y="1113450"/>
            <a:ext cx="2209800" cy="4214351"/>
          </a:xfrm>
          <a:custGeom>
            <a:avLst/>
            <a:gdLst/>
            <a:ahLst/>
            <a:cxnLst/>
            <a:rect l="l" t="t" r="r" b="b"/>
            <a:pathLst>
              <a:path w="2848421" h="5432278">
                <a:moveTo>
                  <a:pt x="132282" y="0"/>
                </a:moveTo>
                <a:cubicBezTo>
                  <a:pt x="1632364" y="0"/>
                  <a:pt x="2848421" y="1216057"/>
                  <a:pt x="2848421" y="2716139"/>
                </a:cubicBezTo>
                <a:cubicBezTo>
                  <a:pt x="2848421" y="4216221"/>
                  <a:pt x="1632364" y="5432278"/>
                  <a:pt x="132282" y="5432278"/>
                </a:cubicBezTo>
                <a:lnTo>
                  <a:pt x="0" y="5425599"/>
                </a:lnTo>
                <a:lnTo>
                  <a:pt x="0" y="4831960"/>
                </a:lnTo>
                <a:lnTo>
                  <a:pt x="132282" y="4838639"/>
                </a:lnTo>
                <a:cubicBezTo>
                  <a:pt x="1304506" y="4838639"/>
                  <a:pt x="2254782" y="3888363"/>
                  <a:pt x="2254782" y="2716139"/>
                </a:cubicBezTo>
                <a:cubicBezTo>
                  <a:pt x="2254782" y="1543915"/>
                  <a:pt x="1304506" y="593639"/>
                  <a:pt x="132282" y="593639"/>
                </a:cubicBezTo>
                <a:lnTo>
                  <a:pt x="0" y="600319"/>
                </a:lnTo>
                <a:lnTo>
                  <a:pt x="0" y="6680"/>
                </a:lnTo>
                <a:close/>
              </a:path>
            </a:pathLst>
          </a:custGeom>
          <a:solidFill>
            <a:srgbClr val="20BCA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CCFFCC"/>
                </a:solidFill>
              </a:ln>
              <a:noFill/>
            </a:endParaRPr>
          </a:p>
        </p:txBody>
      </p:sp>
      <p:pic>
        <p:nvPicPr>
          <p:cNvPr id="2" name="Immagine 1" descr="ossfor_ico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305433"/>
            <a:ext cx="1210569" cy="1210569"/>
          </a:xfrm>
          <a:prstGeom prst="rect">
            <a:avLst/>
          </a:prstGeom>
        </p:spPr>
      </p:pic>
      <p:sp>
        <p:nvSpPr>
          <p:cNvPr id="102" name="Shape 102"/>
          <p:cNvSpPr txBox="1"/>
          <p:nvPr/>
        </p:nvSpPr>
        <p:spPr>
          <a:xfrm>
            <a:off x="927793" y="1704348"/>
            <a:ext cx="7169381" cy="40914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0BCAE"/>
                </a:solidFill>
                <a:latin typeface="PT Sans Narrow"/>
                <a:cs typeface="PT Sans Narrow"/>
              </a:rPr>
              <a:t>Prezzo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E3874"/>
                </a:solidFill>
                <a:latin typeface="PT Sans Narrow"/>
                <a:cs typeface="PT Sans Narrow"/>
              </a:rPr>
              <a:t>Trade-off fra sostenibilità e profittabilità</a:t>
            </a:r>
          </a:p>
          <a:p>
            <a:pPr marL="987425" lvl="2" indent="-365125">
              <a:buFont typeface="Arial" panose="020B0604020202020204" pitchFamily="34" charset="0"/>
              <a:buChar char="•"/>
            </a:pPr>
            <a:r>
              <a:rPr lang="it-IT" sz="2000" dirty="0">
                <a:latin typeface="PT Sans Narrow"/>
                <a:cs typeface="PT Sans Narrow"/>
              </a:rPr>
              <a:t>Pensando anche agli incentivi alla ricerca</a:t>
            </a:r>
          </a:p>
          <a:p>
            <a:pPr marL="622300" lvl="2"/>
            <a:endParaRPr lang="it-IT" sz="2000" dirty="0">
              <a:latin typeface="PT Sans Narrow"/>
              <a:cs typeface="PT Sans Narrow"/>
            </a:endParaRPr>
          </a:p>
          <a:p>
            <a:pPr marL="622300" lvl="2"/>
            <a:endParaRPr lang="it-IT" sz="2000" dirty="0">
              <a:latin typeface="PT Sans Narrow"/>
              <a:cs typeface="PT Sans Narrow"/>
            </a:endParaRPr>
          </a:p>
          <a:p>
            <a:pPr marL="622300" lvl="2"/>
            <a:endParaRPr lang="it-IT" sz="2000" dirty="0">
              <a:latin typeface="PT Sans Narrow"/>
              <a:cs typeface="PT Sans Narrow"/>
            </a:endParaRPr>
          </a:p>
          <a:p>
            <a:pPr marL="622300" lvl="2"/>
            <a:endParaRPr lang="it-IT" sz="2000" dirty="0">
              <a:latin typeface="PT Sans Narrow"/>
              <a:cs typeface="PT Sans Narrow"/>
            </a:endParaRPr>
          </a:p>
          <a:p>
            <a:pPr marL="622300" lvl="2"/>
            <a:endParaRPr lang="it-IT" sz="2000" dirty="0">
              <a:latin typeface="PT Sans Narrow"/>
              <a:cs typeface="PT Sans Narrow"/>
            </a:endParaRPr>
          </a:p>
          <a:p>
            <a:pPr marL="622300" lvl="2"/>
            <a:endParaRPr lang="it-IT" sz="2000" dirty="0">
              <a:latin typeface="PT Sans Narrow"/>
              <a:cs typeface="PT Sans Narrow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20BCAE"/>
                </a:solidFill>
                <a:latin typeface="PT Sans Narrow"/>
                <a:cs typeface="PT Sans Narrow"/>
              </a:rPr>
              <a:t>Efficacia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rgbClr val="0E3874"/>
                </a:solidFill>
                <a:latin typeface="PT Sans Narrow"/>
                <a:cs typeface="PT Sans Narrow"/>
              </a:rPr>
              <a:t>Beneficio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it-IT" sz="2000" b="1" dirty="0" err="1">
                <a:solidFill>
                  <a:srgbClr val="20BCAE"/>
                </a:solidFill>
                <a:latin typeface="PT Sans Narrow"/>
                <a:cs typeface="PT Sans Narrow"/>
              </a:rPr>
              <a:t>Threshold</a:t>
            </a:r>
            <a:endParaRPr lang="it-IT" sz="2000" b="1" dirty="0">
              <a:solidFill>
                <a:srgbClr val="20BCAE"/>
              </a:solidFill>
              <a:latin typeface="PT Sans Narrow"/>
              <a:cs typeface="PT Sans Narrow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rgbClr val="0E3874"/>
                </a:solidFill>
                <a:latin typeface="PT Sans Narrow"/>
                <a:cs typeface="PT Sans Narrow"/>
              </a:rPr>
              <a:t>Dimensione distributiva e quindi etica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it-IT" sz="1800" b="1" dirty="0">
              <a:solidFill>
                <a:srgbClr val="0E3874"/>
              </a:solidFill>
              <a:latin typeface="PT Sans Narrow"/>
              <a:cs typeface="PT Sans Narrow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944727" y="674855"/>
            <a:ext cx="7169381" cy="9679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3500" b="1" dirty="0">
                <a:solidFill>
                  <a:srgbClr val="0E3874"/>
                </a:solidFill>
                <a:latin typeface="PT Sans Narrow"/>
                <a:ea typeface="Dosis"/>
                <a:cs typeface="PT Sans Narrow"/>
                <a:sym typeface="Dosis"/>
              </a:rPr>
              <a:t>Le dimensioni del problema</a:t>
            </a:r>
          </a:p>
          <a:p>
            <a:pPr lvl="0">
              <a:lnSpc>
                <a:spcPct val="90000"/>
              </a:lnSpc>
              <a:buClr>
                <a:srgbClr val="20BCAE"/>
              </a:buClr>
              <a:buSzPct val="25000"/>
            </a:pPr>
            <a:r>
              <a:rPr lang="it-IT" sz="2400" b="1" u="none" strike="noStrike" cap="none" baseline="0" dirty="0">
                <a:solidFill>
                  <a:srgbClr val="0E3874"/>
                </a:solidFill>
                <a:latin typeface="PT Sans Narrow"/>
                <a:ea typeface="Dosis"/>
                <a:cs typeface="PT Sans Narrow"/>
                <a:sym typeface="Dosis"/>
              </a:rPr>
              <a:t>(segue)</a:t>
            </a:r>
            <a:endParaRPr lang="en-US" sz="3500" b="1" u="none" strike="noStrike" cap="none" baseline="0" dirty="0">
              <a:solidFill>
                <a:srgbClr val="0E3874"/>
              </a:solidFill>
              <a:latin typeface="PT Sans Narrow"/>
              <a:ea typeface="Dosis"/>
              <a:cs typeface="PT Sans Narrow"/>
              <a:sym typeface="Dosis"/>
            </a:endParaRPr>
          </a:p>
        </p:txBody>
      </p:sp>
      <p:sp>
        <p:nvSpPr>
          <p:cNvPr id="11" name="Rettangolo 6"/>
          <p:cNvSpPr/>
          <p:nvPr/>
        </p:nvSpPr>
        <p:spPr>
          <a:xfrm>
            <a:off x="7196667" y="0"/>
            <a:ext cx="1964267" cy="2224926"/>
          </a:xfrm>
          <a:custGeom>
            <a:avLst/>
            <a:gdLst/>
            <a:ahLst/>
            <a:cxnLst/>
            <a:rect l="l" t="t" r="r" b="b"/>
            <a:pathLst>
              <a:path w="2592411" h="2936424">
                <a:moveTo>
                  <a:pt x="311764" y="0"/>
                </a:moveTo>
                <a:lnTo>
                  <a:pt x="816792" y="3383"/>
                </a:lnTo>
                <a:cubicBezTo>
                  <a:pt x="558645" y="272010"/>
                  <a:pt x="398978" y="643115"/>
                  <a:pt x="398978" y="1053026"/>
                </a:cubicBezTo>
                <a:cubicBezTo>
                  <a:pt x="398978" y="1872849"/>
                  <a:pt x="1037647" y="2537446"/>
                  <a:pt x="1825485" y="2537446"/>
                </a:cubicBezTo>
                <a:cubicBezTo>
                  <a:pt x="2071684" y="2537446"/>
                  <a:pt x="2303316" y="2472544"/>
                  <a:pt x="2505443" y="2358285"/>
                </a:cubicBezTo>
                <a:lnTo>
                  <a:pt x="2592411" y="2303305"/>
                </a:lnTo>
                <a:lnTo>
                  <a:pt x="2592411" y="2760404"/>
                </a:lnTo>
                <a:lnTo>
                  <a:pt x="2536046" y="2788417"/>
                </a:lnTo>
                <a:cubicBezTo>
                  <a:pt x="2317648" y="2883723"/>
                  <a:pt x="2077532" y="2936424"/>
                  <a:pt x="1825485" y="2936424"/>
                </a:cubicBezTo>
                <a:cubicBezTo>
                  <a:pt x="817297" y="2936424"/>
                  <a:pt x="0" y="2093198"/>
                  <a:pt x="0" y="1053026"/>
                </a:cubicBezTo>
                <a:cubicBezTo>
                  <a:pt x="0" y="662962"/>
                  <a:pt x="114933" y="300593"/>
                  <a:pt x="311764" y="0"/>
                </a:cubicBezTo>
                <a:close/>
              </a:path>
            </a:pathLst>
          </a:custGeom>
          <a:solidFill>
            <a:srgbClr val="0E3874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Farmaci Orfani: profili economici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it-IT"/>
              <a:t>OSSFOR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pt-BR" smtClean="0"/>
              <a:pPr>
                <a:defRPr/>
              </a:pPr>
              <a:t>9</a:t>
            </a:fld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627494012"/>
      </p:ext>
    </p:extLst>
  </p:cSld>
  <p:clrMapOvr>
    <a:masterClrMapping/>
  </p:clrMapOvr>
  <p:transition spd="slow"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0de712913a1a35432e23721c030fbfa338f899"/>
</p:tagLst>
</file>

<file path=ppt/theme/theme1.xml><?xml version="1.0" encoding="utf-8"?>
<a:theme xmlns:a="http://schemas.openxmlformats.org/drawingml/2006/main" name="fs+crea_bn">
  <a:themeElements>
    <a:clrScheme name="fs+csan_b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s+csan_b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fs+csan_b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zione standard4" id="{7135A28F-4A1E-48D4-9395-0577EFFB947D}" vid="{EA984C58-E342-410C-ACCB-B20E284F8618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fs+crea_bn</Template>
  <TotalTime>62</TotalTime>
  <Words>675</Words>
  <Application>Microsoft Office PowerPoint</Application>
  <PresentationFormat>Presentazione su schermo (4:3)</PresentationFormat>
  <Paragraphs>222</Paragraphs>
  <Slides>18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Dosis</vt:lpstr>
      <vt:lpstr>PT Sans Narrow</vt:lpstr>
      <vt:lpstr>Verdana</vt:lpstr>
      <vt:lpstr>Wingdings</vt:lpstr>
      <vt:lpstr>fs+crea_bn</vt:lpstr>
      <vt:lpstr>Farmaci orfani Profili economici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Spandonaro</dc:creator>
  <cp:lastModifiedBy>Federico Spandonaro</cp:lastModifiedBy>
  <cp:revision>23</cp:revision>
  <cp:lastPrinted>1601-01-01T00:00:00Z</cp:lastPrinted>
  <dcterms:created xsi:type="dcterms:W3CDTF">2017-01-18T07:07:11Z</dcterms:created>
  <dcterms:modified xsi:type="dcterms:W3CDTF">2017-05-09T10:37:01Z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