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02" r:id="rId6"/>
    <p:sldId id="281" r:id="rId7"/>
    <p:sldId id="300" r:id="rId8"/>
    <p:sldId id="282" r:id="rId9"/>
    <p:sldId id="301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4" r:id="rId21"/>
    <p:sldId id="295" r:id="rId22"/>
    <p:sldId id="293" r:id="rId23"/>
    <p:sldId id="296" r:id="rId24"/>
    <p:sldId id="297" r:id="rId25"/>
    <p:sldId id="298" r:id="rId26"/>
    <p:sldId id="275" r:id="rId27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e Orsin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6"/>
    <a:srgbClr val="62413A"/>
    <a:srgbClr val="58425A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 snapToGrid="0" snapToObjects="1"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EBB9-8D55-43C1-809C-8842335B4C6C}" type="datetimeFigureOut">
              <a:rPr lang="it-IT" smtClean="0"/>
              <a:t>03/05/2017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DDE11-4DD1-426F-9FDC-1AC8A5C28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62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8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4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55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67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01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0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6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5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03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93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624273" cy="1593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24081"/>
            <a:ext cx="4502668" cy="62519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77304"/>
            <a:ext cx="4129088" cy="65613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Nome Cognome</a:t>
            </a:r>
          </a:p>
          <a:p>
            <a:pPr lvl="0"/>
            <a:r>
              <a:rPr lang="it-IT" dirty="0" smtClean="0"/>
              <a:t>Carica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Sezion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624273" cy="1593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24081"/>
            <a:ext cx="450266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91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69526"/>
            <a:ext cx="8229600" cy="4756638"/>
          </a:xfrm>
        </p:spPr>
        <p:txBody>
          <a:bodyPr/>
          <a:lstStyle>
            <a:lvl1pPr>
              <a:defRPr sz="2800" b="1">
                <a:solidFill>
                  <a:srgbClr val="0837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41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4E41-93D0-2748-9760-5D007D7B3693}" type="datetime1">
              <a:rPr lang="it-IT" smtClean="0"/>
              <a:t>03/05/2017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4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1406-8DD6-F543-8911-A801B1458F76}" type="datetime1">
              <a:rPr lang="it-IT" smtClean="0"/>
              <a:t>03/05/2017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7" name="Titolo 1"/>
          <p:cNvSpPr txBox="1">
            <a:spLocks/>
          </p:cNvSpPr>
          <p:nvPr userDrawn="1"/>
        </p:nvSpPr>
        <p:spPr>
          <a:xfrm>
            <a:off x="457200" y="1175175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83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575050" y="1175175"/>
            <a:ext cx="5111750" cy="4950988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337225"/>
            <a:ext cx="3008313" cy="37889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39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24C1-EB10-A74D-865A-B6DD0DFE7FBF}" type="datetime1">
              <a:rPr lang="it-IT" smtClean="0"/>
              <a:t>03/05/2017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105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895822"/>
            <a:ext cx="4624273" cy="1593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Grazie!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9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B8D4-BED8-D841-A093-1A69EA039EE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70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54" r:id="rId6"/>
    <p:sldLayoutId id="2147483661" r:id="rId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83773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rgbClr val="083773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QPGuNP6W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MdKH4gB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://www.nytimes.com/2015/12/07/us/the-boy-in-the-bubble-moved-a-world-he-couldnt-touch.html?_r=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sfida di raccontare la ricerca di base: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L’esperienza di Fondazione </a:t>
            </a:r>
            <a:r>
              <a:rPr lang="it-IT" sz="2400" dirty="0" err="1" smtClean="0"/>
              <a:t>Telethon</a:t>
            </a:r>
            <a:endParaRPr lang="it-IT" sz="2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85800" y="5394268"/>
            <a:ext cx="4136572" cy="656130"/>
          </a:xfrm>
        </p:spPr>
        <p:txBody>
          <a:bodyPr/>
          <a:lstStyle/>
          <a:p>
            <a:r>
              <a:rPr lang="it-IT" sz="2000" dirty="0" smtClean="0"/>
              <a:t>Annamaria </a:t>
            </a:r>
            <a:r>
              <a:rPr lang="it-IT" sz="2000" dirty="0" err="1" smtClean="0"/>
              <a:t>Zaccheddu</a:t>
            </a:r>
            <a:endParaRPr lang="it-IT" sz="2000" dirty="0" smtClean="0"/>
          </a:p>
          <a:p>
            <a:r>
              <a:rPr lang="en-US" sz="1400" b="0" dirty="0" smtClean="0"/>
              <a:t>Roma, 22 </a:t>
            </a:r>
            <a:r>
              <a:rPr lang="en-US" sz="1400" b="0" dirty="0" err="1" smtClean="0"/>
              <a:t>febbraio</a:t>
            </a:r>
            <a:r>
              <a:rPr lang="en-US" sz="1400" b="0" dirty="0" smtClean="0"/>
              <a:t> 2017</a:t>
            </a:r>
          </a:p>
          <a:p>
            <a:endParaRPr lang="it-IT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4293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</a:t>
            </a:r>
            <a:r>
              <a:rPr lang="it-IT" dirty="0" smtClean="0"/>
              <a:t>icerca di base, un </a:t>
            </a:r>
            <a:r>
              <a:rPr lang="it-IT" dirty="0" err="1" smtClean="0"/>
              <a:t>asset</a:t>
            </a:r>
            <a:r>
              <a:rPr lang="it-IT" dirty="0" smtClean="0"/>
              <a:t> fondamentale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Per un’organizzazione come Fondazione </a:t>
            </a:r>
            <a:r>
              <a:rPr lang="it-IT" b="0" dirty="0" err="1" smtClean="0"/>
              <a:t>Telethon</a:t>
            </a:r>
            <a:r>
              <a:rPr lang="it-IT" b="0" dirty="0" smtClean="0"/>
              <a:t> la è fondamentale non solo finanziare, ma anche comunicare la ricerca di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Vediamo insieme tre esempi significativi su come si può raccontare la ricerca di base e farne percepire l’importanza anche a un pubblico non tecnico</a:t>
            </a:r>
          </a:p>
          <a:p>
            <a:endParaRPr lang="it-IT" b="0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1. La ricerca di base è una fonte impareggiabile di buone idee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0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regalo di Liviana</a:t>
            </a:r>
            <a:endParaRPr lang="it-IT" dirty="0"/>
          </a:p>
        </p:txBody>
      </p:sp>
      <p:pic>
        <p:nvPicPr>
          <p:cNvPr id="6" name="Segnaposto contenuto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" y="1621972"/>
            <a:ext cx="7229864" cy="403860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0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Stessa storia, ma da un’altra prospettiva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7571" y="1369526"/>
            <a:ext cx="4386942" cy="2233645"/>
          </a:xfrm>
        </p:spPr>
        <p:txBody>
          <a:bodyPr>
            <a:normAutofit/>
          </a:bodyPr>
          <a:lstStyle/>
          <a:p>
            <a:r>
              <a:rPr lang="it-IT" sz="2000" b="0" dirty="0" smtClean="0"/>
              <a:t>Giovanni è uno dei bambini affetti da </a:t>
            </a:r>
            <a:r>
              <a:rPr lang="it-IT" sz="2000" b="0" dirty="0" err="1" smtClean="0"/>
              <a:t>leucodistrofia</a:t>
            </a:r>
            <a:r>
              <a:rPr lang="it-IT" sz="2000" b="0" dirty="0" smtClean="0"/>
              <a:t> metacromatica trattati con successo grazie alla terapia genica: i primi risultati sono stati descritti su </a:t>
            </a:r>
            <a:r>
              <a:rPr lang="it-IT" sz="2000" i="1" dirty="0" smtClean="0"/>
              <a:t>Science</a:t>
            </a:r>
            <a:r>
              <a:rPr lang="it-IT" sz="2000" dirty="0" smtClean="0"/>
              <a:t> </a:t>
            </a:r>
            <a:r>
              <a:rPr lang="it-IT" sz="2000" b="0" dirty="0" smtClean="0"/>
              <a:t>nel luglio del</a:t>
            </a:r>
            <a:r>
              <a:rPr lang="it-IT" sz="2000" dirty="0" smtClean="0"/>
              <a:t> 2013 </a:t>
            </a:r>
            <a:r>
              <a:rPr lang="it-IT" sz="2000" b="0" dirty="0" smtClean="0"/>
              <a:t>e hanno ricevuto ampia copertura mediatica in Italia e non solo</a:t>
            </a:r>
          </a:p>
          <a:p>
            <a:endParaRPr lang="it-IT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0" dirty="0" smtClean="0"/>
          </a:p>
          <a:p>
            <a:endParaRPr lang="it-IT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582887" y="4076245"/>
            <a:ext cx="4201885" cy="16312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Tuttavia questa storia così commovente si può raccontare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Anche da un altro punto di vista, quello di uno scienziato con un’idea «fuori dal coro»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8" y="1164770"/>
            <a:ext cx="3843766" cy="519157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97429" y="3439886"/>
            <a:ext cx="2231571" cy="2002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7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HIV, il killer che cura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7500"/>
            <a:ext cx="8229600" cy="36270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Alla base di questo straordinario risultato clinico c’è </a:t>
            </a:r>
            <a:r>
              <a:rPr lang="it-IT" sz="2400" dirty="0" smtClean="0"/>
              <a:t>l’idea</a:t>
            </a:r>
            <a:r>
              <a:rPr lang="it-IT" sz="2400" b="0" dirty="0" smtClean="0"/>
              <a:t> </a:t>
            </a:r>
            <a:r>
              <a:rPr lang="it-IT" sz="2400" dirty="0" smtClean="0"/>
              <a:t>rivoluzionaria </a:t>
            </a:r>
            <a:r>
              <a:rPr lang="it-IT" sz="2400" b="0" dirty="0" smtClean="0"/>
              <a:t>di uno scienziato italian</a:t>
            </a:r>
            <a:r>
              <a:rPr lang="it-IT" sz="2400" b="0" dirty="0"/>
              <a:t>o</a:t>
            </a:r>
            <a:r>
              <a:rPr lang="it-IT" sz="2400" b="0" dirty="0" smtClean="0"/>
              <a:t>, Luigi </a:t>
            </a:r>
            <a:r>
              <a:rPr lang="it-IT" sz="2400" b="0" dirty="0" err="1" smtClean="0"/>
              <a:t>Naldini</a:t>
            </a:r>
            <a:r>
              <a:rPr lang="it-IT" sz="2400" b="0" dirty="0" smtClean="0"/>
              <a:t>: la possibilità di impiegare HIV per trasferire geni terapeutici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La </a:t>
            </a:r>
            <a:r>
              <a:rPr lang="it-IT" sz="2400" dirty="0" smtClean="0"/>
              <a:t>prima reazione </a:t>
            </a:r>
            <a:r>
              <a:rPr lang="it-IT" sz="2400" b="0" dirty="0"/>
              <a:t>della comunità </a:t>
            </a:r>
            <a:r>
              <a:rPr lang="it-IT" sz="2400" b="0" dirty="0" smtClean="0"/>
              <a:t>scientifica al </a:t>
            </a:r>
            <a:r>
              <a:rPr lang="it-IT" sz="2400" b="0" dirty="0" err="1" smtClean="0"/>
              <a:t>paper</a:t>
            </a:r>
            <a:r>
              <a:rPr lang="it-IT" sz="2400" b="0" dirty="0" smtClean="0"/>
              <a:t> di </a:t>
            </a:r>
            <a:r>
              <a:rPr lang="it-IT" sz="2400" b="0" dirty="0" err="1" smtClean="0"/>
              <a:t>Naldini</a:t>
            </a:r>
            <a:r>
              <a:rPr lang="it-IT" sz="2400" b="0" dirty="0" smtClean="0"/>
              <a:t> (</a:t>
            </a:r>
            <a:r>
              <a:rPr lang="it-IT" sz="2400" b="0" i="1" dirty="0" smtClean="0"/>
              <a:t>Science</a:t>
            </a:r>
            <a:r>
              <a:rPr lang="it-IT" sz="2400" b="0" dirty="0" smtClean="0"/>
              <a:t>, 1995) che per la prima volta ha dimostrato questa possibilità è stata: «Lavoro fantastico ma… non penserai di applicarlo all’uomo, vero?!»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Oltre 20 anni dopo i vettori </a:t>
            </a:r>
            <a:r>
              <a:rPr lang="it-IT" sz="2400" b="0" dirty="0" err="1" smtClean="0"/>
              <a:t>lentivirali</a:t>
            </a:r>
            <a:r>
              <a:rPr lang="it-IT" sz="2400" b="0" dirty="0" smtClean="0"/>
              <a:t> sono impiegati ovunque e sono già stati applicati dai ricercatori </a:t>
            </a:r>
            <a:r>
              <a:rPr lang="it-IT" sz="2400" b="0" dirty="0" err="1" smtClean="0"/>
              <a:t>Telethon</a:t>
            </a:r>
            <a:r>
              <a:rPr lang="it-IT" sz="2400" b="0" dirty="0" smtClean="0"/>
              <a:t> ad almeno 3 gravi malattie genetiche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42257" y="5192491"/>
            <a:ext cx="77832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Siamo sicuri, quindi, che quello dei pazienti sia l’unico punto di vista con cui raccontare questa storia?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nuovo </a:t>
            </a:r>
            <a:r>
              <a:rPr lang="it-IT" dirty="0" err="1" smtClean="0"/>
              <a:t>storytelling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15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409246" y="1371620"/>
            <a:ext cx="2106839" cy="2499418"/>
            <a:chOff x="1409246" y="1371620"/>
            <a:chExt cx="2106839" cy="249941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246" y="1371620"/>
              <a:ext cx="2106839" cy="2499418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1492477" y="3200402"/>
              <a:ext cx="1940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Un virus terribile e misterioso…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4945742" y="1367978"/>
            <a:ext cx="3424499" cy="2503059"/>
            <a:chOff x="4945742" y="1367978"/>
            <a:chExt cx="3424499" cy="2503059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742" y="1367978"/>
              <a:ext cx="3337411" cy="2503059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7163936" y="1491345"/>
              <a:ext cx="12063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… capace di uccidere milioni di persone, anche ricche e </a:t>
              </a:r>
              <a:endParaRPr lang="it-IT" b="1" dirty="0">
                <a:solidFill>
                  <a:schemeClr val="bg1"/>
                </a:solidFill>
              </a:endParaRPr>
            </a:p>
            <a:p>
              <a:r>
                <a:rPr lang="it-IT" b="1" dirty="0" smtClean="0">
                  <a:solidFill>
                    <a:schemeClr val="bg1"/>
                  </a:solidFill>
                </a:rPr>
                <a:t>famose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674913" y="4021341"/>
            <a:ext cx="3516087" cy="2625526"/>
            <a:chOff x="674913" y="4021341"/>
            <a:chExt cx="3516087" cy="262552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90" y="4021341"/>
              <a:ext cx="2800350" cy="1878716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674913" y="6000536"/>
              <a:ext cx="3516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Uno scienziato italiano «prestato» agli USA…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408714" y="4021341"/>
            <a:ext cx="4735285" cy="2615547"/>
            <a:chOff x="4408714" y="4021341"/>
            <a:chExt cx="4735285" cy="2615547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242" y="4021341"/>
              <a:ext cx="2498409" cy="1873806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4408714" y="5990557"/>
              <a:ext cx="473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… per lavorare nell’istituto fondato dal «nemico» dei virus per eccellenza Jonas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Salk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3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La ricerca di base è un’alleata fondamentale della ricerca clinica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ricerca non è a senso unico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5943" y="1249780"/>
            <a:ext cx="5301343" cy="47566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La ricerca di base può dare un contributo importante </a:t>
            </a:r>
            <a:r>
              <a:rPr lang="it-IT" sz="2400" dirty="0" smtClean="0"/>
              <a:t>anche alla ricerca clinica</a:t>
            </a:r>
            <a:r>
              <a:rPr lang="it-IT" sz="2400" b="0" dirty="0" smtClean="0"/>
              <a:t>, perché può aiutare a capire come e perché una terapia funziona o meno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Qualsiasi successo clinico ha alle spalle molti </a:t>
            </a:r>
            <a:r>
              <a:rPr lang="it-IT" sz="2400" dirty="0" smtClean="0"/>
              <a:t>studi di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Per quanto complesso da raccontare, questo permette di far comprendere cosa sia la </a:t>
            </a:r>
            <a:r>
              <a:rPr lang="it-IT" sz="2400" dirty="0" smtClean="0"/>
              <a:t>ricerca traslazionale </a:t>
            </a:r>
            <a:r>
              <a:rPr lang="it-IT" sz="2400" b="0" dirty="0" smtClean="0"/>
              <a:t>(e perché richiede così tanto tempo)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17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6076" r="49426" b="12712"/>
          <a:stretch/>
        </p:blipFill>
        <p:spPr bwMode="auto">
          <a:xfrm>
            <a:off x="5693229" y="1989861"/>
            <a:ext cx="3233058" cy="309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2 14"/>
          <p:cNvCxnSpPr/>
          <p:nvPr/>
        </p:nvCxnSpPr>
        <p:spPr>
          <a:xfrm flipH="1">
            <a:off x="5932714" y="1989861"/>
            <a:ext cx="1513115" cy="1624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5932714" y="1654629"/>
            <a:ext cx="1513115" cy="1632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fonte important</a:t>
            </a:r>
            <a:r>
              <a:rPr lang="it-IT" dirty="0"/>
              <a:t>e</a:t>
            </a:r>
            <a:r>
              <a:rPr lang="it-IT" dirty="0" smtClean="0"/>
              <a:t> di conoscenza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A partire dal 2010, 8 bambini affetti da una rara immunodeficienza sono stati </a:t>
            </a:r>
            <a:r>
              <a:rPr lang="it-IT" sz="2400" dirty="0" smtClean="0"/>
              <a:t>trattati con successo </a:t>
            </a:r>
            <a:r>
              <a:rPr lang="it-IT" sz="2400" b="0" dirty="0" smtClean="0"/>
              <a:t>grazie alla terapia genica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Parallelamente, in laboratorio i ricercatori </a:t>
            </a:r>
            <a:r>
              <a:rPr lang="it-IT" sz="2400" b="0" dirty="0" err="1" smtClean="0"/>
              <a:t>Telethon</a:t>
            </a:r>
            <a:r>
              <a:rPr lang="it-IT" sz="2400" b="0" dirty="0" smtClean="0"/>
              <a:t> hanno studiato il </a:t>
            </a:r>
            <a:r>
              <a:rPr lang="it-IT" sz="2400" dirty="0" smtClean="0"/>
              <a:t>destino a lungo termine</a:t>
            </a:r>
            <a:r>
              <a:rPr lang="it-IT" sz="2400" b="0" dirty="0" smtClean="0"/>
              <a:t> delle loro cellule staminali ematopoietiche </a:t>
            </a:r>
            <a:r>
              <a:rPr lang="it-IT" sz="2400" b="0" dirty="0" err="1" smtClean="0"/>
              <a:t>ingenerizzate</a:t>
            </a:r>
            <a:r>
              <a:rPr lang="it-IT" sz="2400" b="0" dirty="0" smtClean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Questo studio ha fornito informazioni utili non solo per questa specifica malattia rara, ma anche per capire il comportamento delle </a:t>
            </a:r>
            <a:r>
              <a:rPr lang="it-IT" sz="2400" dirty="0" smtClean="0"/>
              <a:t>cellule staminali trapiantate</a:t>
            </a:r>
            <a:r>
              <a:rPr lang="it-IT" sz="2400" b="0" dirty="0" smtClean="0"/>
              <a:t> (utilizzate per la cura delle </a:t>
            </a:r>
            <a:r>
              <a:rPr lang="it-IT" sz="2400" dirty="0" smtClean="0"/>
              <a:t>leucemie</a:t>
            </a:r>
            <a:r>
              <a:rPr lang="it-IT" sz="2400" b="0" dirty="0" smtClean="0"/>
              <a:t> o altri </a:t>
            </a:r>
            <a:r>
              <a:rPr lang="it-IT" sz="2400" dirty="0" smtClean="0"/>
              <a:t>tumori del sangue</a:t>
            </a:r>
            <a:r>
              <a:rPr lang="it-IT" sz="2400" b="0" dirty="0" smtClean="0"/>
              <a:t>) </a:t>
            </a:r>
            <a:endParaRPr lang="it-IT" sz="2400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42257" y="5431983"/>
            <a:ext cx="77832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Per quanto complessi da raccontare, questi risultati meritano di essere raccontati al pubblico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3. La ricerca di base può essere </a:t>
            </a:r>
            <a:r>
              <a:rPr lang="it-IT" dirty="0" err="1" smtClean="0"/>
              <a:t>sorpendente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24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Chi siamo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inattesi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4543" y="1249780"/>
            <a:ext cx="8229600" cy="47566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Un messaggio importante da trasmettere è che supportare la ricerca di base significa investire in </a:t>
            </a:r>
            <a:r>
              <a:rPr lang="it-IT" dirty="0" smtClean="0"/>
              <a:t>opportunità inattese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Raccontare questi «</a:t>
            </a:r>
            <a:r>
              <a:rPr lang="it-IT" b="0" dirty="0" err="1" smtClean="0"/>
              <a:t>risutati</a:t>
            </a:r>
            <a:r>
              <a:rPr lang="it-IT" b="0" dirty="0" smtClean="0"/>
              <a:t> inaspettati» può rendere la ricerca di base decisamente </a:t>
            </a:r>
            <a:r>
              <a:rPr lang="it-IT" dirty="0" smtClean="0"/>
              <a:t>più affascinante </a:t>
            </a:r>
            <a:r>
              <a:rPr lang="it-IT" b="0" dirty="0" smtClean="0"/>
              <a:t>per i non addetti ai lavori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20</a:t>
            </a:fld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337454" y="4245425"/>
            <a:ext cx="8523513" cy="2185293"/>
            <a:chOff x="206828" y="4171139"/>
            <a:chExt cx="8773566" cy="235755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28" y="4177379"/>
              <a:ext cx="2906485" cy="2341796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313" y="4171139"/>
              <a:ext cx="3135086" cy="2348035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194" y="4177379"/>
              <a:ext cx="2743200" cy="2351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0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Dai tumori a una malattia molto rara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69526"/>
            <a:ext cx="4103914" cy="4756638"/>
          </a:xfrm>
        </p:spPr>
        <p:txBody>
          <a:bodyPr>
            <a:normAutofit fontScale="92500"/>
          </a:bodyPr>
          <a:lstStyle/>
          <a:p>
            <a:r>
              <a:rPr lang="it-IT" sz="2400" b="0" dirty="0" smtClean="0"/>
              <a:t>Un gruppo di ricercatori finanziato da </a:t>
            </a:r>
            <a:r>
              <a:rPr lang="it-IT" sz="2400" b="0" dirty="0" err="1" smtClean="0"/>
              <a:t>Telethon</a:t>
            </a:r>
            <a:r>
              <a:rPr lang="it-IT" sz="2400" b="0" dirty="0"/>
              <a:t> </a:t>
            </a:r>
            <a:r>
              <a:rPr lang="it-IT" sz="2400" b="0" dirty="0" smtClean="0"/>
              <a:t>ha scoperto che un vecchio </a:t>
            </a:r>
            <a:r>
              <a:rPr lang="it-IT" sz="2400" dirty="0" smtClean="0"/>
              <a:t>farmaco antitumorale </a:t>
            </a:r>
            <a:r>
              <a:rPr lang="it-IT" sz="2400" b="0" dirty="0" smtClean="0"/>
              <a:t>può essere efficace contro una rara malattia genetica – </a:t>
            </a:r>
            <a:r>
              <a:rPr lang="it-IT" sz="2400" dirty="0" smtClean="0"/>
              <a:t>l’angioma </a:t>
            </a:r>
            <a:r>
              <a:rPr lang="it-IT" sz="2400" dirty="0" err="1" smtClean="0"/>
              <a:t>caveroso</a:t>
            </a:r>
            <a:r>
              <a:rPr lang="it-IT" sz="2400" dirty="0" smtClean="0"/>
              <a:t> cerebrale,</a:t>
            </a:r>
            <a:r>
              <a:rPr lang="it-IT" sz="2400" b="0" dirty="0" smtClean="0"/>
              <a:t> che ha colpito anche personaggi famosi</a:t>
            </a:r>
            <a:r>
              <a:rPr lang="it-IT" sz="2400" dirty="0" smtClean="0"/>
              <a:t> </a:t>
            </a:r>
            <a:r>
              <a:rPr lang="it-IT" sz="2400" b="0" dirty="0"/>
              <a:t>–</a:t>
            </a:r>
            <a:r>
              <a:rPr lang="it-IT" sz="2400" b="0" dirty="0" smtClean="0"/>
              <a:t> caratterizzata da gravi e imprevedibili emorragie cerebrali. </a:t>
            </a:r>
          </a:p>
          <a:p>
            <a:r>
              <a:rPr lang="it-IT" sz="2400" b="0" dirty="0" smtClean="0"/>
              <a:t>Il farmaco, capace di arrestare la produzione di nuovi vasi sanguigni, si è dimostrato efficace in entrambi i modelli di malattia.</a:t>
            </a:r>
            <a:endParaRPr lang="it-IT" sz="2400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6" y="1485900"/>
            <a:ext cx="1527629" cy="22914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5900"/>
            <a:ext cx="1618870" cy="22914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7" y="3900534"/>
            <a:ext cx="3233584" cy="19401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73171" y="3548046"/>
            <a:ext cx="162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Leandro </a:t>
            </a:r>
            <a:r>
              <a:rPr lang="it-IT" sz="1400" b="1" dirty="0" err="1" smtClean="0">
                <a:solidFill>
                  <a:schemeClr val="bg1"/>
                </a:solidFill>
              </a:rPr>
              <a:t>Castan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54419" y="3548042"/>
            <a:ext cx="162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Florence Griffith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884049" y="5605492"/>
            <a:ext cx="162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Alberto </a:t>
            </a:r>
            <a:r>
              <a:rPr lang="it-IT" sz="1400" b="1" dirty="0" err="1" smtClean="0"/>
              <a:t>Contador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3064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messaggio da portarci a casa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Per quanto comunicare risultati concreti come l’efficacia di nuovi trattamenti sia </a:t>
            </a:r>
            <a:r>
              <a:rPr lang="it-IT" dirty="0" smtClean="0"/>
              <a:t>più facile</a:t>
            </a:r>
            <a:r>
              <a:rPr lang="it-IT" b="0" dirty="0" smtClean="0"/>
              <a:t>, occorre sforzarsi </a:t>
            </a:r>
            <a:r>
              <a:rPr lang="it-IT" dirty="0" smtClean="0"/>
              <a:t>di raccontare</a:t>
            </a:r>
            <a:r>
              <a:rPr lang="it-IT" b="0" dirty="0" smtClean="0"/>
              <a:t> anche le opportunità offerte dalla ricerca di base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Per un’organizzazione come Fondazione </a:t>
            </a:r>
            <a:r>
              <a:rPr lang="it-IT" b="0" dirty="0" err="1" smtClean="0"/>
              <a:t>Telethon</a:t>
            </a:r>
            <a:r>
              <a:rPr lang="it-IT" b="0" dirty="0" smtClean="0"/>
              <a:t> è importante mostrare ai propri stakeholder </a:t>
            </a:r>
            <a:r>
              <a:rPr lang="it-IT" dirty="0" smtClean="0"/>
              <a:t>le potenzialità </a:t>
            </a:r>
            <a:r>
              <a:rPr lang="it-IT" b="0" dirty="0" smtClean="0"/>
              <a:t>della ricerca </a:t>
            </a:r>
            <a:r>
              <a:rPr lang="it-IT" dirty="0" smtClean="0"/>
              <a:t>finanziata grazie alle donazioni</a:t>
            </a:r>
            <a:r>
              <a:rPr lang="it-IT" b="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Allo stesso tempo dobbiamo far comprendere quanto la ricerca sia complessa, costosa, dai tempi lunghi, ma soprattutto che anche i </a:t>
            </a:r>
            <a:r>
              <a:rPr lang="it-IT" dirty="0" smtClean="0"/>
              <a:t>risultati negativi </a:t>
            </a:r>
            <a:r>
              <a:rPr lang="it-IT" b="0" dirty="0" smtClean="0"/>
              <a:t>sono parte integrante del processo. </a:t>
            </a:r>
            <a:endParaRPr lang="it-IT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8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Grazie!</a:t>
            </a:r>
            <a:br>
              <a:rPr lang="it-IT" dirty="0" smtClean="0"/>
            </a:b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azaccheddu@telethon.it</a:t>
            </a:r>
            <a:b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06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44015402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it-IT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www.telethon.it</a:t>
            </a:r>
          </a:p>
        </p:txBody>
      </p:sp>
    </p:spTree>
    <p:extLst>
      <p:ext uri="{BB962C8B-B14F-4D97-AF65-F5344CB8AC3E}">
        <p14:creationId xmlns:p14="http://schemas.microsoft.com/office/powerpoint/2010/main" val="37972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nostra missione</a:t>
            </a:r>
            <a:endParaRPr lang="it-IT" dirty="0"/>
          </a:p>
        </p:txBody>
      </p:sp>
      <p:pic>
        <p:nvPicPr>
          <p:cNvPr id="6" name="Segnaposto contenuto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3513"/>
            <a:ext cx="8229600" cy="462915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5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Fondazione </a:t>
            </a:r>
            <a:r>
              <a:rPr lang="it-IT" dirty="0" err="1" smtClean="0"/>
              <a:t>Telethon</a:t>
            </a:r>
            <a:r>
              <a:rPr lang="it-IT" dirty="0" smtClean="0"/>
              <a:t> in cifre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4</a:t>
            </a:fld>
            <a:endParaRPr lang="it-IT" dirty="0"/>
          </a:p>
        </p:txBody>
      </p:sp>
      <p:sp>
        <p:nvSpPr>
          <p:cNvPr id="9" name="CasellaDiTesto 97"/>
          <p:cNvSpPr>
            <a:spLocks noChangeArrowheads="1"/>
          </p:cNvSpPr>
          <p:nvPr/>
        </p:nvSpPr>
        <p:spPr bwMode="auto">
          <a:xfrm>
            <a:off x="2917378" y="4861870"/>
            <a:ext cx="3258960" cy="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ltre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 20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  <a:buClr>
                <a:srgbClr val="808080"/>
              </a:buClr>
            </a:pP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Strategie</a:t>
            </a:r>
            <a:r>
              <a:rPr lang="en-US" sz="2000" dirty="0">
                <a:solidFill>
                  <a:srgbClr val="00529C"/>
                </a:solidFill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cs typeface="Calibri"/>
              </a:rPr>
              <a:t>terapeutiche</a:t>
            </a:r>
            <a:endParaRPr lang="en-US" sz="2000" dirty="0" smtClean="0">
              <a:solidFill>
                <a:srgbClr val="00529C"/>
              </a:solidFill>
              <a:latin typeface="Calibri"/>
              <a:cs typeface="Calibri"/>
            </a:endParaRPr>
          </a:p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allo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stadio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clinico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o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preclinico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0" name="CasellaDiTesto 97"/>
          <p:cNvSpPr>
            <a:spLocks noChangeArrowheads="1"/>
          </p:cNvSpPr>
          <p:nvPr/>
        </p:nvSpPr>
        <p:spPr bwMode="auto">
          <a:xfrm>
            <a:off x="457200" y="4911759"/>
            <a:ext cx="1364715" cy="6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1600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endParaRPr lang="en-US" sz="2000" b="1" dirty="0">
              <a:solidFill>
                <a:srgbClr val="00529C"/>
              </a:solidFill>
              <a:latin typeface="Calibri"/>
              <a:cs typeface="Calibri"/>
            </a:endParaRPr>
          </a:p>
          <a:p>
            <a:pPr algn="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Ricercatori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finanziati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1" name="CasellaDiTesto 97"/>
          <p:cNvSpPr>
            <a:spLocks noChangeArrowheads="1"/>
          </p:cNvSpPr>
          <p:nvPr/>
        </p:nvSpPr>
        <p:spPr bwMode="auto">
          <a:xfrm>
            <a:off x="204857" y="2992728"/>
            <a:ext cx="1301366" cy="98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546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malattie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genetiche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studiate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2" name="CasellaDiTesto 97"/>
          <p:cNvSpPr>
            <a:spLocks noChangeArrowheads="1"/>
          </p:cNvSpPr>
          <p:nvPr/>
        </p:nvSpPr>
        <p:spPr bwMode="auto">
          <a:xfrm>
            <a:off x="7307686" y="4684527"/>
            <a:ext cx="173845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ltre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 2600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</a:p>
          <a:p>
            <a:pPr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err="1">
                <a:solidFill>
                  <a:srgbClr val="00529C"/>
                </a:solidFill>
                <a:latin typeface="Calibri"/>
                <a:cs typeface="Calibri"/>
              </a:rPr>
              <a:t>p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rogetti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finanziati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3" name="CasellaDiTesto 97"/>
          <p:cNvSpPr>
            <a:spLocks noChangeArrowheads="1"/>
          </p:cNvSpPr>
          <p:nvPr/>
        </p:nvSpPr>
        <p:spPr bwMode="auto">
          <a:xfrm>
            <a:off x="5007397" y="1615005"/>
            <a:ext cx="2410499" cy="7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72%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endParaRPr lang="en-US" sz="2000" b="1" dirty="0">
              <a:solidFill>
                <a:srgbClr val="00529C"/>
              </a:solidFill>
              <a:latin typeface="Calibri"/>
              <a:cs typeface="Calibri"/>
            </a:endParaRPr>
          </a:p>
          <a:p>
            <a:pPr algn="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dei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fondi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impiegati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in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attività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di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missione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4" name="CasellaDiTesto 65"/>
          <p:cNvSpPr txBox="1"/>
          <p:nvPr/>
        </p:nvSpPr>
        <p:spPr>
          <a:xfrm>
            <a:off x="1687280" y="2924908"/>
            <a:ext cx="5620406" cy="1200329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Selezioniamo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migliori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progetti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attraverso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un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processo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revisione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(peer-review)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che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avvale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della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valutazione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una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Commissione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medico-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scientifica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internazionale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indipendente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CasellaDiTesto 97"/>
          <p:cNvSpPr>
            <a:spLocks noChangeArrowheads="1"/>
          </p:cNvSpPr>
          <p:nvPr/>
        </p:nvSpPr>
        <p:spPr bwMode="auto">
          <a:xfrm>
            <a:off x="7417896" y="3010639"/>
            <a:ext cx="1595577" cy="9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ltre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 10.600</a:t>
            </a:r>
          </a:p>
          <a:p>
            <a:pPr algn="ct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pubblicazioni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scientifiche</a:t>
            </a:r>
            <a:endParaRPr lang="en-US" sz="2000" dirty="0" smtClean="0">
              <a:solidFill>
                <a:srgbClr val="00529C"/>
              </a:solidFill>
              <a:latin typeface="Calibri"/>
              <a:cs typeface="Calibri"/>
            </a:endParaRPr>
          </a:p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93914" y="1248498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CasellaDiTesto 65"/>
          <p:cNvSpPr txBox="1"/>
          <p:nvPr/>
        </p:nvSpPr>
        <p:spPr>
          <a:xfrm>
            <a:off x="1244984" y="1747158"/>
            <a:ext cx="185450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475M€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r">
              <a:lnSpc>
                <a:spcPct val="70000"/>
              </a:lnSpc>
            </a:pPr>
            <a:r>
              <a:rPr lang="en-US" sz="2000" dirty="0" err="1" smtClean="0">
                <a:solidFill>
                  <a:srgbClr val="00529C"/>
                </a:solidFill>
                <a:latin typeface="Calibri"/>
                <a:cs typeface="Calibri"/>
              </a:rPr>
              <a:t>investiti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12646" y="6079351"/>
            <a:ext cx="2800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* Dati aggiornati al bilancio 2015/2016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3432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568" y="0"/>
            <a:ext cx="8229600" cy="1053778"/>
          </a:xfrm>
        </p:spPr>
        <p:txBody>
          <a:bodyPr/>
          <a:lstStyle/>
          <a:p>
            <a:r>
              <a:rPr lang="it-IT" dirty="0" smtClean="0"/>
              <a:t>Un successo della ricerca targata </a:t>
            </a:r>
            <a:r>
              <a:rPr lang="it-IT" dirty="0" err="1" smtClean="0"/>
              <a:t>Telethon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5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8036" r="37869" b="25744"/>
          <a:stretch/>
        </p:blipFill>
        <p:spPr bwMode="auto">
          <a:xfrm>
            <a:off x="351064" y="1328048"/>
            <a:ext cx="3839780" cy="28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gnaposto contenuto 5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3608594"/>
            <a:ext cx="3731079" cy="2487386"/>
          </a:xfr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4408714" y="1413059"/>
            <a:ext cx="4147456" cy="3115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 smtClean="0"/>
              <a:t>Nel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maggio</a:t>
            </a:r>
            <a:r>
              <a:rPr lang="en-GB" sz="2400" b="0" dirty="0" smtClean="0"/>
              <a:t> 2016 è </a:t>
            </a:r>
            <a:r>
              <a:rPr lang="en-GB" sz="2400" b="0" dirty="0" err="1" smtClean="0"/>
              <a:t>stata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approvata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dalla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Commissione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euroepa</a:t>
            </a:r>
            <a:r>
              <a:rPr lang="en-GB" sz="2400" b="0" dirty="0" smtClean="0"/>
              <a:t> e </a:t>
            </a:r>
            <a:r>
              <a:rPr lang="en-GB" sz="2400" b="0" dirty="0" err="1" smtClean="0"/>
              <a:t>resa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disponibile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sul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mercato</a:t>
            </a:r>
            <a:r>
              <a:rPr lang="en-GB" sz="2400" b="0" dirty="0" smtClean="0"/>
              <a:t> </a:t>
            </a:r>
            <a:r>
              <a:rPr lang="en-GB" sz="2400" dirty="0" err="1" smtClean="0"/>
              <a:t>Strimvelis</a:t>
            </a:r>
            <a:r>
              <a:rPr lang="en-GB" sz="2400" b="0" dirty="0" smtClean="0"/>
              <a:t>, la prima </a:t>
            </a:r>
            <a:r>
              <a:rPr lang="en-GB" sz="2400" dirty="0" err="1" smtClean="0"/>
              <a:t>terapia</a:t>
            </a:r>
            <a:r>
              <a:rPr lang="en-GB" sz="2400" dirty="0" smtClean="0"/>
              <a:t> </a:t>
            </a:r>
            <a:r>
              <a:rPr lang="en-GB" sz="2400" dirty="0" err="1" smtClean="0"/>
              <a:t>genica</a:t>
            </a:r>
            <a:r>
              <a:rPr lang="en-GB" sz="2400" dirty="0" smtClean="0"/>
              <a:t> </a:t>
            </a:r>
            <a:r>
              <a:rPr lang="en-GB" sz="2400" b="0" dirty="0" smtClean="0"/>
              <a:t>a base di cellule </a:t>
            </a:r>
            <a:r>
              <a:rPr lang="en-GB" sz="2400" b="0" dirty="0" err="1" smtClean="0"/>
              <a:t>staminali</a:t>
            </a:r>
            <a:r>
              <a:rPr lang="en-GB" sz="2400" b="0" dirty="0" smtClean="0"/>
              <a:t> per </a:t>
            </a:r>
            <a:r>
              <a:rPr lang="en-GB" sz="2400" b="0" dirty="0" err="1" smtClean="0"/>
              <a:t>il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trattamento</a:t>
            </a:r>
            <a:r>
              <a:rPr lang="en-GB" sz="2400" b="0" dirty="0" smtClean="0"/>
              <a:t> di </a:t>
            </a:r>
            <a:r>
              <a:rPr lang="en-GB" sz="2400" b="0" dirty="0" err="1" smtClean="0"/>
              <a:t>una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rara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immunodeficienza</a:t>
            </a:r>
            <a:r>
              <a:rPr lang="en-GB" sz="2400" b="0" dirty="0" smtClean="0"/>
              <a:t> (ADA-SCID) di </a:t>
            </a:r>
            <a:r>
              <a:rPr lang="en-GB" sz="2400" b="0" dirty="0" err="1" smtClean="0"/>
              <a:t>origine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genetica</a:t>
            </a:r>
            <a:r>
              <a:rPr lang="en-GB" sz="2400" b="0" dirty="0" smtClean="0"/>
              <a:t>.</a:t>
            </a:r>
          </a:p>
          <a:p>
            <a:r>
              <a:rPr lang="en-GB" sz="2400" b="0" dirty="0" smtClean="0"/>
              <a:t>La </a:t>
            </a:r>
            <a:r>
              <a:rPr lang="en-GB" sz="2400" b="0" dirty="0" err="1" smtClean="0"/>
              <a:t>terapia</a:t>
            </a:r>
            <a:r>
              <a:rPr lang="en-GB" sz="2400" b="0" dirty="0" smtClean="0"/>
              <a:t> è </a:t>
            </a:r>
            <a:r>
              <a:rPr lang="en-GB" sz="2400" b="0" dirty="0" err="1" smtClean="0"/>
              <a:t>stata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sviluppata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dai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ricercatori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dell’</a:t>
            </a:r>
            <a:r>
              <a:rPr lang="en-GB" sz="2400" dirty="0" err="1" smtClean="0"/>
              <a:t>Istituto</a:t>
            </a:r>
            <a:r>
              <a:rPr lang="en-GB" sz="2400" b="0" dirty="0" smtClean="0"/>
              <a:t> </a:t>
            </a:r>
            <a:r>
              <a:rPr lang="en-GB" sz="2400" dirty="0" smtClean="0"/>
              <a:t>San </a:t>
            </a:r>
            <a:r>
              <a:rPr lang="en-GB" sz="2400" dirty="0" err="1" smtClean="0"/>
              <a:t>Raffaele</a:t>
            </a:r>
            <a:r>
              <a:rPr lang="en-GB" sz="2400" dirty="0" smtClean="0"/>
              <a:t>-Telethon per la </a:t>
            </a:r>
            <a:r>
              <a:rPr lang="en-GB" sz="2400" dirty="0" err="1" smtClean="0"/>
              <a:t>terapia</a:t>
            </a:r>
            <a:r>
              <a:rPr lang="en-GB" sz="2400" dirty="0" smtClean="0"/>
              <a:t> </a:t>
            </a:r>
            <a:r>
              <a:rPr lang="en-GB" sz="2400" dirty="0" err="1" smtClean="0"/>
              <a:t>genica</a:t>
            </a:r>
            <a:r>
              <a:rPr lang="en-GB" sz="2400" b="0" dirty="0" smtClean="0"/>
              <a:t> in </a:t>
            </a:r>
            <a:r>
              <a:rPr lang="en-GB" sz="2400" b="0" dirty="0" err="1" smtClean="0"/>
              <a:t>collaborazione</a:t>
            </a:r>
            <a:r>
              <a:rPr lang="en-GB" sz="2400" b="0" dirty="0" smtClean="0"/>
              <a:t> con </a:t>
            </a:r>
            <a:r>
              <a:rPr lang="en-GB" sz="2400" dirty="0" smtClean="0"/>
              <a:t>GlaxoSmithKline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90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futuri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9780"/>
            <a:ext cx="8229600" cy="4756638"/>
          </a:xfrm>
        </p:spPr>
        <p:txBody>
          <a:bodyPr>
            <a:normAutofit/>
          </a:bodyPr>
          <a:lstStyle/>
          <a:p>
            <a:r>
              <a:rPr lang="it-IT" sz="2400" b="0" dirty="0" smtClean="0"/>
              <a:t>Grazie all’alleanza strategica con l’industria, la terapia genica messa a punto dai ricercatori </a:t>
            </a:r>
            <a:r>
              <a:rPr lang="it-IT" sz="2400" b="0" dirty="0" err="1" smtClean="0"/>
              <a:t>Telethon</a:t>
            </a:r>
            <a:r>
              <a:rPr lang="it-IT" sz="2400" b="0" dirty="0" smtClean="0"/>
              <a:t> potrà essere applicata ad altre patologie nei prossimi anni:</a:t>
            </a:r>
          </a:p>
          <a:p>
            <a:endParaRPr lang="it-IT" sz="2400" b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09474"/>
              </p:ext>
            </p:extLst>
          </p:nvPr>
        </p:nvGraphicFramePr>
        <p:xfrm>
          <a:off x="674913" y="2663002"/>
          <a:ext cx="801188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6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Disease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disease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State of the art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Leucodistrofia</a:t>
                      </a:r>
                      <a:endParaRPr lang="it-IT" b="1" dirty="0" smtClean="0">
                        <a:solidFill>
                          <a:srgbClr val="004686"/>
                        </a:solidFill>
                      </a:endParaRPr>
                    </a:p>
                    <a:p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metacromatica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Patologia metabolica neurodegenerativa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Studio clinico avviato nel 2010 (24</a:t>
                      </a:r>
                      <a:r>
                        <a:rPr lang="it-IT" baseline="0" dirty="0" smtClean="0">
                          <a:solidFill>
                            <a:srgbClr val="004686"/>
                          </a:solidFill>
                        </a:rPr>
                        <a:t> pz. trattati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Sindrome di</a:t>
                      </a:r>
                      <a:r>
                        <a:rPr lang="it-IT" b="1" baseline="0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Wiskott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-Aldrich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Immunodeficienza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Studio clinico avviato nel 2010 (8 </a:t>
                      </a:r>
                      <a:r>
                        <a:rPr lang="it-IT" baseline="0" dirty="0" smtClean="0">
                          <a:solidFill>
                            <a:srgbClr val="004686"/>
                          </a:solidFill>
                        </a:rPr>
                        <a:t>pz. trattati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Beta talassemia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Anemia</a:t>
                      </a:r>
                      <a:r>
                        <a:rPr lang="it-IT" baseline="0" dirty="0" smtClean="0">
                          <a:solidFill>
                            <a:srgbClr val="004686"/>
                          </a:solidFill>
                        </a:rPr>
                        <a:t> cronica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Studio clinico avviato nel 2015 (7 </a:t>
                      </a:r>
                      <a:r>
                        <a:rPr lang="it-IT" baseline="0" dirty="0" smtClean="0">
                          <a:solidFill>
                            <a:srgbClr val="004686"/>
                          </a:solidFill>
                        </a:rPr>
                        <a:t>pz. trattati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Mucopolisaccaridosi di tipo</a:t>
                      </a:r>
                      <a:r>
                        <a:rPr lang="it-IT" b="1" baseline="0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1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Patologia metabolica di scheletro e sistema</a:t>
                      </a:r>
                      <a:r>
                        <a:rPr lang="it-IT" baseline="0" dirty="0" smtClean="0">
                          <a:solidFill>
                            <a:srgbClr val="004686"/>
                          </a:solidFill>
                        </a:rPr>
                        <a:t> nervoso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Studio clinico in fase di avvio nel 2017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Mucopolisaccaridosi</a:t>
                      </a:r>
                      <a:r>
                        <a:rPr lang="it-IT" b="1" baseline="0" dirty="0" smtClean="0">
                          <a:solidFill>
                            <a:srgbClr val="004686"/>
                          </a:solidFill>
                        </a:rPr>
                        <a:t> di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  tipo</a:t>
                      </a:r>
                      <a:r>
                        <a:rPr lang="it-IT" b="1" baseline="0" dirty="0" smtClean="0">
                          <a:solidFill>
                            <a:srgbClr val="004686"/>
                          </a:solidFill>
                        </a:rPr>
                        <a:t> 6</a:t>
                      </a:r>
                      <a:endParaRPr lang="it-IT" b="1" dirty="0" smtClean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Patologia metabolica (ossa, cuore, occhio)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Studio clinico in fase di avvio nel 2017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0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Ricerca di base vs. ricerca clinica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0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7971"/>
            <a:ext cx="8229600" cy="1053778"/>
          </a:xfrm>
        </p:spPr>
        <p:txBody>
          <a:bodyPr/>
          <a:lstStyle/>
          <a:p>
            <a:r>
              <a:rPr lang="it-IT" dirty="0" smtClean="0"/>
              <a:t>Due diversi approcci comunicativi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8</a:t>
            </a:fld>
            <a:endParaRPr lang="it-IT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03458" y="1978069"/>
            <a:ext cx="3038456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rgbClr val="FF0000"/>
                </a:solidFill>
              </a:rPr>
              <a:t>Risultati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concreti</a:t>
            </a:r>
            <a:endParaRPr lang="en-GB" sz="18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rgbClr val="FF0000"/>
                </a:solidFill>
              </a:rPr>
              <a:t>Espressione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della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missione</a:t>
            </a:r>
            <a:r>
              <a:rPr lang="en-GB" sz="1800" b="0" dirty="0" smtClean="0">
                <a:solidFill>
                  <a:srgbClr val="FF0000"/>
                </a:solidFill>
              </a:rPr>
              <a:t> (la </a:t>
            </a:r>
            <a:r>
              <a:rPr lang="en-GB" sz="1800" b="0" dirty="0" err="1" smtClean="0">
                <a:solidFill>
                  <a:srgbClr val="FF0000"/>
                </a:solidFill>
              </a:rPr>
              <a:t>cura</a:t>
            </a:r>
            <a:r>
              <a:rPr lang="en-GB" sz="1800" b="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rgbClr val="FF0000"/>
                </a:solidFill>
              </a:rPr>
              <a:t>Coinvolgimento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emotivo</a:t>
            </a:r>
            <a:endParaRPr lang="en-GB" sz="18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rgbClr val="FF0000"/>
                </a:solidFill>
              </a:rPr>
              <a:t>Stimolo</a:t>
            </a:r>
            <a:r>
              <a:rPr lang="en-GB" sz="1800" b="0" dirty="0" smtClean="0">
                <a:solidFill>
                  <a:srgbClr val="FF0000"/>
                </a:solidFill>
              </a:rPr>
              <a:t> per la </a:t>
            </a:r>
            <a:r>
              <a:rPr lang="en-GB" sz="1800" b="0" dirty="0" err="1" smtClean="0">
                <a:solidFill>
                  <a:srgbClr val="FF0000"/>
                </a:solidFill>
              </a:rPr>
              <a:t>raccolta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fondi</a:t>
            </a:r>
            <a:endParaRPr lang="en-GB" sz="18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5517713" y="1978068"/>
            <a:ext cx="3626287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“</a:t>
            </a:r>
            <a:r>
              <a:rPr lang="en-GB" sz="1800" b="0" dirty="0" err="1" smtClean="0">
                <a:solidFill>
                  <a:schemeClr val="tx1"/>
                </a:solidFill>
              </a:rPr>
              <a:t>Avete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investito</a:t>
            </a:r>
            <a:r>
              <a:rPr lang="en-GB" sz="1800" b="0" dirty="0" smtClean="0">
                <a:solidFill>
                  <a:schemeClr val="tx1"/>
                </a:solidFill>
              </a:rPr>
              <a:t> 475 </a:t>
            </a:r>
            <a:r>
              <a:rPr lang="en-GB" sz="1800" b="0" dirty="0" err="1" smtClean="0">
                <a:solidFill>
                  <a:schemeClr val="tx1"/>
                </a:solidFill>
              </a:rPr>
              <a:t>milioni</a:t>
            </a:r>
            <a:r>
              <a:rPr lang="en-GB" sz="1800" b="0" dirty="0" smtClean="0">
                <a:solidFill>
                  <a:schemeClr val="tx1"/>
                </a:solidFill>
              </a:rPr>
              <a:t> di euro per </a:t>
            </a:r>
            <a:r>
              <a:rPr lang="en-GB" sz="1800" b="0" dirty="0" err="1" smtClean="0">
                <a:solidFill>
                  <a:schemeClr val="tx1"/>
                </a:solidFill>
              </a:rPr>
              <a:t>salvare</a:t>
            </a:r>
            <a:r>
              <a:rPr lang="en-GB" sz="1800" b="0" dirty="0" smtClean="0">
                <a:solidFill>
                  <a:schemeClr val="tx1"/>
                </a:solidFill>
              </a:rPr>
              <a:t> solo </a:t>
            </a:r>
            <a:r>
              <a:rPr lang="en-GB" sz="1800" b="0" dirty="0" err="1" smtClean="0">
                <a:solidFill>
                  <a:schemeClr val="tx1"/>
                </a:solidFill>
              </a:rPr>
              <a:t>una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ventina</a:t>
            </a:r>
            <a:r>
              <a:rPr lang="en-GB" sz="1800" b="0" dirty="0" smtClean="0">
                <a:solidFill>
                  <a:schemeClr val="tx1"/>
                </a:solidFill>
              </a:rPr>
              <a:t> di bambini?”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“</a:t>
            </a:r>
            <a:r>
              <a:rPr lang="en-GB" sz="1800" b="0" dirty="0" err="1" smtClean="0">
                <a:solidFill>
                  <a:schemeClr val="tx1"/>
                </a:solidFill>
              </a:rPr>
              <a:t>Perchè</a:t>
            </a:r>
            <a:r>
              <a:rPr lang="en-GB" sz="1800" b="0" dirty="0" smtClean="0">
                <a:solidFill>
                  <a:schemeClr val="tx1"/>
                </a:solidFill>
              </a:rPr>
              <a:t> non </a:t>
            </a:r>
            <a:r>
              <a:rPr lang="en-GB" sz="1800" b="0" dirty="0" err="1" smtClean="0">
                <a:solidFill>
                  <a:schemeClr val="tx1"/>
                </a:solidFill>
              </a:rPr>
              <a:t>studiate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anche</a:t>
            </a:r>
            <a:r>
              <a:rPr lang="en-GB" sz="1800" b="0" dirty="0" smtClean="0">
                <a:solidFill>
                  <a:schemeClr val="tx1"/>
                </a:solidFill>
              </a:rPr>
              <a:t> la </a:t>
            </a:r>
            <a:r>
              <a:rPr lang="en-GB" sz="1800" b="0" dirty="0" err="1" smtClean="0">
                <a:solidFill>
                  <a:schemeClr val="tx1"/>
                </a:solidFill>
              </a:rPr>
              <a:t>mia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malattia</a:t>
            </a:r>
            <a:r>
              <a:rPr lang="en-GB" sz="1800" b="0" dirty="0" smtClean="0">
                <a:solidFill>
                  <a:schemeClr val="tx1"/>
                </a:solidFill>
              </a:rPr>
              <a:t>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chemeClr val="tx1"/>
                </a:solidFill>
              </a:rPr>
              <a:t>Percezione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negativa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nei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confronti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dell’industria</a:t>
            </a:r>
            <a:endParaRPr lang="en-GB" sz="1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132113" y="332577"/>
            <a:ext cx="6318498" cy="1949449"/>
            <a:chOff x="1132113" y="332577"/>
            <a:chExt cx="6318498" cy="1949449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1132113" y="835476"/>
              <a:ext cx="664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800" b="1" dirty="0" smtClean="0">
                  <a:solidFill>
                    <a:srgbClr val="FF0000"/>
                  </a:solidFill>
                </a:rPr>
                <a:t>+</a:t>
              </a:r>
              <a:endParaRPr lang="it-IT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786582" y="332577"/>
              <a:ext cx="664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800" b="1" dirty="0" smtClean="0"/>
                <a:t>_</a:t>
              </a:r>
              <a:endParaRPr lang="it-IT" sz="8800" b="1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201618" y="1769708"/>
            <a:ext cx="2479385" cy="4224936"/>
            <a:chOff x="3040881" y="1660848"/>
            <a:chExt cx="2479385" cy="4224936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040881" y="1660848"/>
              <a:ext cx="247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accent1"/>
                  </a:solidFill>
                </a:rPr>
                <a:t>RICERCA CLINICA</a:t>
              </a:r>
              <a:endParaRPr lang="it-IT" b="1" dirty="0">
                <a:solidFill>
                  <a:schemeClr val="accent1"/>
                </a:solidFill>
              </a:endParaRP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793" y="3802178"/>
              <a:ext cx="1920449" cy="1713793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36"/>
            <a:stretch/>
          </p:blipFill>
          <p:spPr>
            <a:xfrm>
              <a:off x="3334793" y="2022033"/>
              <a:ext cx="1920449" cy="1783893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3356561" y="5516452"/>
              <a:ext cx="192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accent1"/>
                  </a:solidFill>
                </a:rPr>
                <a:t>RICERCA DI BASE</a:t>
              </a:r>
              <a:endParaRPr lang="it-IT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Segnaposto contenuto 2"/>
          <p:cNvSpPr txBox="1">
            <a:spLocks/>
          </p:cNvSpPr>
          <p:nvPr/>
        </p:nvSpPr>
        <p:spPr>
          <a:xfrm>
            <a:off x="304677" y="4285897"/>
            <a:ext cx="2907827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>
                <a:solidFill>
                  <a:srgbClr val="FF0000"/>
                </a:solidFill>
              </a:rPr>
              <a:t>Espressione</a:t>
            </a:r>
            <a:r>
              <a:rPr lang="en-GB" sz="1800" b="0" dirty="0">
                <a:solidFill>
                  <a:srgbClr val="FF0000"/>
                </a:solidFill>
              </a:rPr>
              <a:t> </a:t>
            </a:r>
            <a:r>
              <a:rPr lang="en-GB" sz="1800" b="0" dirty="0" err="1">
                <a:solidFill>
                  <a:srgbClr val="FF0000"/>
                </a:solidFill>
              </a:rPr>
              <a:t>della</a:t>
            </a:r>
            <a:r>
              <a:rPr lang="en-GB" sz="1800" b="0" dirty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missione</a:t>
            </a:r>
            <a:r>
              <a:rPr lang="en-GB" sz="1800" b="0" dirty="0" smtClean="0">
                <a:solidFill>
                  <a:srgbClr val="FF0000"/>
                </a:solidFill>
              </a:rPr>
              <a:t> (</a:t>
            </a:r>
            <a:r>
              <a:rPr lang="en-GB" sz="1800" b="0" dirty="0" err="1" smtClean="0">
                <a:solidFill>
                  <a:srgbClr val="FF0000"/>
                </a:solidFill>
              </a:rPr>
              <a:t>molte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malattie</a:t>
            </a:r>
            <a:r>
              <a:rPr lang="en-GB" sz="1800" b="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rgbClr val="FF0000"/>
                </a:solidFill>
              </a:rPr>
              <a:t>Contributo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alla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diffusione</a:t>
            </a:r>
            <a:r>
              <a:rPr lang="en-GB" sz="1800" b="0" dirty="0" smtClean="0">
                <a:solidFill>
                  <a:srgbClr val="FF0000"/>
                </a:solidFill>
              </a:rPr>
              <a:t> di </a:t>
            </a:r>
            <a:r>
              <a:rPr lang="en-GB" sz="1800" b="0" dirty="0" err="1" smtClean="0">
                <a:solidFill>
                  <a:srgbClr val="FF0000"/>
                </a:solidFill>
              </a:rPr>
              <a:t>cultura</a:t>
            </a:r>
            <a:r>
              <a:rPr lang="en-GB" sz="1800" b="0" dirty="0" smtClean="0">
                <a:solidFill>
                  <a:srgbClr val="FF0000"/>
                </a:solidFill>
              </a:rPr>
              <a:t> </a:t>
            </a:r>
            <a:r>
              <a:rPr lang="en-GB" sz="1800" b="0" dirty="0" err="1" smtClean="0">
                <a:solidFill>
                  <a:srgbClr val="FF0000"/>
                </a:solidFill>
              </a:rPr>
              <a:t>scientifica</a:t>
            </a:r>
            <a:endParaRPr lang="en-GB" sz="18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5561253" y="4285896"/>
            <a:ext cx="3354147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chemeClr val="tx1"/>
                </a:solidFill>
              </a:rPr>
              <a:t>Difficile</a:t>
            </a:r>
            <a:r>
              <a:rPr lang="en-GB" sz="1800" b="0" dirty="0" smtClean="0">
                <a:solidFill>
                  <a:schemeClr val="tx1"/>
                </a:solidFill>
              </a:rPr>
              <a:t> da </a:t>
            </a:r>
            <a:r>
              <a:rPr lang="en-GB" sz="1800" b="0" dirty="0" err="1" smtClean="0">
                <a:solidFill>
                  <a:schemeClr val="tx1"/>
                </a:solidFill>
              </a:rPr>
              <a:t>spiegare</a:t>
            </a:r>
            <a:endParaRPr lang="en-GB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Come e </a:t>
            </a:r>
            <a:r>
              <a:rPr lang="en-GB" sz="1800" b="0" dirty="0" err="1" smtClean="0">
                <a:solidFill>
                  <a:schemeClr val="tx1"/>
                </a:solidFill>
              </a:rPr>
              <a:t>quando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comunicare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i</a:t>
            </a:r>
            <a:r>
              <a:rPr lang="en-GB" sz="1800" b="0" dirty="0" smtClean="0">
                <a:solidFill>
                  <a:schemeClr val="tx1"/>
                </a:solidFill>
              </a:rPr>
              <a:t> “</a:t>
            </a:r>
            <a:r>
              <a:rPr lang="en-GB" sz="1800" b="0" dirty="0" err="1" smtClean="0">
                <a:solidFill>
                  <a:schemeClr val="tx1"/>
                </a:solidFill>
              </a:rPr>
              <a:t>risultati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intermedi</a:t>
            </a:r>
            <a:r>
              <a:rPr lang="en-GB" sz="1800" b="0" dirty="0" smtClean="0">
                <a:solidFill>
                  <a:schemeClr val="tx1"/>
                </a:solidFill>
              </a:rPr>
              <a:t>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chemeClr val="tx1"/>
                </a:solidFill>
              </a:rPr>
              <a:t>Tema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della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sperimentazione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animale</a:t>
            </a:r>
            <a:endParaRPr lang="en-GB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err="1" smtClean="0">
                <a:solidFill>
                  <a:schemeClr val="tx1"/>
                </a:solidFill>
              </a:rPr>
              <a:t>Rischio</a:t>
            </a:r>
            <a:r>
              <a:rPr lang="en-GB" sz="1800" b="0" dirty="0" smtClean="0">
                <a:solidFill>
                  <a:schemeClr val="tx1"/>
                </a:solidFill>
              </a:rPr>
              <a:t> di </a:t>
            </a:r>
            <a:r>
              <a:rPr lang="en-GB" sz="1800" b="0" dirty="0" err="1" smtClean="0">
                <a:solidFill>
                  <a:schemeClr val="tx1"/>
                </a:solidFill>
              </a:rPr>
              <a:t>creare</a:t>
            </a:r>
            <a:r>
              <a:rPr lang="en-GB" sz="1800" b="0" dirty="0" smtClean="0">
                <a:solidFill>
                  <a:schemeClr val="tx1"/>
                </a:solidFill>
              </a:rPr>
              <a:t> false </a:t>
            </a:r>
            <a:r>
              <a:rPr lang="en-GB" sz="1800" b="0" dirty="0" err="1" smtClean="0">
                <a:solidFill>
                  <a:schemeClr val="tx1"/>
                </a:solidFill>
              </a:rPr>
              <a:t>aspettative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nei</a:t>
            </a:r>
            <a:r>
              <a:rPr lang="en-GB" sz="1800" b="0" dirty="0" smtClean="0">
                <a:solidFill>
                  <a:schemeClr val="tx1"/>
                </a:solidFill>
              </a:rPr>
              <a:t> </a:t>
            </a:r>
            <a:r>
              <a:rPr lang="en-GB" sz="1800" b="0" dirty="0" err="1" smtClean="0">
                <a:solidFill>
                  <a:schemeClr val="tx1"/>
                </a:solidFill>
              </a:rPr>
              <a:t>pazienti</a:t>
            </a:r>
            <a:endParaRPr lang="en-GB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distribuzione dei fondi negli anni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03/05/2017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9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442851"/>
            <a:ext cx="814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Negli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anni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la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distribuzione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dei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finanziamenti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è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cambiata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spostandosi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sempre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di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più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dalla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4B93"/>
                </a:solidFill>
                <a:latin typeface="Calibri" pitchFamily="34" charset="0"/>
              </a:rPr>
              <a:t>ricerca</a:t>
            </a:r>
            <a:r>
              <a:rPr lang="en-US" sz="2000" b="1" dirty="0" smtClean="0">
                <a:solidFill>
                  <a:srgbClr val="004B93"/>
                </a:solidFill>
                <a:latin typeface="Calibri" pitchFamily="34" charset="0"/>
              </a:rPr>
              <a:t> di base </a:t>
            </a:r>
            <a:r>
              <a:rPr lang="en-US" sz="2000" dirty="0" err="1" smtClean="0">
                <a:solidFill>
                  <a:srgbClr val="004B93"/>
                </a:solidFill>
                <a:latin typeface="Calibri" pitchFamily="34" charset="0"/>
              </a:rPr>
              <a:t>alla</a:t>
            </a:r>
            <a:r>
              <a:rPr lang="en-US" sz="2000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4B93"/>
                </a:solidFill>
                <a:latin typeface="Calibri" pitchFamily="34" charset="0"/>
              </a:rPr>
              <a:t>ricerca</a:t>
            </a:r>
            <a:r>
              <a:rPr lang="en-US" sz="2000" b="1" dirty="0" smtClean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4B93"/>
                </a:solidFill>
                <a:latin typeface="Calibri" pitchFamily="34" charset="0"/>
              </a:rPr>
              <a:t>preclinica</a:t>
            </a:r>
            <a:endParaRPr lang="it-IT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8" y="1314499"/>
            <a:ext cx="7633906" cy="380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ethon2014">
  <a:themeElements>
    <a:clrScheme name="Telethon_colori2014">
      <a:dk1>
        <a:sysClr val="windowText" lastClr="000000"/>
      </a:dk1>
      <a:lt1>
        <a:srgbClr val="FFFFFF"/>
      </a:lt1>
      <a:dk2>
        <a:srgbClr val="00529C"/>
      </a:dk2>
      <a:lt2>
        <a:srgbClr val="EEEBE4"/>
      </a:lt2>
      <a:accent1>
        <a:srgbClr val="00529C"/>
      </a:accent1>
      <a:accent2>
        <a:srgbClr val="00A0FF"/>
      </a:accent2>
      <a:accent3>
        <a:srgbClr val="60BDFF"/>
      </a:accent3>
      <a:accent4>
        <a:srgbClr val="9FE6FF"/>
      </a:accent4>
      <a:accent5>
        <a:srgbClr val="C1E8FF"/>
      </a:accent5>
      <a:accent6>
        <a:srgbClr val="E6F1FF"/>
      </a:accent6>
      <a:hlink>
        <a:srgbClr val="0092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CEC7326BA73244841AB3345B6C4534" ma:contentTypeVersion="2" ma:contentTypeDescription="Creare un nuovo documento." ma:contentTypeScope="" ma:versionID="0893822b04dcf4d042a5f3a26edf36db">
  <xsd:schema xmlns:xsd="http://www.w3.org/2001/XMLSchema" xmlns:p="http://schemas.microsoft.com/office/2006/metadata/properties" xmlns:ns2="6d8c3462-1988-4c1e-9d7b-bb9631ff3c1e" targetNamespace="http://schemas.microsoft.com/office/2006/metadata/properties" ma:root="true" ma:fieldsID="9a7e6a24a89af9e71f242aec50f0421a" ns2:_="">
    <xsd:import namespace="6d8c3462-1988-4c1e-9d7b-bb9631ff3c1e"/>
    <xsd:element name="properties">
      <xsd:complexType>
        <xsd:sequence>
          <xsd:element name="documentManagement">
            <xsd:complexType>
              <xsd:all>
                <xsd:element ref="ns2:Estension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d8c3462-1988-4c1e-9d7b-bb9631ff3c1e" elementFormDefault="qualified">
    <xsd:import namespace="http://schemas.microsoft.com/office/2006/documentManagement/types"/>
    <xsd:element name="Estensione" ma:index="8" nillable="true" ma:displayName="Estensione" ma:internalName="Estension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ipo di contenuto" ma:readOnly="true"/>
        <xsd:element ref="dc:title" minOccurs="0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stensione xmlns="6d8c3462-1988-4c1e-9d7b-bb9631ff3c1e">pptx</Estensione>
  </documentManagement>
</p:properties>
</file>

<file path=customXml/itemProps1.xml><?xml version="1.0" encoding="utf-8"?>
<ds:datastoreItem xmlns:ds="http://schemas.openxmlformats.org/officeDocument/2006/customXml" ds:itemID="{0E9EDE91-8D0A-40E9-AF1D-EA9E333CB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c3462-1988-4c1e-9d7b-bb9631ff3c1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A1A99F5-7885-41A2-B820-B79DE2CEE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F61E5-BC8D-488D-BFC3-DB4A5409D71B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6d8c3462-1988-4c1e-9d7b-bb9631ff3c1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Telethon2014.thmx</Template>
  <TotalTime>1547</TotalTime>
  <Words>1139</Words>
  <Application>Microsoft Office PowerPoint</Application>
  <PresentationFormat>Presentazione su schermo (4:3)</PresentationFormat>
  <Paragraphs>160</Paragraphs>
  <Slides>23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Telethon2014</vt:lpstr>
      <vt:lpstr>La sfida di raccontare la ricerca di base:</vt:lpstr>
      <vt:lpstr>Chi siamo</vt:lpstr>
      <vt:lpstr>La nostra missione</vt:lpstr>
      <vt:lpstr>Fondazione Telethon in cifre</vt:lpstr>
      <vt:lpstr>Un successo della ricerca targata Telethon</vt:lpstr>
      <vt:lpstr>Obiettivi futuri</vt:lpstr>
      <vt:lpstr>Ricerca di base vs. ricerca clinica</vt:lpstr>
      <vt:lpstr>Due diversi approcci comunicativi</vt:lpstr>
      <vt:lpstr>La distribuzione dei fondi negli anni</vt:lpstr>
      <vt:lpstr>Ricerca di base, un asset fondamentale</vt:lpstr>
      <vt:lpstr>1. La ricerca di base è una fonte impareggiabile di buone idee</vt:lpstr>
      <vt:lpstr>Il regalo di Liviana</vt:lpstr>
      <vt:lpstr>Stessa storia, ma da un’altra prospettiva</vt:lpstr>
      <vt:lpstr>HIV, il killer che cura</vt:lpstr>
      <vt:lpstr>Un nuovo storytelling</vt:lpstr>
      <vt:lpstr>2. La ricerca di base è un’alleata fondamentale della ricerca clinica</vt:lpstr>
      <vt:lpstr>La ricerca non è a senso unico</vt:lpstr>
      <vt:lpstr>Una fonte importante di conoscenza</vt:lpstr>
      <vt:lpstr>3. La ricerca di base può essere sorpendente </vt:lpstr>
      <vt:lpstr>Risultati inattesi</vt:lpstr>
      <vt:lpstr>Dai tumori a una malattia molto rara</vt:lpstr>
      <vt:lpstr>Il messaggio da portarci a casa</vt:lpstr>
      <vt:lpstr>Grazie! azaccheddu@telethon.it 06 44015402 www.telethon.it</vt:lpstr>
    </vt:vector>
  </TitlesOfParts>
  <Company>Telethon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Elisa Cipolli</dc:creator>
  <cp:lastModifiedBy>Stefania</cp:lastModifiedBy>
  <cp:revision>163</cp:revision>
  <cp:lastPrinted>2016-05-23T15:14:16Z</cp:lastPrinted>
  <dcterms:created xsi:type="dcterms:W3CDTF">2014-05-13T12:05:18Z</dcterms:created>
  <dcterms:modified xsi:type="dcterms:W3CDTF">2017-05-03T16:37:54Z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0x010100F9CEC7326BA73244841AB3345B6C4534</vt:lpwstr>
  </property>
</Properties>
</file>